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9" r:id="rId2"/>
    <p:sldId id="280" r:id="rId3"/>
    <p:sldId id="277" r:id="rId4"/>
    <p:sldId id="306" r:id="rId5"/>
    <p:sldId id="310" r:id="rId6"/>
    <p:sldId id="312" r:id="rId7"/>
    <p:sldId id="325" r:id="rId8"/>
    <p:sldId id="313" r:id="rId9"/>
    <p:sldId id="314" r:id="rId10"/>
    <p:sldId id="278" r:id="rId11"/>
    <p:sldId id="327" r:id="rId12"/>
    <p:sldId id="328" r:id="rId13"/>
    <p:sldId id="315" r:id="rId14"/>
    <p:sldId id="316" r:id="rId15"/>
    <p:sldId id="318" r:id="rId16"/>
    <p:sldId id="326" r:id="rId17"/>
    <p:sldId id="323" r:id="rId18"/>
    <p:sldId id="322" r:id="rId19"/>
    <p:sldId id="276" r:id="rId20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B9E1"/>
    <a:srgbClr val="AE7F6C"/>
    <a:srgbClr val="1A132F"/>
    <a:srgbClr val="18163E"/>
    <a:srgbClr val="E9EEEE"/>
    <a:srgbClr val="CC0000"/>
    <a:srgbClr val="FF9999"/>
    <a:srgbClr val="6C6C7A"/>
    <a:srgbClr val="BF7B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Styl jasny 1 — Ak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8A107856-5554-42FB-B03E-39F5DBC370BA}" styleName="Styl pośredni 4 — Ak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15" autoAdjust="0"/>
    <p:restoredTop sz="99176" autoAdjust="0"/>
  </p:normalViewPr>
  <p:slideViewPr>
    <p:cSldViewPr snapToGrid="0">
      <p:cViewPr>
        <p:scale>
          <a:sx n="100" d="100"/>
          <a:sy n="100" d="100"/>
        </p:scale>
        <p:origin x="-88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wiatek\Pulpit\Wybory%20samorz&#261;dowe%20-%20monitoring%20regionalnego%20radia\Rozg&#322;osnie%20'14%20-%20czas,%20liczba%20przekaz&#243;w%20i%20audycj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wiatek\Pulpit\Wybory%20samorz&#261;dowe%20-%20monitoring%20regionalnego%20radia\Tabela%20serwisy%20-%20do%20prezentacji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wiatek\Pulpit\Wybory%20samorz&#261;dowe%20-%20monitoring%20regionalnego%20radia\Tabela%20serwisy%20-%20do%20prezentacji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wiatek\Pulpit\Wybory%20samorz&#261;dowe%20-%20monitoring%20regionalnego%20radia\Tabela%20serwisy%20-%20do%20prezentacji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wiatek\Pulpit\Wybory%20samorz&#261;dowe%20-%20monitoring%20regionalnego%20radia\Tabela%20serwisy%20-%20do%20prezentacj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rgbClr val="C00000"/>
            </a:solidFill>
            <a:ln>
              <a:solidFill>
                <a:schemeClr val="accent2">
                  <a:lumMod val="50000"/>
                </a:schemeClr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lista!$B$40:$B$56</c:f>
              <c:strCache>
                <c:ptCount val="17"/>
                <c:pt idx="0">
                  <c:v>Białystok</c:v>
                </c:pt>
                <c:pt idx="1">
                  <c:v>Lublin</c:v>
                </c:pt>
                <c:pt idx="2">
                  <c:v>Wrocław</c:v>
                </c:pt>
                <c:pt idx="3">
                  <c:v>Gdańsk</c:v>
                </c:pt>
                <c:pt idx="4">
                  <c:v>Radio Zachód</c:v>
                </c:pt>
                <c:pt idx="5">
                  <c:v>Opole</c:v>
                </c:pt>
                <c:pt idx="6">
                  <c:v>Kraków</c:v>
                </c:pt>
                <c:pt idx="7">
                  <c:v>Olsztyn</c:v>
                </c:pt>
                <c:pt idx="8">
                  <c:v>Poznań - Merkury</c:v>
                </c:pt>
                <c:pt idx="9">
                  <c:v>Katowice</c:v>
                </c:pt>
                <c:pt idx="10">
                  <c:v>Bydgoszcz - PiK</c:v>
                </c:pt>
                <c:pt idx="11">
                  <c:v>Kielce</c:v>
                </c:pt>
                <c:pt idx="12">
                  <c:v>Szczecin</c:v>
                </c:pt>
                <c:pt idx="13">
                  <c:v>Warszawa - RDC</c:v>
                </c:pt>
                <c:pt idx="14">
                  <c:v>Koszalin</c:v>
                </c:pt>
                <c:pt idx="15">
                  <c:v>Łódź</c:v>
                </c:pt>
                <c:pt idx="16">
                  <c:v>Rzeszów</c:v>
                </c:pt>
              </c:strCache>
            </c:strRef>
          </c:cat>
          <c:val>
            <c:numRef>
              <c:f>lista!$C$40:$C$56</c:f>
              <c:numCache>
                <c:formatCode>0%</c:formatCode>
                <c:ptCount val="1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0.52</c:v>
                </c:pt>
                <c:pt idx="4">
                  <c:v>0.36000000000000015</c:v>
                </c:pt>
                <c:pt idx="5">
                  <c:v>0.30000000000000016</c:v>
                </c:pt>
                <c:pt idx="6">
                  <c:v>0.29000000000000015</c:v>
                </c:pt>
                <c:pt idx="7">
                  <c:v>0.26</c:v>
                </c:pt>
                <c:pt idx="8">
                  <c:v>0.25</c:v>
                </c:pt>
                <c:pt idx="9">
                  <c:v>0.23</c:v>
                </c:pt>
                <c:pt idx="10">
                  <c:v>0.23</c:v>
                </c:pt>
                <c:pt idx="11">
                  <c:v>0.19000000000000009</c:v>
                </c:pt>
                <c:pt idx="12">
                  <c:v>0.14000000000000001</c:v>
                </c:pt>
                <c:pt idx="13">
                  <c:v>0.14000000000000001</c:v>
                </c:pt>
                <c:pt idx="14">
                  <c:v>9.0000000000000052E-2</c:v>
                </c:pt>
                <c:pt idx="15">
                  <c:v>9.0000000000000052E-2</c:v>
                </c:pt>
                <c:pt idx="16">
                  <c:v>7.0000000000000034E-2</c:v>
                </c:pt>
              </c:numCache>
            </c:numRef>
          </c:val>
        </c:ser>
        <c:ser>
          <c:idx val="1"/>
          <c:order val="1"/>
          <c:spPr>
            <a:noFill/>
            <a:ln>
              <a:solidFill>
                <a:schemeClr val="accent2">
                  <a:lumMod val="50000"/>
                </a:schemeClr>
              </a:solidFill>
            </a:ln>
          </c:spPr>
          <c:invertIfNegative val="0"/>
          <c:cat>
            <c:strRef>
              <c:f>lista!$B$40:$B$56</c:f>
              <c:strCache>
                <c:ptCount val="17"/>
                <c:pt idx="0">
                  <c:v>Białystok</c:v>
                </c:pt>
                <c:pt idx="1">
                  <c:v>Lublin</c:v>
                </c:pt>
                <c:pt idx="2">
                  <c:v>Wrocław</c:v>
                </c:pt>
                <c:pt idx="3">
                  <c:v>Gdańsk</c:v>
                </c:pt>
                <c:pt idx="4">
                  <c:v>Radio Zachód</c:v>
                </c:pt>
                <c:pt idx="5">
                  <c:v>Opole</c:v>
                </c:pt>
                <c:pt idx="6">
                  <c:v>Kraków</c:v>
                </c:pt>
                <c:pt idx="7">
                  <c:v>Olsztyn</c:v>
                </c:pt>
                <c:pt idx="8">
                  <c:v>Poznań - Merkury</c:v>
                </c:pt>
                <c:pt idx="9">
                  <c:v>Katowice</c:v>
                </c:pt>
                <c:pt idx="10">
                  <c:v>Bydgoszcz - PiK</c:v>
                </c:pt>
                <c:pt idx="11">
                  <c:v>Kielce</c:v>
                </c:pt>
                <c:pt idx="12">
                  <c:v>Szczecin</c:v>
                </c:pt>
                <c:pt idx="13">
                  <c:v>Warszawa - RDC</c:v>
                </c:pt>
                <c:pt idx="14">
                  <c:v>Koszalin</c:v>
                </c:pt>
                <c:pt idx="15">
                  <c:v>Łódź</c:v>
                </c:pt>
                <c:pt idx="16">
                  <c:v>Rzeszów</c:v>
                </c:pt>
              </c:strCache>
            </c:strRef>
          </c:cat>
          <c:val>
            <c:numRef>
              <c:f>lista!$D$40:$D$56</c:f>
              <c:numCache>
                <c:formatCode>General</c:formatCode>
                <c:ptCount val="17"/>
                <c:pt idx="3" formatCode="0%">
                  <c:v>0.48000000000000015</c:v>
                </c:pt>
                <c:pt idx="4" formatCode="0%">
                  <c:v>0.64000000000000035</c:v>
                </c:pt>
                <c:pt idx="5" formatCode="0%">
                  <c:v>0.70000000000000029</c:v>
                </c:pt>
                <c:pt idx="6" formatCode="0%">
                  <c:v>0.7100000000000003</c:v>
                </c:pt>
                <c:pt idx="7" formatCode="0%">
                  <c:v>0.74000000000000032</c:v>
                </c:pt>
                <c:pt idx="8" formatCode="0%">
                  <c:v>0.75000000000000033</c:v>
                </c:pt>
                <c:pt idx="9" formatCode="0%">
                  <c:v>0.77</c:v>
                </c:pt>
                <c:pt idx="10" formatCode="0%">
                  <c:v>0.77</c:v>
                </c:pt>
                <c:pt idx="11" formatCode="0%">
                  <c:v>0.81</c:v>
                </c:pt>
                <c:pt idx="12" formatCode="0%">
                  <c:v>0.86000000000000032</c:v>
                </c:pt>
                <c:pt idx="13" formatCode="0%">
                  <c:v>0.86000000000000032</c:v>
                </c:pt>
                <c:pt idx="14" formatCode="0%">
                  <c:v>0.91</c:v>
                </c:pt>
                <c:pt idx="15" formatCode="0%">
                  <c:v>0.91</c:v>
                </c:pt>
                <c:pt idx="16" formatCode="0%">
                  <c:v>0.93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85039744"/>
        <c:axId val="85041536"/>
      </c:barChart>
      <c:catAx>
        <c:axId val="85039744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 cap="small" baseline="0">
                <a:solidFill>
                  <a:schemeClr val="accent2">
                    <a:lumMod val="50000"/>
                  </a:schemeClr>
                </a:solidFill>
              </a:defRPr>
            </a:pPr>
            <a:endParaRPr lang="pl-PL"/>
          </a:p>
        </c:txPr>
        <c:crossAx val="85041536"/>
        <c:crosses val="autoZero"/>
        <c:auto val="1"/>
        <c:lblAlgn val="ctr"/>
        <c:lblOffset val="100"/>
        <c:noMultiLvlLbl val="0"/>
      </c:catAx>
      <c:valAx>
        <c:axId val="85041536"/>
        <c:scaling>
          <c:orientation val="minMax"/>
          <c:max val="1"/>
        </c:scaling>
        <c:delete val="0"/>
        <c:axPos val="t"/>
        <c:numFmt formatCode="0%" sourceLinked="1"/>
        <c:majorTickMark val="out"/>
        <c:minorTickMark val="none"/>
        <c:tickLblPos val="nextTo"/>
        <c:crossAx val="850397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7559951881014871"/>
          <c:y val="5.0925925925925923E-2"/>
          <c:w val="0.47668525809273843"/>
          <c:h val="0.8284645669291335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ogólne!$B$33</c:f>
              <c:strCache>
                <c:ptCount val="1"/>
                <c:pt idx="0">
                  <c:v>Komitety partii politycznych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sz="1200" b="1">
                    <a:effectLst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ogólne!$A$34:$A$49</c:f>
              <c:strCache>
                <c:ptCount val="16"/>
                <c:pt idx="0">
                  <c:v>Łódź</c:v>
                </c:pt>
                <c:pt idx="1">
                  <c:v>Kielce</c:v>
                </c:pt>
                <c:pt idx="2">
                  <c:v>Zachód Zielona Góra</c:v>
                </c:pt>
                <c:pt idx="3">
                  <c:v>Wrocław</c:v>
                </c:pt>
                <c:pt idx="4">
                  <c:v>PiK Bydgoszcz</c:v>
                </c:pt>
                <c:pt idx="5">
                  <c:v>Szczecin</c:v>
                </c:pt>
                <c:pt idx="6">
                  <c:v>Opole</c:v>
                </c:pt>
                <c:pt idx="7">
                  <c:v>RDC Warszawa</c:v>
                </c:pt>
                <c:pt idx="8">
                  <c:v>Kraków</c:v>
                </c:pt>
                <c:pt idx="9">
                  <c:v>Lublin</c:v>
                </c:pt>
                <c:pt idx="10">
                  <c:v>Białystok</c:v>
                </c:pt>
                <c:pt idx="11">
                  <c:v>Olsztyn</c:v>
                </c:pt>
                <c:pt idx="12">
                  <c:v>Merkury Poznań</c:v>
                </c:pt>
                <c:pt idx="13">
                  <c:v>Rzeszów</c:v>
                </c:pt>
                <c:pt idx="14">
                  <c:v>Koszalin</c:v>
                </c:pt>
                <c:pt idx="15">
                  <c:v>Gdańsk</c:v>
                </c:pt>
              </c:strCache>
            </c:strRef>
          </c:cat>
          <c:val>
            <c:numRef>
              <c:f>ogólne!$B$34:$B$49</c:f>
              <c:numCache>
                <c:formatCode>0%</c:formatCode>
                <c:ptCount val="16"/>
                <c:pt idx="0">
                  <c:v>0.87000000000000033</c:v>
                </c:pt>
                <c:pt idx="1">
                  <c:v>0.79500000000000004</c:v>
                </c:pt>
                <c:pt idx="2">
                  <c:v>0.75700000000000034</c:v>
                </c:pt>
                <c:pt idx="3">
                  <c:v>0.60000000000000031</c:v>
                </c:pt>
                <c:pt idx="4">
                  <c:v>0.54</c:v>
                </c:pt>
                <c:pt idx="5">
                  <c:v>0.52</c:v>
                </c:pt>
                <c:pt idx="6">
                  <c:v>0.51800000000000002</c:v>
                </c:pt>
                <c:pt idx="7">
                  <c:v>0.49800000000000016</c:v>
                </c:pt>
                <c:pt idx="8">
                  <c:v>0.49000000000000016</c:v>
                </c:pt>
                <c:pt idx="9">
                  <c:v>0.49000000000000016</c:v>
                </c:pt>
                <c:pt idx="10">
                  <c:v>0.46</c:v>
                </c:pt>
                <c:pt idx="11">
                  <c:v>0.46100000000000002</c:v>
                </c:pt>
                <c:pt idx="12">
                  <c:v>0.43400000000000016</c:v>
                </c:pt>
                <c:pt idx="13">
                  <c:v>0.36000000000000015</c:v>
                </c:pt>
                <c:pt idx="14">
                  <c:v>0.16</c:v>
                </c:pt>
                <c:pt idx="15">
                  <c:v>9.5000000000000043E-2</c:v>
                </c:pt>
              </c:numCache>
            </c:numRef>
          </c:val>
        </c:ser>
        <c:ser>
          <c:idx val="1"/>
          <c:order val="1"/>
          <c:tx>
            <c:strRef>
              <c:f>ogólne!$C$33</c:f>
              <c:strCache>
                <c:ptCount val="1"/>
                <c:pt idx="0">
                  <c:v>Komitety wyborcze wyborców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delete val="1"/>
            </c:dLbl>
            <c:dLbl>
              <c:idx val="6"/>
              <c:layout>
                <c:manualLayout>
                  <c:x val="4.6296296296296337E-3"/>
                  <c:y val="-2.76794812413154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pl-PL" sz="1200" b="1" i="0" u="none" strike="noStrike" kern="1200" baseline="0">
                    <a:solidFill>
                      <a:srgbClr val="000000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ogólne!$A$34:$A$49</c:f>
              <c:strCache>
                <c:ptCount val="16"/>
                <c:pt idx="0">
                  <c:v>Łódź</c:v>
                </c:pt>
                <c:pt idx="1">
                  <c:v>Kielce</c:v>
                </c:pt>
                <c:pt idx="2">
                  <c:v>Zachód Zielona Góra</c:v>
                </c:pt>
                <c:pt idx="3">
                  <c:v>Wrocław</c:v>
                </c:pt>
                <c:pt idx="4">
                  <c:v>PiK Bydgoszcz</c:v>
                </c:pt>
                <c:pt idx="5">
                  <c:v>Szczecin</c:v>
                </c:pt>
                <c:pt idx="6">
                  <c:v>Opole</c:v>
                </c:pt>
                <c:pt idx="7">
                  <c:v>RDC Warszawa</c:v>
                </c:pt>
                <c:pt idx="8">
                  <c:v>Kraków</c:v>
                </c:pt>
                <c:pt idx="9">
                  <c:v>Lublin</c:v>
                </c:pt>
                <c:pt idx="10">
                  <c:v>Białystok</c:v>
                </c:pt>
                <c:pt idx="11">
                  <c:v>Olsztyn</c:v>
                </c:pt>
                <c:pt idx="12">
                  <c:v>Merkury Poznań</c:v>
                </c:pt>
                <c:pt idx="13">
                  <c:v>Rzeszów</c:v>
                </c:pt>
                <c:pt idx="14">
                  <c:v>Koszalin</c:v>
                </c:pt>
                <c:pt idx="15">
                  <c:v>Gdańsk</c:v>
                </c:pt>
              </c:strCache>
            </c:strRef>
          </c:cat>
          <c:val>
            <c:numRef>
              <c:f>ogólne!$C$34:$C$49</c:f>
              <c:numCache>
                <c:formatCode>0%</c:formatCode>
                <c:ptCount val="16"/>
                <c:pt idx="0">
                  <c:v>0</c:v>
                </c:pt>
                <c:pt idx="1">
                  <c:v>0.11600000000000002</c:v>
                </c:pt>
                <c:pt idx="2">
                  <c:v>0.18100000000000008</c:v>
                </c:pt>
                <c:pt idx="3">
                  <c:v>0.29000000000000015</c:v>
                </c:pt>
                <c:pt idx="4">
                  <c:v>0.46</c:v>
                </c:pt>
                <c:pt idx="5">
                  <c:v>0.26</c:v>
                </c:pt>
                <c:pt idx="6">
                  <c:v>0.29300000000000015</c:v>
                </c:pt>
                <c:pt idx="7">
                  <c:v>1.2E-2</c:v>
                </c:pt>
                <c:pt idx="8">
                  <c:v>0.16</c:v>
                </c:pt>
                <c:pt idx="9">
                  <c:v>4.0000000000000022E-2</c:v>
                </c:pt>
                <c:pt idx="10">
                  <c:v>7.0000000000000021E-2</c:v>
                </c:pt>
                <c:pt idx="11">
                  <c:v>0.17</c:v>
                </c:pt>
                <c:pt idx="12">
                  <c:v>0.21300000000000008</c:v>
                </c:pt>
                <c:pt idx="13">
                  <c:v>0.22500000000000001</c:v>
                </c:pt>
                <c:pt idx="14">
                  <c:v>0.11</c:v>
                </c:pt>
                <c:pt idx="15">
                  <c:v>0.10800000000000004</c:v>
                </c:pt>
              </c:numCache>
            </c:numRef>
          </c:val>
        </c:ser>
        <c:ser>
          <c:idx val="2"/>
          <c:order val="2"/>
          <c:tx>
            <c:strRef>
              <c:f>ogólne!$D$33</c:f>
              <c:strCache>
                <c:ptCount val="1"/>
                <c:pt idx="0">
                  <c:v>Przekazy niezwiązane z komitetami</c:v>
                </c:pt>
              </c:strCache>
            </c:strRef>
          </c:tx>
          <c:spPr>
            <a:solidFill>
              <a:srgbClr val="9DB9E1"/>
            </a:solidFill>
          </c:spPr>
          <c:invertIfNegative val="0"/>
          <c:dLbls>
            <c:dLbl>
              <c:idx val="4"/>
              <c:delete val="1"/>
            </c:dLbl>
            <c:txPr>
              <a:bodyPr/>
              <a:lstStyle/>
              <a:p>
                <a:pPr algn="ctr">
                  <a:defRPr lang="pl-PL" sz="1200" b="1" i="0" u="none" strike="noStrike" kern="1200" baseline="0">
                    <a:solidFill>
                      <a:srgbClr val="000000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ogólne!$A$34:$A$49</c:f>
              <c:strCache>
                <c:ptCount val="16"/>
                <c:pt idx="0">
                  <c:v>Łódź</c:v>
                </c:pt>
                <c:pt idx="1">
                  <c:v>Kielce</c:v>
                </c:pt>
                <c:pt idx="2">
                  <c:v>Zachód Zielona Góra</c:v>
                </c:pt>
                <c:pt idx="3">
                  <c:v>Wrocław</c:v>
                </c:pt>
                <c:pt idx="4">
                  <c:v>PiK Bydgoszcz</c:v>
                </c:pt>
                <c:pt idx="5">
                  <c:v>Szczecin</c:v>
                </c:pt>
                <c:pt idx="6">
                  <c:v>Opole</c:v>
                </c:pt>
                <c:pt idx="7">
                  <c:v>RDC Warszawa</c:v>
                </c:pt>
                <c:pt idx="8">
                  <c:v>Kraków</c:v>
                </c:pt>
                <c:pt idx="9">
                  <c:v>Lublin</c:v>
                </c:pt>
                <c:pt idx="10">
                  <c:v>Białystok</c:v>
                </c:pt>
                <c:pt idx="11">
                  <c:v>Olsztyn</c:v>
                </c:pt>
                <c:pt idx="12">
                  <c:v>Merkury Poznań</c:v>
                </c:pt>
                <c:pt idx="13">
                  <c:v>Rzeszów</c:v>
                </c:pt>
                <c:pt idx="14">
                  <c:v>Koszalin</c:v>
                </c:pt>
                <c:pt idx="15">
                  <c:v>Gdańsk</c:v>
                </c:pt>
              </c:strCache>
            </c:strRef>
          </c:cat>
          <c:val>
            <c:numRef>
              <c:f>ogólne!$D$34:$D$49</c:f>
              <c:numCache>
                <c:formatCode>0%</c:formatCode>
                <c:ptCount val="16"/>
                <c:pt idx="0">
                  <c:v>0.13</c:v>
                </c:pt>
                <c:pt idx="1">
                  <c:v>8.9000000000000065E-2</c:v>
                </c:pt>
                <c:pt idx="2">
                  <c:v>6.2000000000000027E-2</c:v>
                </c:pt>
                <c:pt idx="3">
                  <c:v>0.11</c:v>
                </c:pt>
                <c:pt idx="4">
                  <c:v>0</c:v>
                </c:pt>
                <c:pt idx="5">
                  <c:v>0.22</c:v>
                </c:pt>
                <c:pt idx="6">
                  <c:v>0.18900000000000008</c:v>
                </c:pt>
                <c:pt idx="7">
                  <c:v>0.49000000000000016</c:v>
                </c:pt>
                <c:pt idx="8">
                  <c:v>0.35000000000000014</c:v>
                </c:pt>
                <c:pt idx="9">
                  <c:v>0.47000000000000008</c:v>
                </c:pt>
                <c:pt idx="10">
                  <c:v>0.47000000000000008</c:v>
                </c:pt>
                <c:pt idx="11">
                  <c:v>0.36900000000000022</c:v>
                </c:pt>
                <c:pt idx="12">
                  <c:v>0.35300000000000015</c:v>
                </c:pt>
                <c:pt idx="13">
                  <c:v>0.41500000000000015</c:v>
                </c:pt>
                <c:pt idx="14">
                  <c:v>0.73000000000000032</c:v>
                </c:pt>
                <c:pt idx="15">
                  <c:v>0.79700000000000004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86100224"/>
        <c:axId val="86106112"/>
      </c:barChart>
      <c:catAx>
        <c:axId val="86100224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 b="1" cap="small" baseline="0">
                <a:solidFill>
                  <a:schemeClr val="accent2">
                    <a:lumMod val="50000"/>
                  </a:schemeClr>
                </a:solidFill>
              </a:defRPr>
            </a:pPr>
            <a:endParaRPr lang="pl-PL"/>
          </a:p>
        </c:txPr>
        <c:crossAx val="86106112"/>
        <c:crosses val="autoZero"/>
        <c:auto val="1"/>
        <c:lblAlgn val="ctr"/>
        <c:lblOffset val="100"/>
        <c:noMultiLvlLbl val="0"/>
      </c:catAx>
      <c:valAx>
        <c:axId val="86106112"/>
        <c:scaling>
          <c:orientation val="minMax"/>
          <c:max val="1"/>
          <c:min val="0"/>
        </c:scaling>
        <c:delete val="0"/>
        <c:axPos val="t"/>
        <c:numFmt formatCode="0%" sourceLinked="1"/>
        <c:majorTickMark val="out"/>
        <c:minorTickMark val="none"/>
        <c:tickLblPos val="nextTo"/>
        <c:crossAx val="8610022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100" b="1" cap="small" baseline="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8922195489452707"/>
          <c:y val="7.456127174223405E-2"/>
          <c:w val="0.55822640225527365"/>
          <c:h val="0.8913169798075940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ogólne!$B$2</c:f>
              <c:strCache>
                <c:ptCount val="1"/>
                <c:pt idx="0">
                  <c:v>PO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ogólne!$A$3:$A$19</c:f>
              <c:strCache>
                <c:ptCount val="16"/>
                <c:pt idx="0">
                  <c:v>Łódź</c:v>
                </c:pt>
                <c:pt idx="1">
                  <c:v>Kielce</c:v>
                </c:pt>
                <c:pt idx="2">
                  <c:v>Wrocław</c:v>
                </c:pt>
                <c:pt idx="3">
                  <c:v>Opole</c:v>
                </c:pt>
                <c:pt idx="4">
                  <c:v>RDC Warszawa</c:v>
                </c:pt>
                <c:pt idx="5">
                  <c:v>PiK Bydgoszcz</c:v>
                </c:pt>
                <c:pt idx="6">
                  <c:v>Zachód Zielona Góra</c:v>
                </c:pt>
                <c:pt idx="7">
                  <c:v>Olsztyn</c:v>
                </c:pt>
                <c:pt idx="8">
                  <c:v>Szczecin</c:v>
                </c:pt>
                <c:pt idx="9">
                  <c:v>Kraków</c:v>
                </c:pt>
                <c:pt idx="10">
                  <c:v>Białystok</c:v>
                </c:pt>
                <c:pt idx="11">
                  <c:v>Lublin</c:v>
                </c:pt>
                <c:pt idx="12">
                  <c:v>Merkury Poznań</c:v>
                </c:pt>
                <c:pt idx="13">
                  <c:v>Koszalin</c:v>
                </c:pt>
                <c:pt idx="14">
                  <c:v>Rzeszów</c:v>
                </c:pt>
                <c:pt idx="15">
                  <c:v>Gdańsk</c:v>
                </c:pt>
              </c:strCache>
            </c:strRef>
          </c:cat>
          <c:val>
            <c:numRef>
              <c:f>ogólne!$B$3:$B$19</c:f>
              <c:numCache>
                <c:formatCode>0%</c:formatCode>
                <c:ptCount val="16"/>
                <c:pt idx="0">
                  <c:v>0.36000000000000015</c:v>
                </c:pt>
                <c:pt idx="1">
                  <c:v>0.20700000000000007</c:v>
                </c:pt>
                <c:pt idx="2">
                  <c:v>0.21000000000000008</c:v>
                </c:pt>
                <c:pt idx="3">
                  <c:v>0.20300000000000001</c:v>
                </c:pt>
                <c:pt idx="4">
                  <c:v>0.1981</c:v>
                </c:pt>
                <c:pt idx="5">
                  <c:v>0.18500000000000008</c:v>
                </c:pt>
                <c:pt idx="6">
                  <c:v>0.15050000000000008</c:v>
                </c:pt>
                <c:pt idx="7">
                  <c:v>0.14200000000000004</c:v>
                </c:pt>
                <c:pt idx="8">
                  <c:v>0.13</c:v>
                </c:pt>
                <c:pt idx="9">
                  <c:v>0.12000000000000002</c:v>
                </c:pt>
                <c:pt idx="10">
                  <c:v>0.1</c:v>
                </c:pt>
                <c:pt idx="11">
                  <c:v>9.0000000000000024E-2</c:v>
                </c:pt>
                <c:pt idx="12">
                  <c:v>8.6000000000000021E-2</c:v>
                </c:pt>
                <c:pt idx="13">
                  <c:v>7.0000000000000021E-2</c:v>
                </c:pt>
                <c:pt idx="14">
                  <c:v>6.0000000000000026E-2</c:v>
                </c:pt>
                <c:pt idx="15">
                  <c:v>3.0000000000000002E-2</c:v>
                </c:pt>
              </c:numCache>
            </c:numRef>
          </c:val>
        </c:ser>
        <c:ser>
          <c:idx val="1"/>
          <c:order val="1"/>
          <c:tx>
            <c:strRef>
              <c:f>ogólne!$C$2</c:f>
              <c:strCache>
                <c:ptCount val="1"/>
                <c:pt idx="0">
                  <c:v>PiS</c:v>
                </c:pt>
              </c:strCache>
            </c:strRef>
          </c:tx>
          <c:spPr>
            <a:solidFill>
              <a:srgbClr val="9DB9E1"/>
            </a:solidFill>
          </c:spPr>
          <c:invertIfNegative val="0"/>
          <c:dLbls>
            <c:dLbl>
              <c:idx val="12"/>
              <c:layout>
                <c:manualLayout>
                  <c:x val="4.62962962962963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4.629629629629632E-3"/>
                  <c:y val="1.0313992431813683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ogólne!$A$3:$A$19</c:f>
              <c:strCache>
                <c:ptCount val="16"/>
                <c:pt idx="0">
                  <c:v>Łódź</c:v>
                </c:pt>
                <c:pt idx="1">
                  <c:v>Kielce</c:v>
                </c:pt>
                <c:pt idx="2">
                  <c:v>Wrocław</c:v>
                </c:pt>
                <c:pt idx="3">
                  <c:v>Opole</c:v>
                </c:pt>
                <c:pt idx="4">
                  <c:v>RDC Warszawa</c:v>
                </c:pt>
                <c:pt idx="5">
                  <c:v>PiK Bydgoszcz</c:v>
                </c:pt>
                <c:pt idx="6">
                  <c:v>Zachód Zielona Góra</c:v>
                </c:pt>
                <c:pt idx="7">
                  <c:v>Olsztyn</c:v>
                </c:pt>
                <c:pt idx="8">
                  <c:v>Szczecin</c:v>
                </c:pt>
                <c:pt idx="9">
                  <c:v>Kraków</c:v>
                </c:pt>
                <c:pt idx="10">
                  <c:v>Białystok</c:v>
                </c:pt>
                <c:pt idx="11">
                  <c:v>Lublin</c:v>
                </c:pt>
                <c:pt idx="12">
                  <c:v>Merkury Poznań</c:v>
                </c:pt>
                <c:pt idx="13">
                  <c:v>Koszalin</c:v>
                </c:pt>
                <c:pt idx="14">
                  <c:v>Rzeszów</c:v>
                </c:pt>
                <c:pt idx="15">
                  <c:v>Gdańsk</c:v>
                </c:pt>
              </c:strCache>
            </c:strRef>
          </c:cat>
          <c:val>
            <c:numRef>
              <c:f>ogólne!$C$3:$C$19</c:f>
              <c:numCache>
                <c:formatCode>0%</c:formatCode>
                <c:ptCount val="16"/>
                <c:pt idx="0">
                  <c:v>0.14000000000000001</c:v>
                </c:pt>
                <c:pt idx="1">
                  <c:v>0.43500000000000016</c:v>
                </c:pt>
                <c:pt idx="2">
                  <c:v>0.15000000000000008</c:v>
                </c:pt>
                <c:pt idx="3">
                  <c:v>0.18600000000000008</c:v>
                </c:pt>
                <c:pt idx="4">
                  <c:v>0.23980000000000001</c:v>
                </c:pt>
                <c:pt idx="5">
                  <c:v>0.16300000000000001</c:v>
                </c:pt>
                <c:pt idx="6">
                  <c:v>0.18200000000000008</c:v>
                </c:pt>
                <c:pt idx="7">
                  <c:v>0.15000000000000008</c:v>
                </c:pt>
                <c:pt idx="8">
                  <c:v>0.16</c:v>
                </c:pt>
                <c:pt idx="9">
                  <c:v>0.22</c:v>
                </c:pt>
                <c:pt idx="10">
                  <c:v>0.11</c:v>
                </c:pt>
                <c:pt idx="11">
                  <c:v>0.16</c:v>
                </c:pt>
                <c:pt idx="12">
                  <c:v>0.10500000000000002</c:v>
                </c:pt>
                <c:pt idx="13">
                  <c:v>6.0000000000000026E-2</c:v>
                </c:pt>
                <c:pt idx="14">
                  <c:v>0.15700000000000008</c:v>
                </c:pt>
                <c:pt idx="15">
                  <c:v>5.3999999999999999E-2</c:v>
                </c:pt>
              </c:numCache>
            </c:numRef>
          </c:val>
        </c:ser>
        <c:ser>
          <c:idx val="2"/>
          <c:order val="2"/>
          <c:tx>
            <c:strRef>
              <c:f>ogólne!$D$2</c:f>
              <c:strCache>
                <c:ptCount val="1"/>
                <c:pt idx="0">
                  <c:v> SLD 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4.62962962962963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4.629629629629632E-3"/>
                  <c:y val="1.0313992431813683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6.1728395061727828E-3"/>
                  <c:y val="1.0313992431813683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/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ogólne!$A$3:$A$19</c:f>
              <c:strCache>
                <c:ptCount val="16"/>
                <c:pt idx="0">
                  <c:v>Łódź</c:v>
                </c:pt>
                <c:pt idx="1">
                  <c:v>Kielce</c:v>
                </c:pt>
                <c:pt idx="2">
                  <c:v>Wrocław</c:v>
                </c:pt>
                <c:pt idx="3">
                  <c:v>Opole</c:v>
                </c:pt>
                <c:pt idx="4">
                  <c:v>RDC Warszawa</c:v>
                </c:pt>
                <c:pt idx="5">
                  <c:v>PiK Bydgoszcz</c:v>
                </c:pt>
                <c:pt idx="6">
                  <c:v>Zachód Zielona Góra</c:v>
                </c:pt>
                <c:pt idx="7">
                  <c:v>Olsztyn</c:v>
                </c:pt>
                <c:pt idx="8">
                  <c:v>Szczecin</c:v>
                </c:pt>
                <c:pt idx="9">
                  <c:v>Kraków</c:v>
                </c:pt>
                <c:pt idx="10">
                  <c:v>Białystok</c:v>
                </c:pt>
                <c:pt idx="11">
                  <c:v>Lublin</c:v>
                </c:pt>
                <c:pt idx="12">
                  <c:v>Merkury Poznań</c:v>
                </c:pt>
                <c:pt idx="13">
                  <c:v>Koszalin</c:v>
                </c:pt>
                <c:pt idx="14">
                  <c:v>Rzeszów</c:v>
                </c:pt>
                <c:pt idx="15">
                  <c:v>Gdańsk</c:v>
                </c:pt>
              </c:strCache>
            </c:strRef>
          </c:cat>
          <c:val>
            <c:numRef>
              <c:f>ogólne!$D$3:$D$19</c:f>
              <c:numCache>
                <c:formatCode>0%</c:formatCode>
                <c:ptCount val="16"/>
                <c:pt idx="0">
                  <c:v>0.22</c:v>
                </c:pt>
                <c:pt idx="1">
                  <c:v>0</c:v>
                </c:pt>
                <c:pt idx="2">
                  <c:v>9.0000000000000024E-2</c:v>
                </c:pt>
                <c:pt idx="3">
                  <c:v>0.113</c:v>
                </c:pt>
                <c:pt idx="4">
                  <c:v>4.6000000000000025E-3</c:v>
                </c:pt>
                <c:pt idx="5">
                  <c:v>0.15700000000000008</c:v>
                </c:pt>
                <c:pt idx="6">
                  <c:v>0.30880000000000024</c:v>
                </c:pt>
                <c:pt idx="7">
                  <c:v>6.4000000000000043E-2</c:v>
                </c:pt>
                <c:pt idx="8">
                  <c:v>0.13</c:v>
                </c:pt>
                <c:pt idx="9">
                  <c:v>3.0000000000000002E-2</c:v>
                </c:pt>
                <c:pt idx="10">
                  <c:v>0.15000000000000008</c:v>
                </c:pt>
                <c:pt idx="11">
                  <c:v>0.15000000000000008</c:v>
                </c:pt>
                <c:pt idx="12">
                  <c:v>0.16700000000000001</c:v>
                </c:pt>
                <c:pt idx="13">
                  <c:v>3.0000000000000002E-2</c:v>
                </c:pt>
                <c:pt idx="14">
                  <c:v>0.14300000000000004</c:v>
                </c:pt>
                <c:pt idx="15">
                  <c:v>3.1000000000000014E-2</c:v>
                </c:pt>
              </c:numCache>
            </c:numRef>
          </c:val>
        </c:ser>
        <c:ser>
          <c:idx val="3"/>
          <c:order val="3"/>
          <c:tx>
            <c:strRef>
              <c:f>ogólne!$E$2</c:f>
              <c:strCache>
                <c:ptCount val="1"/>
                <c:pt idx="0">
                  <c:v>PSL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2962962962963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62962962962963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62962962962963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/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ogólne!$A$3:$A$19</c:f>
              <c:strCache>
                <c:ptCount val="16"/>
                <c:pt idx="0">
                  <c:v>Łódź</c:v>
                </c:pt>
                <c:pt idx="1">
                  <c:v>Kielce</c:v>
                </c:pt>
                <c:pt idx="2">
                  <c:v>Wrocław</c:v>
                </c:pt>
                <c:pt idx="3">
                  <c:v>Opole</c:v>
                </c:pt>
                <c:pt idx="4">
                  <c:v>RDC Warszawa</c:v>
                </c:pt>
                <c:pt idx="5">
                  <c:v>PiK Bydgoszcz</c:v>
                </c:pt>
                <c:pt idx="6">
                  <c:v>Zachód Zielona Góra</c:v>
                </c:pt>
                <c:pt idx="7">
                  <c:v>Olsztyn</c:v>
                </c:pt>
                <c:pt idx="8">
                  <c:v>Szczecin</c:v>
                </c:pt>
                <c:pt idx="9">
                  <c:v>Kraków</c:v>
                </c:pt>
                <c:pt idx="10">
                  <c:v>Białystok</c:v>
                </c:pt>
                <c:pt idx="11">
                  <c:v>Lublin</c:v>
                </c:pt>
                <c:pt idx="12">
                  <c:v>Merkury Poznań</c:v>
                </c:pt>
                <c:pt idx="13">
                  <c:v>Koszalin</c:v>
                </c:pt>
                <c:pt idx="14">
                  <c:v>Rzeszów</c:v>
                </c:pt>
                <c:pt idx="15">
                  <c:v>Gdańsk</c:v>
                </c:pt>
              </c:strCache>
            </c:strRef>
          </c:cat>
          <c:val>
            <c:numRef>
              <c:f>ogólne!$E$3:$E$19</c:f>
              <c:numCache>
                <c:formatCode>0%</c:formatCode>
                <c:ptCount val="16"/>
                <c:pt idx="0">
                  <c:v>0</c:v>
                </c:pt>
                <c:pt idx="1">
                  <c:v>0.13100000000000001</c:v>
                </c:pt>
                <c:pt idx="2">
                  <c:v>3.0000000000000002E-2</c:v>
                </c:pt>
                <c:pt idx="3">
                  <c:v>1.6000000000000011E-2</c:v>
                </c:pt>
                <c:pt idx="4">
                  <c:v>3.7000000000000019E-3</c:v>
                </c:pt>
                <c:pt idx="5">
                  <c:v>0</c:v>
                </c:pt>
                <c:pt idx="6">
                  <c:v>7.1199999999999999E-2</c:v>
                </c:pt>
                <c:pt idx="7">
                  <c:v>8.6000000000000021E-2</c:v>
                </c:pt>
                <c:pt idx="8">
                  <c:v>2.0000000000000011E-2</c:v>
                </c:pt>
                <c:pt idx="9">
                  <c:v>0.1</c:v>
                </c:pt>
                <c:pt idx="10">
                  <c:v>0.05</c:v>
                </c:pt>
                <c:pt idx="11">
                  <c:v>6.0000000000000026E-2</c:v>
                </c:pt>
                <c:pt idx="12">
                  <c:v>3.2000000000000021E-2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</c:ser>
        <c:ser>
          <c:idx val="4"/>
          <c:order val="4"/>
          <c:tx>
            <c:strRef>
              <c:f>ogólne!$F$2</c:f>
              <c:strCache>
                <c:ptCount val="1"/>
                <c:pt idx="0">
                  <c:v>NP - J K-M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1728395061728392E-3"/>
                  <c:y val="2.57849810795342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62962962962963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086419753086420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08024691358024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6.172839506172839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4.62962962962963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6.1728395061729502E-3"/>
                  <c:y val="1.3289478055749374E-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7.716049382716051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/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ogólne!$A$3:$A$19</c:f>
              <c:strCache>
                <c:ptCount val="16"/>
                <c:pt idx="0">
                  <c:v>Łódź</c:v>
                </c:pt>
                <c:pt idx="1">
                  <c:v>Kielce</c:v>
                </c:pt>
                <c:pt idx="2">
                  <c:v>Wrocław</c:v>
                </c:pt>
                <c:pt idx="3">
                  <c:v>Opole</c:v>
                </c:pt>
                <c:pt idx="4">
                  <c:v>RDC Warszawa</c:v>
                </c:pt>
                <c:pt idx="5">
                  <c:v>PiK Bydgoszcz</c:v>
                </c:pt>
                <c:pt idx="6">
                  <c:v>Zachód Zielona Góra</c:v>
                </c:pt>
                <c:pt idx="7">
                  <c:v>Olsztyn</c:v>
                </c:pt>
                <c:pt idx="8">
                  <c:v>Szczecin</c:v>
                </c:pt>
                <c:pt idx="9">
                  <c:v>Kraków</c:v>
                </c:pt>
                <c:pt idx="10">
                  <c:v>Białystok</c:v>
                </c:pt>
                <c:pt idx="11">
                  <c:v>Lublin</c:v>
                </c:pt>
                <c:pt idx="12">
                  <c:v>Merkury Poznań</c:v>
                </c:pt>
                <c:pt idx="13">
                  <c:v>Koszalin</c:v>
                </c:pt>
                <c:pt idx="14">
                  <c:v>Rzeszów</c:v>
                </c:pt>
                <c:pt idx="15">
                  <c:v>Gdańsk</c:v>
                </c:pt>
              </c:strCache>
            </c:strRef>
          </c:cat>
          <c:val>
            <c:numRef>
              <c:f>ogólne!$F$3:$F$19</c:f>
              <c:numCache>
                <c:formatCode>0%</c:formatCode>
                <c:ptCount val="16"/>
                <c:pt idx="0">
                  <c:v>0.15000000000000008</c:v>
                </c:pt>
                <c:pt idx="1">
                  <c:v>2.1999999999999999E-2</c:v>
                </c:pt>
                <c:pt idx="2">
                  <c:v>6.0000000000000026E-2</c:v>
                </c:pt>
                <c:pt idx="3">
                  <c:v>0</c:v>
                </c:pt>
                <c:pt idx="4">
                  <c:v>4.8100000000000004E-2</c:v>
                </c:pt>
                <c:pt idx="5">
                  <c:v>3.500000000000001E-2</c:v>
                </c:pt>
                <c:pt idx="6">
                  <c:v>0</c:v>
                </c:pt>
                <c:pt idx="7">
                  <c:v>1.900000000000001E-2</c:v>
                </c:pt>
                <c:pt idx="8">
                  <c:v>8.0000000000000043E-2</c:v>
                </c:pt>
                <c:pt idx="9">
                  <c:v>2.0000000000000011E-2</c:v>
                </c:pt>
                <c:pt idx="10">
                  <c:v>3.0000000000000002E-2</c:v>
                </c:pt>
                <c:pt idx="11">
                  <c:v>2.0000000000000011E-2</c:v>
                </c:pt>
                <c:pt idx="12">
                  <c:v>3.0000000000000014E-3</c:v>
                </c:pt>
                <c:pt idx="13">
                  <c:v>0</c:v>
                </c:pt>
                <c:pt idx="14">
                  <c:v>0</c:v>
                </c:pt>
                <c:pt idx="15">
                  <c:v>1.0000000000000005E-2</c:v>
                </c:pt>
              </c:numCache>
            </c:numRef>
          </c:val>
        </c:ser>
        <c:ser>
          <c:idx val="5"/>
          <c:order val="5"/>
          <c:tx>
            <c:strRef>
              <c:f>ogólne!$G$2</c:f>
              <c:strCache>
                <c:ptCount val="1"/>
                <c:pt idx="0">
                  <c:v>TR</c:v>
                </c:pt>
              </c:strCache>
            </c:strRef>
          </c:tx>
          <c:spPr>
            <a:solidFill>
              <a:srgbClr val="AE7F6C"/>
            </a:solidFill>
          </c:spPr>
          <c:invertIfNegative val="0"/>
          <c:dLbls>
            <c:dLbl>
              <c:idx val="2"/>
              <c:layout>
                <c:manualLayout>
                  <c:x val="7.7160493827160568E-3"/>
                  <c:y val="4.429826018583128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3.0864197530864209E-3"/>
                  <c:y val="2.2149130103229627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/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ogólne!$A$3:$A$19</c:f>
              <c:strCache>
                <c:ptCount val="16"/>
                <c:pt idx="0">
                  <c:v>Łódź</c:v>
                </c:pt>
                <c:pt idx="1">
                  <c:v>Kielce</c:v>
                </c:pt>
                <c:pt idx="2">
                  <c:v>Wrocław</c:v>
                </c:pt>
                <c:pt idx="3">
                  <c:v>Opole</c:v>
                </c:pt>
                <c:pt idx="4">
                  <c:v>RDC Warszawa</c:v>
                </c:pt>
                <c:pt idx="5">
                  <c:v>PiK Bydgoszcz</c:v>
                </c:pt>
                <c:pt idx="6">
                  <c:v>Zachód Zielona Góra</c:v>
                </c:pt>
                <c:pt idx="7">
                  <c:v>Olsztyn</c:v>
                </c:pt>
                <c:pt idx="8">
                  <c:v>Szczecin</c:v>
                </c:pt>
                <c:pt idx="9">
                  <c:v>Kraków</c:v>
                </c:pt>
                <c:pt idx="10">
                  <c:v>Białystok</c:v>
                </c:pt>
                <c:pt idx="11">
                  <c:v>Lublin</c:v>
                </c:pt>
                <c:pt idx="12">
                  <c:v>Merkury Poznań</c:v>
                </c:pt>
                <c:pt idx="13">
                  <c:v>Koszalin</c:v>
                </c:pt>
                <c:pt idx="14">
                  <c:v>Rzeszów</c:v>
                </c:pt>
                <c:pt idx="15">
                  <c:v>Gdańsk</c:v>
                </c:pt>
              </c:strCache>
            </c:strRef>
          </c:cat>
          <c:val>
            <c:numRef>
              <c:f>ogólne!$G$3:$G$19</c:f>
              <c:numCache>
                <c:formatCode>0%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3.0000000000000002E-2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4.4299999999999999E-2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4.1000000000000002E-2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85021056"/>
        <c:axId val="85022592"/>
      </c:barChart>
      <c:catAx>
        <c:axId val="85021056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 b="1" cap="small" baseline="0"/>
            </a:pPr>
            <a:endParaRPr lang="pl-PL"/>
          </a:p>
        </c:txPr>
        <c:crossAx val="85022592"/>
        <c:crosses val="autoZero"/>
        <c:auto val="1"/>
        <c:lblAlgn val="ctr"/>
        <c:lblOffset val="100"/>
        <c:noMultiLvlLbl val="0"/>
      </c:catAx>
      <c:valAx>
        <c:axId val="85022592"/>
        <c:scaling>
          <c:orientation val="minMax"/>
          <c:max val="0.8500000000000002"/>
          <c:min val="0"/>
        </c:scaling>
        <c:delete val="0"/>
        <c:axPos val="t"/>
        <c:numFmt formatCode="0%" sourceLinked="1"/>
        <c:majorTickMark val="out"/>
        <c:minorTickMark val="none"/>
        <c:tickLblPos val="nextTo"/>
        <c:crossAx val="850210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662425877320915"/>
          <c:y val="3.1012932313637737E-2"/>
          <c:w val="0.11411648196753191"/>
          <c:h val="0.9441778453862244"/>
        </c:manualLayout>
      </c:layout>
      <c:overlay val="0"/>
      <c:txPr>
        <a:bodyPr/>
        <a:lstStyle/>
        <a:p>
          <a:pPr>
            <a:defRPr sz="1100" b="1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ogólne!$B$77</c:f>
              <c:strCache>
                <c:ptCount val="1"/>
                <c:pt idx="0">
                  <c:v>PO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ogólne!$A$78:$A$93</c:f>
              <c:strCache>
                <c:ptCount val="16"/>
                <c:pt idx="0">
                  <c:v>Zachód Zielona Góra</c:v>
                </c:pt>
                <c:pt idx="1">
                  <c:v>Łódź</c:v>
                </c:pt>
                <c:pt idx="2">
                  <c:v>Merkury Poznań</c:v>
                </c:pt>
                <c:pt idx="3">
                  <c:v>PiK Bydgoszcz</c:v>
                </c:pt>
                <c:pt idx="4">
                  <c:v>Białystok</c:v>
                </c:pt>
                <c:pt idx="5">
                  <c:v>Lublin</c:v>
                </c:pt>
                <c:pt idx="6">
                  <c:v>Rzeszów</c:v>
                </c:pt>
                <c:pt idx="7">
                  <c:v>Szczecin</c:v>
                </c:pt>
                <c:pt idx="8">
                  <c:v>Opole</c:v>
                </c:pt>
                <c:pt idx="9">
                  <c:v>Wrocław</c:v>
                </c:pt>
                <c:pt idx="10">
                  <c:v>Olsztyn</c:v>
                </c:pt>
                <c:pt idx="11">
                  <c:v>Gdańsk</c:v>
                </c:pt>
                <c:pt idx="12">
                  <c:v>Kraków</c:v>
                </c:pt>
                <c:pt idx="13">
                  <c:v>Koszalin</c:v>
                </c:pt>
                <c:pt idx="14">
                  <c:v>RDC Warszawa</c:v>
                </c:pt>
                <c:pt idx="15">
                  <c:v>Kielce</c:v>
                </c:pt>
              </c:strCache>
            </c:strRef>
          </c:cat>
          <c:val>
            <c:numRef>
              <c:f>ogólne!$B$78:$B$93</c:f>
              <c:numCache>
                <c:formatCode>0%</c:formatCode>
                <c:ptCount val="16"/>
                <c:pt idx="0">
                  <c:v>0.15050000000000008</c:v>
                </c:pt>
                <c:pt idx="1">
                  <c:v>0.36000000000000015</c:v>
                </c:pt>
                <c:pt idx="2">
                  <c:v>8.6000000000000021E-2</c:v>
                </c:pt>
                <c:pt idx="3">
                  <c:v>0.18500000000000008</c:v>
                </c:pt>
                <c:pt idx="4">
                  <c:v>0.1</c:v>
                </c:pt>
                <c:pt idx="5">
                  <c:v>9.0000000000000024E-2</c:v>
                </c:pt>
                <c:pt idx="6">
                  <c:v>6.0000000000000026E-2</c:v>
                </c:pt>
                <c:pt idx="7">
                  <c:v>0.13</c:v>
                </c:pt>
                <c:pt idx="8">
                  <c:v>0.20300000000000001</c:v>
                </c:pt>
                <c:pt idx="9">
                  <c:v>0.21000000000000008</c:v>
                </c:pt>
                <c:pt idx="10">
                  <c:v>0.14200000000000004</c:v>
                </c:pt>
                <c:pt idx="11">
                  <c:v>3.0000000000000002E-2</c:v>
                </c:pt>
                <c:pt idx="12">
                  <c:v>0.12000000000000002</c:v>
                </c:pt>
                <c:pt idx="13">
                  <c:v>7.0000000000000021E-2</c:v>
                </c:pt>
                <c:pt idx="14">
                  <c:v>0.1981</c:v>
                </c:pt>
                <c:pt idx="15">
                  <c:v>0.20700000000000007</c:v>
                </c:pt>
              </c:numCache>
            </c:numRef>
          </c:val>
        </c:ser>
        <c:ser>
          <c:idx val="1"/>
          <c:order val="1"/>
          <c:tx>
            <c:strRef>
              <c:f>ogólne!$C$77</c:f>
              <c:strCache>
                <c:ptCount val="1"/>
                <c:pt idx="0">
                  <c:v>PiS</c:v>
                </c:pt>
              </c:strCache>
            </c:strRef>
          </c:tx>
          <c:spPr>
            <a:solidFill>
              <a:srgbClr val="9DB9E1"/>
            </a:solidFill>
          </c:spPr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ogólne!$A$78:$A$93</c:f>
              <c:strCache>
                <c:ptCount val="16"/>
                <c:pt idx="0">
                  <c:v>Zachód Zielona Góra</c:v>
                </c:pt>
                <c:pt idx="1">
                  <c:v>Łódź</c:v>
                </c:pt>
                <c:pt idx="2">
                  <c:v>Merkury Poznań</c:v>
                </c:pt>
                <c:pt idx="3">
                  <c:v>PiK Bydgoszcz</c:v>
                </c:pt>
                <c:pt idx="4">
                  <c:v>Białystok</c:v>
                </c:pt>
                <c:pt idx="5">
                  <c:v>Lublin</c:v>
                </c:pt>
                <c:pt idx="6">
                  <c:v>Rzeszów</c:v>
                </c:pt>
                <c:pt idx="7">
                  <c:v>Szczecin</c:v>
                </c:pt>
                <c:pt idx="8">
                  <c:v>Opole</c:v>
                </c:pt>
                <c:pt idx="9">
                  <c:v>Wrocław</c:v>
                </c:pt>
                <c:pt idx="10">
                  <c:v>Olsztyn</c:v>
                </c:pt>
                <c:pt idx="11">
                  <c:v>Gdańsk</c:v>
                </c:pt>
                <c:pt idx="12">
                  <c:v>Kraków</c:v>
                </c:pt>
                <c:pt idx="13">
                  <c:v>Koszalin</c:v>
                </c:pt>
                <c:pt idx="14">
                  <c:v>RDC Warszawa</c:v>
                </c:pt>
                <c:pt idx="15">
                  <c:v>Kielce</c:v>
                </c:pt>
              </c:strCache>
            </c:strRef>
          </c:cat>
          <c:val>
            <c:numRef>
              <c:f>ogólne!$C$78:$C$93</c:f>
              <c:numCache>
                <c:formatCode>0%</c:formatCode>
                <c:ptCount val="16"/>
                <c:pt idx="0">
                  <c:v>0.18200000000000008</c:v>
                </c:pt>
                <c:pt idx="1">
                  <c:v>0.14000000000000001</c:v>
                </c:pt>
                <c:pt idx="2">
                  <c:v>0.10500000000000002</c:v>
                </c:pt>
                <c:pt idx="3">
                  <c:v>0.16300000000000001</c:v>
                </c:pt>
                <c:pt idx="4">
                  <c:v>0.11</c:v>
                </c:pt>
                <c:pt idx="5">
                  <c:v>0.16</c:v>
                </c:pt>
                <c:pt idx="6">
                  <c:v>0.15700000000000008</c:v>
                </c:pt>
                <c:pt idx="7">
                  <c:v>0.16</c:v>
                </c:pt>
                <c:pt idx="8">
                  <c:v>0.18600000000000008</c:v>
                </c:pt>
                <c:pt idx="9">
                  <c:v>0.15000000000000008</c:v>
                </c:pt>
                <c:pt idx="10">
                  <c:v>0.15000000000000008</c:v>
                </c:pt>
                <c:pt idx="11">
                  <c:v>5.3999999999999999E-2</c:v>
                </c:pt>
                <c:pt idx="12">
                  <c:v>0.22</c:v>
                </c:pt>
                <c:pt idx="13">
                  <c:v>6.0000000000000026E-2</c:v>
                </c:pt>
                <c:pt idx="14">
                  <c:v>0.23980000000000001</c:v>
                </c:pt>
                <c:pt idx="15">
                  <c:v>0.43500000000000016</c:v>
                </c:pt>
              </c:numCache>
            </c:numRef>
          </c:val>
        </c:ser>
        <c:ser>
          <c:idx val="2"/>
          <c:order val="2"/>
          <c:tx>
            <c:strRef>
              <c:f>ogólne!$D$77</c:f>
              <c:strCache>
                <c:ptCount val="1"/>
                <c:pt idx="0">
                  <c:v> SLD 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14"/>
              <c:layout>
                <c:manualLayout>
                  <c:x val="7.7249903437620728E-3"/>
                  <c:y val="2.39150060684328E-7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0</a:t>
                    </a:r>
                    <a:r>
                      <a:rPr lang="pl-PL" smtClean="0"/>
                      <a:t>,5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delete val="1"/>
            </c:dLbl>
            <c:txPr>
              <a:bodyPr/>
              <a:lstStyle/>
              <a:p>
                <a:pPr>
                  <a:defRPr sz="1100" b="1"/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ogólne!$A$78:$A$93</c:f>
              <c:strCache>
                <c:ptCount val="16"/>
                <c:pt idx="0">
                  <c:v>Zachód Zielona Góra</c:v>
                </c:pt>
                <c:pt idx="1">
                  <c:v>Łódź</c:v>
                </c:pt>
                <c:pt idx="2">
                  <c:v>Merkury Poznań</c:v>
                </c:pt>
                <c:pt idx="3">
                  <c:v>PiK Bydgoszcz</c:v>
                </c:pt>
                <c:pt idx="4">
                  <c:v>Białystok</c:v>
                </c:pt>
                <c:pt idx="5">
                  <c:v>Lublin</c:v>
                </c:pt>
                <c:pt idx="6">
                  <c:v>Rzeszów</c:v>
                </c:pt>
                <c:pt idx="7">
                  <c:v>Szczecin</c:v>
                </c:pt>
                <c:pt idx="8">
                  <c:v>Opole</c:v>
                </c:pt>
                <c:pt idx="9">
                  <c:v>Wrocław</c:v>
                </c:pt>
                <c:pt idx="10">
                  <c:v>Olsztyn</c:v>
                </c:pt>
                <c:pt idx="11">
                  <c:v>Gdańsk</c:v>
                </c:pt>
                <c:pt idx="12">
                  <c:v>Kraków</c:v>
                </c:pt>
                <c:pt idx="13">
                  <c:v>Koszalin</c:v>
                </c:pt>
                <c:pt idx="14">
                  <c:v>RDC Warszawa</c:v>
                </c:pt>
                <c:pt idx="15">
                  <c:v>Kielce</c:v>
                </c:pt>
              </c:strCache>
            </c:strRef>
          </c:cat>
          <c:val>
            <c:numRef>
              <c:f>ogólne!$D$78:$D$93</c:f>
              <c:numCache>
                <c:formatCode>0%</c:formatCode>
                <c:ptCount val="16"/>
                <c:pt idx="0">
                  <c:v>0.30880000000000024</c:v>
                </c:pt>
                <c:pt idx="1">
                  <c:v>0.22</c:v>
                </c:pt>
                <c:pt idx="2">
                  <c:v>0.16700000000000001</c:v>
                </c:pt>
                <c:pt idx="3">
                  <c:v>0.15700000000000008</c:v>
                </c:pt>
                <c:pt idx="4">
                  <c:v>0.15000000000000008</c:v>
                </c:pt>
                <c:pt idx="5">
                  <c:v>0.15000000000000008</c:v>
                </c:pt>
                <c:pt idx="6">
                  <c:v>0.14300000000000004</c:v>
                </c:pt>
                <c:pt idx="7">
                  <c:v>0.13</c:v>
                </c:pt>
                <c:pt idx="8">
                  <c:v>0.113</c:v>
                </c:pt>
                <c:pt idx="9">
                  <c:v>9.0000000000000024E-2</c:v>
                </c:pt>
                <c:pt idx="10">
                  <c:v>6.4000000000000043E-2</c:v>
                </c:pt>
                <c:pt idx="11">
                  <c:v>3.1000000000000014E-2</c:v>
                </c:pt>
                <c:pt idx="12">
                  <c:v>3.0000000000000002E-2</c:v>
                </c:pt>
                <c:pt idx="13">
                  <c:v>3.0000000000000002E-2</c:v>
                </c:pt>
                <c:pt idx="14">
                  <c:v>4.6000000000000025E-3</c:v>
                </c:pt>
                <c:pt idx="1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83466880"/>
        <c:axId val="83480960"/>
      </c:barChart>
      <c:catAx>
        <c:axId val="83466880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 b="1" cap="small" baseline="0">
                <a:solidFill>
                  <a:schemeClr val="accent2">
                    <a:lumMod val="50000"/>
                  </a:schemeClr>
                </a:solidFill>
              </a:defRPr>
            </a:pPr>
            <a:endParaRPr lang="pl-PL"/>
          </a:p>
        </c:txPr>
        <c:crossAx val="83480960"/>
        <c:crosses val="autoZero"/>
        <c:auto val="1"/>
        <c:lblAlgn val="ctr"/>
        <c:lblOffset val="100"/>
        <c:noMultiLvlLbl val="0"/>
      </c:catAx>
      <c:valAx>
        <c:axId val="83480960"/>
        <c:scaling>
          <c:orientation val="minMax"/>
        </c:scaling>
        <c:delete val="0"/>
        <c:axPos val="t"/>
        <c:numFmt formatCode="0%" sourceLinked="1"/>
        <c:majorTickMark val="out"/>
        <c:minorTickMark val="none"/>
        <c:tickLblPos val="nextTo"/>
        <c:crossAx val="834668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272808338123435"/>
          <c:y val="5.172409257498848E-2"/>
          <c:w val="6.344917777514196E-2"/>
          <c:h val="0.9208494610155511"/>
        </c:manualLayout>
      </c:layout>
      <c:overlay val="0"/>
      <c:txPr>
        <a:bodyPr/>
        <a:lstStyle/>
        <a:p>
          <a:pPr>
            <a:defRPr sz="1100" b="1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ogólne!$B$105</c:f>
              <c:strCache>
                <c:ptCount val="1"/>
                <c:pt idx="0">
                  <c:v>PSL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8"/>
              <c:layout>
                <c:manualLayout>
                  <c:x val="4.854368932038838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4.854368932038838E-3"/>
                  <c:y val="1.072112618038869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txPr>
              <a:bodyPr/>
              <a:lstStyle/>
              <a:p>
                <a:pPr>
                  <a:defRPr sz="1100" b="1"/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ogólne!$A$106:$A$121</c:f>
              <c:strCache>
                <c:ptCount val="16"/>
                <c:pt idx="0">
                  <c:v>Kielce</c:v>
                </c:pt>
                <c:pt idx="1">
                  <c:v>Kraków</c:v>
                </c:pt>
                <c:pt idx="2">
                  <c:v>Olsztyn</c:v>
                </c:pt>
                <c:pt idx="3">
                  <c:v>Zachód Zielona Góra</c:v>
                </c:pt>
                <c:pt idx="4">
                  <c:v>Lublin</c:v>
                </c:pt>
                <c:pt idx="5">
                  <c:v>Białystok</c:v>
                </c:pt>
                <c:pt idx="6">
                  <c:v>Merkury Poznań</c:v>
                </c:pt>
                <c:pt idx="7">
                  <c:v>Wrocław</c:v>
                </c:pt>
                <c:pt idx="8">
                  <c:v>Szczecin</c:v>
                </c:pt>
                <c:pt idx="9">
                  <c:v>Opole</c:v>
                </c:pt>
                <c:pt idx="10">
                  <c:v>RDC Warszawa</c:v>
                </c:pt>
                <c:pt idx="11">
                  <c:v>Łódź</c:v>
                </c:pt>
                <c:pt idx="12">
                  <c:v>PiK Bydgoszcz</c:v>
                </c:pt>
                <c:pt idx="13">
                  <c:v>Gdańsk</c:v>
                </c:pt>
                <c:pt idx="14">
                  <c:v>Koszalin</c:v>
                </c:pt>
                <c:pt idx="15">
                  <c:v>Rzeszów</c:v>
                </c:pt>
              </c:strCache>
            </c:strRef>
          </c:cat>
          <c:val>
            <c:numRef>
              <c:f>ogólne!$B$106:$B$121</c:f>
              <c:numCache>
                <c:formatCode>0%</c:formatCode>
                <c:ptCount val="16"/>
                <c:pt idx="0">
                  <c:v>0.13100000000000001</c:v>
                </c:pt>
                <c:pt idx="1">
                  <c:v>0.1</c:v>
                </c:pt>
                <c:pt idx="2">
                  <c:v>8.6000000000000021E-2</c:v>
                </c:pt>
                <c:pt idx="3">
                  <c:v>7.1199999999999999E-2</c:v>
                </c:pt>
                <c:pt idx="4">
                  <c:v>6.0000000000000026E-2</c:v>
                </c:pt>
                <c:pt idx="5">
                  <c:v>0.05</c:v>
                </c:pt>
                <c:pt idx="6">
                  <c:v>3.2000000000000021E-2</c:v>
                </c:pt>
                <c:pt idx="7">
                  <c:v>3.0000000000000002E-2</c:v>
                </c:pt>
                <c:pt idx="8">
                  <c:v>2.0000000000000011E-2</c:v>
                </c:pt>
                <c:pt idx="9">
                  <c:v>1.6000000000000011E-2</c:v>
                </c:pt>
                <c:pt idx="10">
                  <c:v>3.7000000000000019E-3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</c:ser>
        <c:ser>
          <c:idx val="1"/>
          <c:order val="1"/>
          <c:tx>
            <c:strRef>
              <c:f>ogólne!$C$105</c:f>
              <c:strCache>
                <c:ptCount val="1"/>
                <c:pt idx="0">
                  <c:v>NP - J K-M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4.85436893203883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4724919093851162E-3"/>
                  <c:y val="2.3023443160529376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854368932038776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dLbl>
              <c:idx val="4"/>
              <c:layout>
                <c:manualLayout>
                  <c:x val="6.472491909385057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854368932038838E-3"/>
                  <c:y val="2.3023443160529376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delete val="1"/>
            </c:dLbl>
            <c:dLbl>
              <c:idx val="9"/>
              <c:delete val="1"/>
            </c:dLbl>
            <c:dLbl>
              <c:idx val="13"/>
              <c:layout>
                <c:manualLayout>
                  <c:x val="1.294498381877022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delete val="1"/>
            </c:dLbl>
            <c:dLbl>
              <c:idx val="15"/>
              <c:delete val="1"/>
            </c:dLbl>
            <c:txPr>
              <a:bodyPr/>
              <a:lstStyle/>
              <a:p>
                <a:pPr>
                  <a:defRPr sz="11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ogólne!$A$106:$A$121</c:f>
              <c:strCache>
                <c:ptCount val="16"/>
                <c:pt idx="0">
                  <c:v>Kielce</c:v>
                </c:pt>
                <c:pt idx="1">
                  <c:v>Kraków</c:v>
                </c:pt>
                <c:pt idx="2">
                  <c:v>Olsztyn</c:v>
                </c:pt>
                <c:pt idx="3">
                  <c:v>Zachód Zielona Góra</c:v>
                </c:pt>
                <c:pt idx="4">
                  <c:v>Lublin</c:v>
                </c:pt>
                <c:pt idx="5">
                  <c:v>Białystok</c:v>
                </c:pt>
                <c:pt idx="6">
                  <c:v>Merkury Poznań</c:v>
                </c:pt>
                <c:pt idx="7">
                  <c:v>Wrocław</c:v>
                </c:pt>
                <c:pt idx="8">
                  <c:v>Szczecin</c:v>
                </c:pt>
                <c:pt idx="9">
                  <c:v>Opole</c:v>
                </c:pt>
                <c:pt idx="10">
                  <c:v>RDC Warszawa</c:v>
                </c:pt>
                <c:pt idx="11">
                  <c:v>Łódź</c:v>
                </c:pt>
                <c:pt idx="12">
                  <c:v>PiK Bydgoszcz</c:v>
                </c:pt>
                <c:pt idx="13">
                  <c:v>Gdańsk</c:v>
                </c:pt>
                <c:pt idx="14">
                  <c:v>Koszalin</c:v>
                </c:pt>
                <c:pt idx="15">
                  <c:v>Rzeszów</c:v>
                </c:pt>
              </c:strCache>
            </c:strRef>
          </c:cat>
          <c:val>
            <c:numRef>
              <c:f>ogólne!$C$106:$C$121</c:f>
              <c:numCache>
                <c:formatCode>0%</c:formatCode>
                <c:ptCount val="16"/>
                <c:pt idx="0">
                  <c:v>2.1999999999999999E-2</c:v>
                </c:pt>
                <c:pt idx="1">
                  <c:v>2.0000000000000011E-2</c:v>
                </c:pt>
                <c:pt idx="2">
                  <c:v>1.900000000000001E-2</c:v>
                </c:pt>
                <c:pt idx="3">
                  <c:v>0</c:v>
                </c:pt>
                <c:pt idx="4">
                  <c:v>2.0000000000000011E-2</c:v>
                </c:pt>
                <c:pt idx="5">
                  <c:v>3.0000000000000002E-2</c:v>
                </c:pt>
                <c:pt idx="6">
                  <c:v>3.0000000000000014E-3</c:v>
                </c:pt>
                <c:pt idx="7">
                  <c:v>6.0000000000000026E-2</c:v>
                </c:pt>
                <c:pt idx="8">
                  <c:v>8.0000000000000043E-2</c:v>
                </c:pt>
                <c:pt idx="9">
                  <c:v>0</c:v>
                </c:pt>
                <c:pt idx="10">
                  <c:v>4.8100000000000004E-2</c:v>
                </c:pt>
                <c:pt idx="11">
                  <c:v>0.15000000000000008</c:v>
                </c:pt>
                <c:pt idx="12">
                  <c:v>3.500000000000001E-2</c:v>
                </c:pt>
                <c:pt idx="13">
                  <c:v>1.0000000000000005E-2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</c:ser>
        <c:ser>
          <c:idx val="2"/>
          <c:order val="2"/>
          <c:tx>
            <c:strRef>
              <c:f>ogólne!$D$105</c:f>
              <c:strCache>
                <c:ptCount val="1"/>
                <c:pt idx="0">
                  <c:v>TR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layout>
                <c:manualLayout>
                  <c:x val="1.6181229773462207E-3"/>
                  <c:y val="4.6046886321058721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854368932038838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txPr>
              <a:bodyPr/>
              <a:lstStyle/>
              <a:p>
                <a:pPr>
                  <a:defRPr sz="1100" b="1"/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ogólne!$A$106:$A$121</c:f>
              <c:strCache>
                <c:ptCount val="16"/>
                <c:pt idx="0">
                  <c:v>Kielce</c:v>
                </c:pt>
                <c:pt idx="1">
                  <c:v>Kraków</c:v>
                </c:pt>
                <c:pt idx="2">
                  <c:v>Olsztyn</c:v>
                </c:pt>
                <c:pt idx="3">
                  <c:v>Zachód Zielona Góra</c:v>
                </c:pt>
                <c:pt idx="4">
                  <c:v>Lublin</c:v>
                </c:pt>
                <c:pt idx="5">
                  <c:v>Białystok</c:v>
                </c:pt>
                <c:pt idx="6">
                  <c:v>Merkury Poznań</c:v>
                </c:pt>
                <c:pt idx="7">
                  <c:v>Wrocław</c:v>
                </c:pt>
                <c:pt idx="8">
                  <c:v>Szczecin</c:v>
                </c:pt>
                <c:pt idx="9">
                  <c:v>Opole</c:v>
                </c:pt>
                <c:pt idx="10">
                  <c:v>RDC Warszawa</c:v>
                </c:pt>
                <c:pt idx="11">
                  <c:v>Łódź</c:v>
                </c:pt>
                <c:pt idx="12">
                  <c:v>PiK Bydgoszcz</c:v>
                </c:pt>
                <c:pt idx="13">
                  <c:v>Gdańsk</c:v>
                </c:pt>
                <c:pt idx="14">
                  <c:v>Koszalin</c:v>
                </c:pt>
                <c:pt idx="15">
                  <c:v>Rzeszów</c:v>
                </c:pt>
              </c:strCache>
            </c:strRef>
          </c:cat>
          <c:val>
            <c:numRef>
              <c:f>ogólne!$D$106:$D$121</c:f>
              <c:numCache>
                <c:formatCode>0%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4.4299999999999999E-2</c:v>
                </c:pt>
                <c:pt idx="4">
                  <c:v>0</c:v>
                </c:pt>
                <c:pt idx="5">
                  <c:v>0</c:v>
                </c:pt>
                <c:pt idx="6">
                  <c:v>4.1000000000000002E-2</c:v>
                </c:pt>
                <c:pt idx="7">
                  <c:v>3.0000000000000002E-2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98426880"/>
        <c:axId val="98428416"/>
      </c:barChart>
      <c:catAx>
        <c:axId val="98426880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 b="1" cap="small" baseline="0">
                <a:solidFill>
                  <a:schemeClr val="accent2">
                    <a:lumMod val="50000"/>
                  </a:schemeClr>
                </a:solidFill>
              </a:defRPr>
            </a:pPr>
            <a:endParaRPr lang="pl-PL"/>
          </a:p>
        </c:txPr>
        <c:crossAx val="98428416"/>
        <c:crosses val="autoZero"/>
        <c:auto val="1"/>
        <c:lblAlgn val="ctr"/>
        <c:lblOffset val="100"/>
        <c:noMultiLvlLbl val="0"/>
      </c:catAx>
      <c:valAx>
        <c:axId val="98428416"/>
        <c:scaling>
          <c:orientation val="minMax"/>
          <c:max val="0.8"/>
          <c:min val="0"/>
        </c:scaling>
        <c:delete val="0"/>
        <c:axPos val="t"/>
        <c:numFmt formatCode="0%" sourceLinked="1"/>
        <c:majorTickMark val="out"/>
        <c:minorTickMark val="none"/>
        <c:tickLblPos val="nextTo"/>
        <c:crossAx val="984268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050607751700945"/>
          <c:y val="0.22925478409881295"/>
          <c:w val="0.14928980964758046"/>
          <c:h val="0.66429747762063796"/>
        </c:manualLayout>
      </c:layout>
      <c:overlay val="0"/>
      <c:txPr>
        <a:bodyPr/>
        <a:lstStyle/>
        <a:p>
          <a:pPr>
            <a:defRPr sz="1100" b="1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60CD10-8A08-419F-B5E9-05224E92AF7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8A08C4F-770F-40A0-A6AB-9EEC25687521}">
      <dgm:prSet phldrT="[Tekst]"/>
      <dgm:spPr>
        <a:solidFill>
          <a:srgbClr val="C00000"/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pl-PL" dirty="0" smtClean="0"/>
            <a:t>Tematyka wyborcza realizowana w wymiarze społeczno-politycznym</a:t>
          </a:r>
          <a:endParaRPr lang="pl-PL" dirty="0"/>
        </a:p>
      </dgm:t>
    </dgm:pt>
    <dgm:pt modelId="{C5921E35-46F9-4CEF-828D-CDEB9F3FE09E}" type="parTrans" cxnId="{44390BFA-FBBC-4F0E-A151-782EC9D7D093}">
      <dgm:prSet/>
      <dgm:spPr/>
      <dgm:t>
        <a:bodyPr/>
        <a:lstStyle/>
        <a:p>
          <a:endParaRPr lang="pl-PL"/>
        </a:p>
      </dgm:t>
    </dgm:pt>
    <dgm:pt modelId="{E3CE7EB1-7685-4B1D-A759-16A468D25E66}" type="sibTrans" cxnId="{44390BFA-FBBC-4F0E-A151-782EC9D7D093}">
      <dgm:prSet/>
      <dgm:spPr/>
      <dgm:t>
        <a:bodyPr/>
        <a:lstStyle/>
        <a:p>
          <a:endParaRPr lang="pl-PL"/>
        </a:p>
      </dgm:t>
    </dgm:pt>
    <dgm:pt modelId="{C136800F-A209-4CB2-8F49-295C4805B543}">
      <dgm:prSet phldrT="[Tekst]"/>
      <dgm:spPr>
        <a:solidFill>
          <a:schemeClr val="bg1">
            <a:alpha val="90000"/>
          </a:schemeClr>
        </a:solidFill>
        <a:ln>
          <a:solidFill>
            <a:schemeClr val="accent2">
              <a:lumMod val="50000"/>
              <a:alpha val="90000"/>
            </a:schemeClr>
          </a:solidFill>
        </a:ln>
      </dgm:spPr>
      <dgm:t>
        <a:bodyPr/>
        <a:lstStyle/>
        <a:p>
          <a:r>
            <a:rPr lang="pl-PL" b="1" dirty="0" smtClean="0">
              <a:solidFill>
                <a:schemeClr val="accent2">
                  <a:lumMod val="50000"/>
                </a:schemeClr>
              </a:solidFill>
            </a:rPr>
            <a:t>Animacja kampanijnych wydarzeń</a:t>
          </a:r>
          <a:endParaRPr lang="pl-PL" dirty="0"/>
        </a:p>
      </dgm:t>
    </dgm:pt>
    <dgm:pt modelId="{5D7328F8-4ABD-43CA-8FC9-1BCB71A1AC8E}" type="parTrans" cxnId="{AE3E9B3D-C1CD-4C18-9ECB-40B8F4EC4017}">
      <dgm:prSet/>
      <dgm:spPr/>
      <dgm:t>
        <a:bodyPr/>
        <a:lstStyle/>
        <a:p>
          <a:endParaRPr lang="pl-PL"/>
        </a:p>
      </dgm:t>
    </dgm:pt>
    <dgm:pt modelId="{687FB275-D51C-4E23-9BB2-B9A1F37E5E31}" type="sibTrans" cxnId="{AE3E9B3D-C1CD-4C18-9ECB-40B8F4EC4017}">
      <dgm:prSet/>
      <dgm:spPr/>
      <dgm:t>
        <a:bodyPr/>
        <a:lstStyle/>
        <a:p>
          <a:endParaRPr lang="pl-PL"/>
        </a:p>
      </dgm:t>
    </dgm:pt>
    <dgm:pt modelId="{3C4F1BE7-7E83-4202-A905-201B2F837F04}">
      <dgm:prSet phldrT="[Tekst]"/>
      <dgm:spPr>
        <a:solidFill>
          <a:srgbClr val="C00000"/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pl-PL" dirty="0" smtClean="0"/>
            <a:t>Tematyka wyborcza realizowana głównie poprzez edukację obywatelską </a:t>
          </a:r>
          <a:endParaRPr lang="pl-PL" dirty="0"/>
        </a:p>
      </dgm:t>
    </dgm:pt>
    <dgm:pt modelId="{F7CB1F1E-2CD8-4EBF-9A52-DBB0D888F8F0}" type="parTrans" cxnId="{F50DCA5C-0A95-43D6-9F62-FDF45A49993E}">
      <dgm:prSet/>
      <dgm:spPr/>
      <dgm:t>
        <a:bodyPr/>
        <a:lstStyle/>
        <a:p>
          <a:endParaRPr lang="pl-PL"/>
        </a:p>
      </dgm:t>
    </dgm:pt>
    <dgm:pt modelId="{6522AFF8-98F7-42BC-A600-0E7E55E87DA9}" type="sibTrans" cxnId="{F50DCA5C-0A95-43D6-9F62-FDF45A49993E}">
      <dgm:prSet/>
      <dgm:spPr/>
      <dgm:t>
        <a:bodyPr/>
        <a:lstStyle/>
        <a:p>
          <a:endParaRPr lang="pl-PL"/>
        </a:p>
      </dgm:t>
    </dgm:pt>
    <dgm:pt modelId="{B5C48F63-D360-4E7B-9FD4-5A249604EE18}">
      <dgm:prSet/>
      <dgm:spPr>
        <a:solidFill>
          <a:schemeClr val="bg1">
            <a:alpha val="90000"/>
          </a:schemeClr>
        </a:solidFill>
        <a:ln>
          <a:solidFill>
            <a:schemeClr val="accent2">
              <a:lumMod val="50000"/>
              <a:alpha val="90000"/>
            </a:schemeClr>
          </a:solidFill>
        </a:ln>
      </dgm:spPr>
      <dgm:t>
        <a:bodyPr/>
        <a:lstStyle/>
        <a:p>
          <a:endParaRPr lang="pl-PL" b="1" dirty="0" smtClean="0">
            <a:solidFill>
              <a:schemeClr val="accent2">
                <a:lumMod val="50000"/>
              </a:schemeClr>
            </a:solidFill>
          </a:endParaRPr>
        </a:p>
      </dgm:t>
    </dgm:pt>
    <dgm:pt modelId="{3B7FC121-7541-4BAB-8028-1A7913B6B3DE}" type="parTrans" cxnId="{F709A100-0C57-4811-B5D8-1FEC73C10222}">
      <dgm:prSet/>
      <dgm:spPr/>
      <dgm:t>
        <a:bodyPr/>
        <a:lstStyle/>
        <a:p>
          <a:endParaRPr lang="pl-PL"/>
        </a:p>
      </dgm:t>
    </dgm:pt>
    <dgm:pt modelId="{3DD2FEE0-CA13-4B98-9489-9FAAE947248A}" type="sibTrans" cxnId="{F709A100-0C57-4811-B5D8-1FEC73C10222}">
      <dgm:prSet/>
      <dgm:spPr/>
      <dgm:t>
        <a:bodyPr/>
        <a:lstStyle/>
        <a:p>
          <a:endParaRPr lang="pl-PL"/>
        </a:p>
      </dgm:t>
    </dgm:pt>
    <dgm:pt modelId="{09169FA8-5759-443C-A847-FC93DF469CB4}">
      <dgm:prSet/>
      <dgm:spPr>
        <a:solidFill>
          <a:schemeClr val="bg1">
            <a:alpha val="90000"/>
          </a:schemeClr>
        </a:solidFill>
        <a:ln>
          <a:solidFill>
            <a:schemeClr val="accent2">
              <a:lumMod val="50000"/>
              <a:alpha val="90000"/>
            </a:schemeClr>
          </a:solidFill>
        </a:ln>
      </dgm:spPr>
      <dgm:t>
        <a:bodyPr/>
        <a:lstStyle/>
        <a:p>
          <a:r>
            <a:rPr lang="pl-PL" b="1" dirty="0" smtClean="0">
              <a:solidFill>
                <a:schemeClr val="accent2">
                  <a:lumMod val="50000"/>
                </a:schemeClr>
              </a:solidFill>
            </a:rPr>
            <a:t>Sondy uliczne w miastach-gospodarzach debat</a:t>
          </a:r>
        </a:p>
      </dgm:t>
    </dgm:pt>
    <dgm:pt modelId="{4535EA7A-1753-4EC0-99E0-B6EB1EF3454E}" type="parTrans" cxnId="{3F6DE28D-EB92-4452-A26E-97F7DE76A3EE}">
      <dgm:prSet/>
      <dgm:spPr/>
      <dgm:t>
        <a:bodyPr/>
        <a:lstStyle/>
        <a:p>
          <a:endParaRPr lang="pl-PL"/>
        </a:p>
      </dgm:t>
    </dgm:pt>
    <dgm:pt modelId="{0D3B2B2E-024B-4D9B-A6BD-AD4A33035D7B}" type="sibTrans" cxnId="{3F6DE28D-EB92-4452-A26E-97F7DE76A3EE}">
      <dgm:prSet/>
      <dgm:spPr/>
      <dgm:t>
        <a:bodyPr/>
        <a:lstStyle/>
        <a:p>
          <a:endParaRPr lang="pl-PL"/>
        </a:p>
      </dgm:t>
    </dgm:pt>
    <dgm:pt modelId="{1E0AAB70-B128-4B7F-96A2-73C0B8CD7375}">
      <dgm:prSet/>
      <dgm:spPr>
        <a:solidFill>
          <a:schemeClr val="bg1">
            <a:alpha val="90000"/>
          </a:schemeClr>
        </a:solidFill>
        <a:ln>
          <a:solidFill>
            <a:schemeClr val="accent2">
              <a:lumMod val="50000"/>
              <a:alpha val="90000"/>
            </a:schemeClr>
          </a:solidFill>
        </a:ln>
      </dgm:spPr>
      <dgm:t>
        <a:bodyPr/>
        <a:lstStyle/>
        <a:p>
          <a:endParaRPr lang="pl-PL" b="1" dirty="0" smtClean="0">
            <a:solidFill>
              <a:schemeClr val="accent2">
                <a:lumMod val="50000"/>
              </a:schemeClr>
            </a:solidFill>
          </a:endParaRPr>
        </a:p>
      </dgm:t>
    </dgm:pt>
    <dgm:pt modelId="{C7DB5320-806A-4EFF-BECC-DFB78C088FAA}" type="parTrans" cxnId="{951F19AE-1829-44A9-A52C-30E268A7AC18}">
      <dgm:prSet/>
      <dgm:spPr/>
      <dgm:t>
        <a:bodyPr/>
        <a:lstStyle/>
        <a:p>
          <a:endParaRPr lang="pl-PL"/>
        </a:p>
      </dgm:t>
    </dgm:pt>
    <dgm:pt modelId="{E4F8C81B-C422-430B-B147-E8570B045A43}" type="sibTrans" cxnId="{951F19AE-1829-44A9-A52C-30E268A7AC18}">
      <dgm:prSet/>
      <dgm:spPr/>
      <dgm:t>
        <a:bodyPr/>
        <a:lstStyle/>
        <a:p>
          <a:endParaRPr lang="pl-PL"/>
        </a:p>
      </dgm:t>
    </dgm:pt>
    <dgm:pt modelId="{8983E3ED-0E33-47CE-9DA7-CE837AD29838}">
      <dgm:prSet/>
      <dgm:spPr>
        <a:solidFill>
          <a:schemeClr val="bg1">
            <a:alpha val="90000"/>
          </a:schemeClr>
        </a:solidFill>
        <a:ln>
          <a:solidFill>
            <a:schemeClr val="accent2">
              <a:lumMod val="50000"/>
              <a:alpha val="90000"/>
            </a:schemeClr>
          </a:solidFill>
        </a:ln>
      </dgm:spPr>
      <dgm:t>
        <a:bodyPr/>
        <a:lstStyle/>
        <a:p>
          <a:r>
            <a:rPr lang="pl-PL" b="1" dirty="0" smtClean="0">
              <a:solidFill>
                <a:schemeClr val="accent2">
                  <a:lumMod val="50000"/>
                </a:schemeClr>
              </a:solidFill>
            </a:rPr>
            <a:t>Specjalnie zamówione sondaże na potrzeb debat</a:t>
          </a:r>
        </a:p>
      </dgm:t>
    </dgm:pt>
    <dgm:pt modelId="{4AA875FF-BF78-4078-997F-7FB2DF98DCAF}" type="parTrans" cxnId="{1A0A7E8C-F11D-46B5-96E7-B2437D9459B3}">
      <dgm:prSet/>
      <dgm:spPr/>
      <dgm:t>
        <a:bodyPr/>
        <a:lstStyle/>
        <a:p>
          <a:endParaRPr lang="pl-PL"/>
        </a:p>
      </dgm:t>
    </dgm:pt>
    <dgm:pt modelId="{FCF73C7E-F7F6-4FCF-804A-20E2C9163214}" type="sibTrans" cxnId="{1A0A7E8C-F11D-46B5-96E7-B2437D9459B3}">
      <dgm:prSet/>
      <dgm:spPr/>
      <dgm:t>
        <a:bodyPr/>
        <a:lstStyle/>
        <a:p>
          <a:endParaRPr lang="pl-PL"/>
        </a:p>
      </dgm:t>
    </dgm:pt>
    <dgm:pt modelId="{580CFE7B-C830-4D82-8A02-889562D3573D}">
      <dgm:prSet/>
      <dgm:spPr>
        <a:solidFill>
          <a:schemeClr val="bg1">
            <a:alpha val="90000"/>
          </a:schemeClr>
        </a:solidFill>
        <a:ln>
          <a:solidFill>
            <a:schemeClr val="accent2">
              <a:lumMod val="50000"/>
              <a:alpha val="90000"/>
            </a:schemeClr>
          </a:solidFill>
        </a:ln>
      </dgm:spPr>
      <dgm:t>
        <a:bodyPr/>
        <a:lstStyle/>
        <a:p>
          <a:endParaRPr lang="pl-PL" b="1" dirty="0" smtClean="0">
            <a:solidFill>
              <a:schemeClr val="accent2">
                <a:lumMod val="50000"/>
              </a:schemeClr>
            </a:solidFill>
          </a:endParaRPr>
        </a:p>
      </dgm:t>
    </dgm:pt>
    <dgm:pt modelId="{44FAB97B-B1B1-4484-9A4C-4612ABE2DBBD}" type="parTrans" cxnId="{F2F5117B-376F-458C-A5FA-4FB28026C48D}">
      <dgm:prSet/>
      <dgm:spPr/>
      <dgm:t>
        <a:bodyPr/>
        <a:lstStyle/>
        <a:p>
          <a:endParaRPr lang="pl-PL"/>
        </a:p>
      </dgm:t>
    </dgm:pt>
    <dgm:pt modelId="{6A033AC5-8D34-43E2-87C9-26BCA60A49ED}" type="sibTrans" cxnId="{F2F5117B-376F-458C-A5FA-4FB28026C48D}">
      <dgm:prSet/>
      <dgm:spPr/>
      <dgm:t>
        <a:bodyPr/>
        <a:lstStyle/>
        <a:p>
          <a:endParaRPr lang="pl-PL"/>
        </a:p>
      </dgm:t>
    </dgm:pt>
    <dgm:pt modelId="{5C5F36FE-2D2D-4203-BD1B-013FFB6A6356}">
      <dgm:prSet/>
      <dgm:spPr>
        <a:solidFill>
          <a:schemeClr val="bg1">
            <a:alpha val="90000"/>
          </a:schemeClr>
        </a:solidFill>
        <a:ln>
          <a:solidFill>
            <a:schemeClr val="accent2">
              <a:lumMod val="50000"/>
              <a:alpha val="90000"/>
            </a:schemeClr>
          </a:solidFill>
        </a:ln>
      </dgm:spPr>
      <dgm:t>
        <a:bodyPr/>
        <a:lstStyle/>
        <a:p>
          <a:r>
            <a:rPr lang="pl-PL" b="1" dirty="0" smtClean="0">
              <a:solidFill>
                <a:schemeClr val="accent2">
                  <a:lumMod val="50000"/>
                </a:schemeClr>
              </a:solidFill>
            </a:rPr>
            <a:t>Relacje reporterskie o problemach miast i regionów będących przedmiotem debat</a:t>
          </a:r>
        </a:p>
      </dgm:t>
    </dgm:pt>
    <dgm:pt modelId="{84E630B9-914D-4A99-A99A-1A0A57FB5E1F}" type="parTrans" cxnId="{4221B43B-A608-4DE0-81EA-5B60B009050B}">
      <dgm:prSet/>
      <dgm:spPr/>
      <dgm:t>
        <a:bodyPr/>
        <a:lstStyle/>
        <a:p>
          <a:endParaRPr lang="pl-PL"/>
        </a:p>
      </dgm:t>
    </dgm:pt>
    <dgm:pt modelId="{9D70D3BD-7094-4FEE-AD52-59735D8A338D}" type="sibTrans" cxnId="{4221B43B-A608-4DE0-81EA-5B60B009050B}">
      <dgm:prSet/>
      <dgm:spPr/>
      <dgm:t>
        <a:bodyPr/>
        <a:lstStyle/>
        <a:p>
          <a:endParaRPr lang="pl-PL"/>
        </a:p>
      </dgm:t>
    </dgm:pt>
    <dgm:pt modelId="{8B044D95-63DC-4989-BC19-847CD0542C38}">
      <dgm:prSet/>
      <dgm:spPr>
        <a:solidFill>
          <a:schemeClr val="bg1">
            <a:alpha val="90000"/>
          </a:schemeClr>
        </a:solidFill>
        <a:ln>
          <a:solidFill>
            <a:schemeClr val="accent2">
              <a:lumMod val="50000"/>
              <a:alpha val="90000"/>
            </a:schemeClr>
          </a:solidFill>
        </a:ln>
      </dgm:spPr>
      <dgm:t>
        <a:bodyPr/>
        <a:lstStyle/>
        <a:p>
          <a:endParaRPr lang="pl-PL" b="1" dirty="0" smtClean="0">
            <a:solidFill>
              <a:schemeClr val="accent2">
                <a:lumMod val="50000"/>
              </a:schemeClr>
            </a:solidFill>
          </a:endParaRPr>
        </a:p>
      </dgm:t>
    </dgm:pt>
    <dgm:pt modelId="{6D8397D2-CFBA-472F-9FE7-BB8C454FB191}" type="parTrans" cxnId="{A75B104F-B567-4AA1-B022-01B06147249D}">
      <dgm:prSet/>
      <dgm:spPr/>
      <dgm:t>
        <a:bodyPr/>
        <a:lstStyle/>
        <a:p>
          <a:endParaRPr lang="pl-PL"/>
        </a:p>
      </dgm:t>
    </dgm:pt>
    <dgm:pt modelId="{239A41DC-DB1F-4A6C-9037-63A7FD037A2A}" type="sibTrans" cxnId="{A75B104F-B567-4AA1-B022-01B06147249D}">
      <dgm:prSet/>
      <dgm:spPr/>
      <dgm:t>
        <a:bodyPr/>
        <a:lstStyle/>
        <a:p>
          <a:endParaRPr lang="pl-PL"/>
        </a:p>
      </dgm:t>
    </dgm:pt>
    <dgm:pt modelId="{A6A39F2E-138D-4286-8708-E0E7031A2ED9}">
      <dgm:prSet/>
      <dgm:spPr>
        <a:solidFill>
          <a:schemeClr val="bg1">
            <a:alpha val="90000"/>
          </a:schemeClr>
        </a:solidFill>
        <a:ln>
          <a:solidFill>
            <a:schemeClr val="accent2">
              <a:lumMod val="50000"/>
              <a:alpha val="90000"/>
            </a:schemeClr>
          </a:solidFill>
        </a:ln>
      </dgm:spPr>
      <dgm:t>
        <a:bodyPr/>
        <a:lstStyle/>
        <a:p>
          <a:r>
            <a:rPr lang="pl-PL" b="1" dirty="0" smtClean="0">
              <a:solidFill>
                <a:schemeClr val="accent2">
                  <a:lumMod val="50000"/>
                </a:schemeClr>
              </a:solidFill>
            </a:rPr>
            <a:t>Podkreślenie politycznego aspektu wyborów</a:t>
          </a:r>
        </a:p>
      </dgm:t>
    </dgm:pt>
    <dgm:pt modelId="{06BAE13F-02B9-469A-8E70-53B01E7E93E2}" type="parTrans" cxnId="{249BFEE0-8721-4E11-B388-0DD2DEB7122B}">
      <dgm:prSet/>
      <dgm:spPr/>
      <dgm:t>
        <a:bodyPr/>
        <a:lstStyle/>
        <a:p>
          <a:endParaRPr lang="pl-PL"/>
        </a:p>
      </dgm:t>
    </dgm:pt>
    <dgm:pt modelId="{7618FA1E-46CE-42CF-BDB1-9DACCA9F8C49}" type="sibTrans" cxnId="{249BFEE0-8721-4E11-B388-0DD2DEB7122B}">
      <dgm:prSet/>
      <dgm:spPr/>
      <dgm:t>
        <a:bodyPr/>
        <a:lstStyle/>
        <a:p>
          <a:endParaRPr lang="pl-PL"/>
        </a:p>
      </dgm:t>
    </dgm:pt>
    <dgm:pt modelId="{22C78347-2AF9-4489-93DE-E912FB3566D8}">
      <dgm:prSet phldrT="[Tekst]"/>
      <dgm:spPr>
        <a:solidFill>
          <a:schemeClr val="accent3"/>
        </a:solidFill>
        <a:ln>
          <a:solidFill>
            <a:schemeClr val="accent2">
              <a:lumMod val="50000"/>
              <a:alpha val="90000"/>
            </a:schemeClr>
          </a:solidFill>
        </a:ln>
      </dgm:spPr>
      <dgm:t>
        <a:bodyPr/>
        <a:lstStyle/>
        <a:p>
          <a:r>
            <a:rPr lang="pl-PL" b="1" dirty="0" smtClean="0">
              <a:solidFill>
                <a:schemeClr val="accent2">
                  <a:lumMod val="50000"/>
                </a:schemeClr>
              </a:solidFill>
            </a:rPr>
            <a:t>Nacisk w informacji i publicystyce na społeczno – kulturowy wymiar wyborów (wywiady z socjologami, przedstawicielami organizacji pozarządowych i delegatami Krajowego Biura Wyborczego)</a:t>
          </a:r>
        </a:p>
      </dgm:t>
    </dgm:pt>
    <dgm:pt modelId="{5E71D768-720D-49E5-9E18-D1DFBC429832}" type="parTrans" cxnId="{934ACBF2-68F4-43C0-A051-29447988CDF9}">
      <dgm:prSet/>
      <dgm:spPr/>
      <dgm:t>
        <a:bodyPr/>
        <a:lstStyle/>
        <a:p>
          <a:endParaRPr lang="pl-PL"/>
        </a:p>
      </dgm:t>
    </dgm:pt>
    <dgm:pt modelId="{E09ABCF4-6D37-4155-8A7F-E804EE38D744}" type="sibTrans" cxnId="{934ACBF2-68F4-43C0-A051-29447988CDF9}">
      <dgm:prSet/>
      <dgm:spPr/>
      <dgm:t>
        <a:bodyPr/>
        <a:lstStyle/>
        <a:p>
          <a:endParaRPr lang="pl-PL"/>
        </a:p>
      </dgm:t>
    </dgm:pt>
    <dgm:pt modelId="{37E4E315-CD57-4654-AAB1-AA04DEC420CB}">
      <dgm:prSet phldrT="[Tekst]"/>
      <dgm:spPr>
        <a:solidFill>
          <a:schemeClr val="accent3"/>
        </a:solidFill>
        <a:ln>
          <a:solidFill>
            <a:schemeClr val="accent2">
              <a:lumMod val="50000"/>
              <a:alpha val="90000"/>
            </a:schemeClr>
          </a:solidFill>
        </a:ln>
      </dgm:spPr>
      <dgm:t>
        <a:bodyPr/>
        <a:lstStyle/>
        <a:p>
          <a:endParaRPr lang="pl-PL" b="1" dirty="0" smtClean="0">
            <a:solidFill>
              <a:schemeClr val="accent2">
                <a:lumMod val="50000"/>
              </a:schemeClr>
            </a:solidFill>
          </a:endParaRPr>
        </a:p>
      </dgm:t>
    </dgm:pt>
    <dgm:pt modelId="{D271A4C2-9165-4138-927E-002E8EB3D91B}" type="parTrans" cxnId="{F91DC881-1A4E-4FD9-9E64-E268BC92B8E5}">
      <dgm:prSet/>
      <dgm:spPr/>
      <dgm:t>
        <a:bodyPr/>
        <a:lstStyle/>
        <a:p>
          <a:endParaRPr lang="pl-PL"/>
        </a:p>
      </dgm:t>
    </dgm:pt>
    <dgm:pt modelId="{9128965C-3A26-42DF-B25E-3A734DEDFBAD}" type="sibTrans" cxnId="{F91DC881-1A4E-4FD9-9E64-E268BC92B8E5}">
      <dgm:prSet/>
      <dgm:spPr/>
      <dgm:t>
        <a:bodyPr/>
        <a:lstStyle/>
        <a:p>
          <a:endParaRPr lang="pl-PL"/>
        </a:p>
      </dgm:t>
    </dgm:pt>
    <dgm:pt modelId="{CC1C032D-6BCE-46D8-8C4B-B28400CC7018}">
      <dgm:prSet phldrT="[Tekst]"/>
      <dgm:spPr>
        <a:solidFill>
          <a:schemeClr val="accent3"/>
        </a:solidFill>
        <a:ln>
          <a:solidFill>
            <a:schemeClr val="accent2">
              <a:lumMod val="50000"/>
              <a:alpha val="90000"/>
            </a:schemeClr>
          </a:solidFill>
        </a:ln>
      </dgm:spPr>
      <dgm:t>
        <a:bodyPr/>
        <a:lstStyle/>
        <a:p>
          <a:r>
            <a:rPr lang="pl-PL" b="1" dirty="0" smtClean="0">
              <a:solidFill>
                <a:schemeClr val="accent2">
                  <a:lumMod val="50000"/>
                </a:schemeClr>
              </a:solidFill>
            </a:rPr>
            <a:t>Mniejszy wymiar czasowy relacjonowania przebiegu kampanii na rzecz informacji edukacyjno-instruktażowych (od 49% do 100% w dziennikach)</a:t>
          </a:r>
        </a:p>
      </dgm:t>
    </dgm:pt>
    <dgm:pt modelId="{E417E574-806A-428F-A9F7-3A553B42B699}" type="parTrans" cxnId="{21273B46-CE66-4549-8608-83341917CCE5}">
      <dgm:prSet/>
      <dgm:spPr/>
      <dgm:t>
        <a:bodyPr/>
        <a:lstStyle/>
        <a:p>
          <a:endParaRPr lang="pl-PL"/>
        </a:p>
      </dgm:t>
    </dgm:pt>
    <dgm:pt modelId="{475B68AB-C972-48DF-9102-9C79AFD266AE}" type="sibTrans" cxnId="{21273B46-CE66-4549-8608-83341917CCE5}">
      <dgm:prSet/>
      <dgm:spPr/>
      <dgm:t>
        <a:bodyPr/>
        <a:lstStyle/>
        <a:p>
          <a:endParaRPr lang="pl-PL"/>
        </a:p>
      </dgm:t>
    </dgm:pt>
    <dgm:pt modelId="{5C232E5F-A4E9-4D86-A123-32333BA216AB}" type="pres">
      <dgm:prSet presAssocID="{E260CD10-8A08-419F-B5E9-05224E92AF7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B6376A2-06BA-4692-B1AC-A12DB161F672}" type="pres">
      <dgm:prSet presAssocID="{98A08C4F-770F-40A0-A6AB-9EEC25687521}" presName="composite" presStyleCnt="0"/>
      <dgm:spPr/>
    </dgm:pt>
    <dgm:pt modelId="{86C3FC86-7167-487A-8D99-E926A645403A}" type="pres">
      <dgm:prSet presAssocID="{98A08C4F-770F-40A0-A6AB-9EEC25687521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CC96A20-649A-454B-B0E7-0A1C992D5453}" type="pres">
      <dgm:prSet presAssocID="{98A08C4F-770F-40A0-A6AB-9EEC25687521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122A6A2-047F-4D79-A73E-26D84EF20AD6}" type="pres">
      <dgm:prSet presAssocID="{E3CE7EB1-7685-4B1D-A759-16A468D25E66}" presName="space" presStyleCnt="0"/>
      <dgm:spPr/>
    </dgm:pt>
    <dgm:pt modelId="{BE30917F-7338-423C-85CC-0F7FBE718292}" type="pres">
      <dgm:prSet presAssocID="{3C4F1BE7-7E83-4202-A905-201B2F837F04}" presName="composite" presStyleCnt="0"/>
      <dgm:spPr/>
    </dgm:pt>
    <dgm:pt modelId="{B271D107-152F-42F1-AA15-2E02FC6F53B7}" type="pres">
      <dgm:prSet presAssocID="{3C4F1BE7-7E83-4202-A905-201B2F837F04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52490A3-7302-437E-BD6C-74E6C1EA1E25}" type="pres">
      <dgm:prSet presAssocID="{3C4F1BE7-7E83-4202-A905-201B2F837F04}" presName="desTx" presStyleLbl="alignAccFollowNode1" presStyleIdx="1" presStyleCnt="2" custLinFactNeighborX="-494" custLinFactNeighborY="26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F418F88-E99B-4DCF-BA78-2D8491C02BE5}" type="presOf" srcId="{8B044D95-63DC-4989-BC19-847CD0542C38}" destId="{ECC96A20-649A-454B-B0E7-0A1C992D5453}" srcOrd="0" destOrd="7" presId="urn:microsoft.com/office/officeart/2005/8/layout/hList1"/>
    <dgm:cxn modelId="{951F19AE-1829-44A9-A52C-30E268A7AC18}" srcId="{98A08C4F-770F-40A0-A6AB-9EEC25687521}" destId="{1E0AAB70-B128-4B7F-96A2-73C0B8CD7375}" srcOrd="3" destOrd="0" parTransId="{C7DB5320-806A-4EFF-BECC-DFB78C088FAA}" sibTransId="{E4F8C81B-C422-430B-B147-E8570B045A43}"/>
    <dgm:cxn modelId="{E50A9FDC-0F95-47AE-9E3D-FD797EEBEAB9}" type="presOf" srcId="{5C5F36FE-2D2D-4203-BD1B-013FFB6A6356}" destId="{ECC96A20-649A-454B-B0E7-0A1C992D5453}" srcOrd="0" destOrd="6" presId="urn:microsoft.com/office/officeart/2005/8/layout/hList1"/>
    <dgm:cxn modelId="{44FF4156-8E7F-433A-939A-2B92167F7697}" type="presOf" srcId="{98A08C4F-770F-40A0-A6AB-9EEC25687521}" destId="{86C3FC86-7167-487A-8D99-E926A645403A}" srcOrd="0" destOrd="0" presId="urn:microsoft.com/office/officeart/2005/8/layout/hList1"/>
    <dgm:cxn modelId="{F91DC881-1A4E-4FD9-9E64-E268BC92B8E5}" srcId="{3C4F1BE7-7E83-4202-A905-201B2F837F04}" destId="{37E4E315-CD57-4654-AAB1-AA04DEC420CB}" srcOrd="1" destOrd="0" parTransId="{D271A4C2-9165-4138-927E-002E8EB3D91B}" sibTransId="{9128965C-3A26-42DF-B25E-3A734DEDFBAD}"/>
    <dgm:cxn modelId="{249BFEE0-8721-4E11-B388-0DD2DEB7122B}" srcId="{98A08C4F-770F-40A0-A6AB-9EEC25687521}" destId="{A6A39F2E-138D-4286-8708-E0E7031A2ED9}" srcOrd="8" destOrd="0" parTransId="{06BAE13F-02B9-469A-8E70-53B01E7E93E2}" sibTransId="{7618FA1E-46CE-42CF-BDB1-9DACCA9F8C49}"/>
    <dgm:cxn modelId="{9D81AF15-D4DE-458F-95B0-989A79131166}" type="presOf" srcId="{1E0AAB70-B128-4B7F-96A2-73C0B8CD7375}" destId="{ECC96A20-649A-454B-B0E7-0A1C992D5453}" srcOrd="0" destOrd="3" presId="urn:microsoft.com/office/officeart/2005/8/layout/hList1"/>
    <dgm:cxn modelId="{3F6DE28D-EB92-4452-A26E-97F7DE76A3EE}" srcId="{98A08C4F-770F-40A0-A6AB-9EEC25687521}" destId="{09169FA8-5759-443C-A847-FC93DF469CB4}" srcOrd="2" destOrd="0" parTransId="{4535EA7A-1753-4EC0-99E0-B6EB1EF3454E}" sibTransId="{0D3B2B2E-024B-4D9B-A6BD-AD4A33035D7B}"/>
    <dgm:cxn modelId="{D622E469-EB42-4859-8912-8EC306F58619}" type="presOf" srcId="{22C78347-2AF9-4489-93DE-E912FB3566D8}" destId="{552490A3-7302-437E-BD6C-74E6C1EA1E25}" srcOrd="0" destOrd="2" presId="urn:microsoft.com/office/officeart/2005/8/layout/hList1"/>
    <dgm:cxn modelId="{B960F3DA-19F1-43A5-B5E2-60896E16B899}" type="presOf" srcId="{580CFE7B-C830-4D82-8A02-889562D3573D}" destId="{ECC96A20-649A-454B-B0E7-0A1C992D5453}" srcOrd="0" destOrd="5" presId="urn:microsoft.com/office/officeart/2005/8/layout/hList1"/>
    <dgm:cxn modelId="{DF56EEFD-9D53-48D4-997B-49159BADD8E0}" type="presOf" srcId="{8983E3ED-0E33-47CE-9DA7-CE837AD29838}" destId="{ECC96A20-649A-454B-B0E7-0A1C992D5453}" srcOrd="0" destOrd="4" presId="urn:microsoft.com/office/officeart/2005/8/layout/hList1"/>
    <dgm:cxn modelId="{21273B46-CE66-4549-8608-83341917CCE5}" srcId="{3C4F1BE7-7E83-4202-A905-201B2F837F04}" destId="{CC1C032D-6BCE-46D8-8C4B-B28400CC7018}" srcOrd="0" destOrd="0" parTransId="{E417E574-806A-428F-A9F7-3A553B42B699}" sibTransId="{475B68AB-C972-48DF-9102-9C79AFD266AE}"/>
    <dgm:cxn modelId="{F50DCA5C-0A95-43D6-9F62-FDF45A49993E}" srcId="{E260CD10-8A08-419F-B5E9-05224E92AF7D}" destId="{3C4F1BE7-7E83-4202-A905-201B2F837F04}" srcOrd="1" destOrd="0" parTransId="{F7CB1F1E-2CD8-4EBF-9A52-DBB0D888F8F0}" sibTransId="{6522AFF8-98F7-42BC-A600-0E7E55E87DA9}"/>
    <dgm:cxn modelId="{F709A100-0C57-4811-B5D8-1FEC73C10222}" srcId="{98A08C4F-770F-40A0-A6AB-9EEC25687521}" destId="{B5C48F63-D360-4E7B-9FD4-5A249604EE18}" srcOrd="1" destOrd="0" parTransId="{3B7FC121-7541-4BAB-8028-1A7913B6B3DE}" sibTransId="{3DD2FEE0-CA13-4B98-9489-9FAAE947248A}"/>
    <dgm:cxn modelId="{B5E6BF9B-C9A0-401D-8311-CF9823545DDD}" type="presOf" srcId="{3C4F1BE7-7E83-4202-A905-201B2F837F04}" destId="{B271D107-152F-42F1-AA15-2E02FC6F53B7}" srcOrd="0" destOrd="0" presId="urn:microsoft.com/office/officeart/2005/8/layout/hList1"/>
    <dgm:cxn modelId="{EF16B915-515D-4885-A100-996C9317C027}" type="presOf" srcId="{A6A39F2E-138D-4286-8708-E0E7031A2ED9}" destId="{ECC96A20-649A-454B-B0E7-0A1C992D5453}" srcOrd="0" destOrd="8" presId="urn:microsoft.com/office/officeart/2005/8/layout/hList1"/>
    <dgm:cxn modelId="{1A0A7E8C-F11D-46B5-96E7-B2437D9459B3}" srcId="{98A08C4F-770F-40A0-A6AB-9EEC25687521}" destId="{8983E3ED-0E33-47CE-9DA7-CE837AD29838}" srcOrd="4" destOrd="0" parTransId="{4AA875FF-BF78-4078-997F-7FB2DF98DCAF}" sibTransId="{FCF73C7E-F7F6-4FCF-804A-20E2C9163214}"/>
    <dgm:cxn modelId="{A75B104F-B567-4AA1-B022-01B06147249D}" srcId="{98A08C4F-770F-40A0-A6AB-9EEC25687521}" destId="{8B044D95-63DC-4989-BC19-847CD0542C38}" srcOrd="7" destOrd="0" parTransId="{6D8397D2-CFBA-472F-9FE7-BB8C454FB191}" sibTransId="{239A41DC-DB1F-4A6C-9037-63A7FD037A2A}"/>
    <dgm:cxn modelId="{AE3E9B3D-C1CD-4C18-9ECB-40B8F4EC4017}" srcId="{98A08C4F-770F-40A0-A6AB-9EEC25687521}" destId="{C136800F-A209-4CB2-8F49-295C4805B543}" srcOrd="0" destOrd="0" parTransId="{5D7328F8-4ABD-43CA-8FC9-1BCB71A1AC8E}" sibTransId="{687FB275-D51C-4E23-9BB2-B9A1F37E5E31}"/>
    <dgm:cxn modelId="{B55CB201-91C5-4D29-AA3E-C61D3C0BA1C8}" type="presOf" srcId="{E260CD10-8A08-419F-B5E9-05224E92AF7D}" destId="{5C232E5F-A4E9-4D86-A123-32333BA216AB}" srcOrd="0" destOrd="0" presId="urn:microsoft.com/office/officeart/2005/8/layout/hList1"/>
    <dgm:cxn modelId="{1B5628C2-AB0B-4071-B819-A1EFBEBB627C}" type="presOf" srcId="{B5C48F63-D360-4E7B-9FD4-5A249604EE18}" destId="{ECC96A20-649A-454B-B0E7-0A1C992D5453}" srcOrd="0" destOrd="1" presId="urn:microsoft.com/office/officeart/2005/8/layout/hList1"/>
    <dgm:cxn modelId="{60DB580A-BE8D-4A4F-A788-34D329421A84}" type="presOf" srcId="{37E4E315-CD57-4654-AAB1-AA04DEC420CB}" destId="{552490A3-7302-437E-BD6C-74E6C1EA1E25}" srcOrd="0" destOrd="1" presId="urn:microsoft.com/office/officeart/2005/8/layout/hList1"/>
    <dgm:cxn modelId="{B4814D21-288F-42C2-ABF9-A5DB0FA03986}" type="presOf" srcId="{C136800F-A209-4CB2-8F49-295C4805B543}" destId="{ECC96A20-649A-454B-B0E7-0A1C992D5453}" srcOrd="0" destOrd="0" presId="urn:microsoft.com/office/officeart/2005/8/layout/hList1"/>
    <dgm:cxn modelId="{42682124-F326-477D-97DC-62D89764AED2}" type="presOf" srcId="{CC1C032D-6BCE-46D8-8C4B-B28400CC7018}" destId="{552490A3-7302-437E-BD6C-74E6C1EA1E25}" srcOrd="0" destOrd="0" presId="urn:microsoft.com/office/officeart/2005/8/layout/hList1"/>
    <dgm:cxn modelId="{934ACBF2-68F4-43C0-A051-29447988CDF9}" srcId="{3C4F1BE7-7E83-4202-A905-201B2F837F04}" destId="{22C78347-2AF9-4489-93DE-E912FB3566D8}" srcOrd="2" destOrd="0" parTransId="{5E71D768-720D-49E5-9E18-D1DFBC429832}" sibTransId="{E09ABCF4-6D37-4155-8A7F-E804EE38D744}"/>
    <dgm:cxn modelId="{4221B43B-A608-4DE0-81EA-5B60B009050B}" srcId="{98A08C4F-770F-40A0-A6AB-9EEC25687521}" destId="{5C5F36FE-2D2D-4203-BD1B-013FFB6A6356}" srcOrd="6" destOrd="0" parTransId="{84E630B9-914D-4A99-A99A-1A0A57FB5E1F}" sibTransId="{9D70D3BD-7094-4FEE-AD52-59735D8A338D}"/>
    <dgm:cxn modelId="{F2F5117B-376F-458C-A5FA-4FB28026C48D}" srcId="{98A08C4F-770F-40A0-A6AB-9EEC25687521}" destId="{580CFE7B-C830-4D82-8A02-889562D3573D}" srcOrd="5" destOrd="0" parTransId="{44FAB97B-B1B1-4484-9A4C-4612ABE2DBBD}" sibTransId="{6A033AC5-8D34-43E2-87C9-26BCA60A49ED}"/>
    <dgm:cxn modelId="{C2892FE7-96D5-4141-9D8A-79EBDEA10B21}" type="presOf" srcId="{09169FA8-5759-443C-A847-FC93DF469CB4}" destId="{ECC96A20-649A-454B-B0E7-0A1C992D5453}" srcOrd="0" destOrd="2" presId="urn:microsoft.com/office/officeart/2005/8/layout/hList1"/>
    <dgm:cxn modelId="{44390BFA-FBBC-4F0E-A151-782EC9D7D093}" srcId="{E260CD10-8A08-419F-B5E9-05224E92AF7D}" destId="{98A08C4F-770F-40A0-A6AB-9EEC25687521}" srcOrd="0" destOrd="0" parTransId="{C5921E35-46F9-4CEF-828D-CDEB9F3FE09E}" sibTransId="{E3CE7EB1-7685-4B1D-A759-16A468D25E66}"/>
    <dgm:cxn modelId="{1BA8D66E-0996-4761-B0BB-5E6931F6570A}" type="presParOf" srcId="{5C232E5F-A4E9-4D86-A123-32333BA216AB}" destId="{3B6376A2-06BA-4692-B1AC-A12DB161F672}" srcOrd="0" destOrd="0" presId="urn:microsoft.com/office/officeart/2005/8/layout/hList1"/>
    <dgm:cxn modelId="{72933945-D063-416D-8343-3E0F658CA575}" type="presParOf" srcId="{3B6376A2-06BA-4692-B1AC-A12DB161F672}" destId="{86C3FC86-7167-487A-8D99-E926A645403A}" srcOrd="0" destOrd="0" presId="urn:microsoft.com/office/officeart/2005/8/layout/hList1"/>
    <dgm:cxn modelId="{CDD981EC-FED7-46F8-8352-662A86F45BD1}" type="presParOf" srcId="{3B6376A2-06BA-4692-B1AC-A12DB161F672}" destId="{ECC96A20-649A-454B-B0E7-0A1C992D5453}" srcOrd="1" destOrd="0" presId="urn:microsoft.com/office/officeart/2005/8/layout/hList1"/>
    <dgm:cxn modelId="{739D3420-9158-4959-A114-8529692698EF}" type="presParOf" srcId="{5C232E5F-A4E9-4D86-A123-32333BA216AB}" destId="{3122A6A2-047F-4D79-A73E-26D84EF20AD6}" srcOrd="1" destOrd="0" presId="urn:microsoft.com/office/officeart/2005/8/layout/hList1"/>
    <dgm:cxn modelId="{4B8BD6DD-46A8-4A29-873E-68A49A24BEF1}" type="presParOf" srcId="{5C232E5F-A4E9-4D86-A123-32333BA216AB}" destId="{BE30917F-7338-423C-85CC-0F7FBE718292}" srcOrd="2" destOrd="0" presId="urn:microsoft.com/office/officeart/2005/8/layout/hList1"/>
    <dgm:cxn modelId="{A583A55A-7697-499C-8E46-D60E32AF830A}" type="presParOf" srcId="{BE30917F-7338-423C-85CC-0F7FBE718292}" destId="{B271D107-152F-42F1-AA15-2E02FC6F53B7}" srcOrd="0" destOrd="0" presId="urn:microsoft.com/office/officeart/2005/8/layout/hList1"/>
    <dgm:cxn modelId="{D4B03481-C2D0-4843-91AC-D88B52B89AEB}" type="presParOf" srcId="{BE30917F-7338-423C-85CC-0F7FBE718292}" destId="{552490A3-7302-437E-BD6C-74E6C1EA1E2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l">
              <a:defRPr kumimoji="0"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wrap="square" lIns="91275" tIns="45638" rIns="91275" bIns="45638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F38861F0-3AFE-448A-B1B6-08E00295442E}" type="datetimeFigureOut">
              <a:rPr lang="pl-PL"/>
              <a:pPr/>
              <a:t>2015-02-03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5" tIns="45638" rIns="91275" bIns="45638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wrap="square" lIns="91275" tIns="45638" rIns="91275" bIns="4563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6332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l">
              <a:defRPr kumimoji="0"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60" cy="496332"/>
          </a:xfrm>
          <a:prstGeom prst="rect">
            <a:avLst/>
          </a:prstGeom>
        </p:spPr>
        <p:txBody>
          <a:bodyPr vert="horz" wrap="square" lIns="91275" tIns="45638" rIns="91275" bIns="45638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ACA521F9-291A-4858-B3A2-C80FCBAABDC3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03036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pl-PL" smtClean="0"/>
          </a:p>
        </p:txBody>
      </p:sp>
      <p:sp>
        <p:nvSpPr>
          <p:cNvPr id="1536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F1443B7-6401-4B3E-B0DB-601DC2773960}" type="slidenum">
              <a:rPr lang="pl-PL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521F9-291A-4858-B3A2-C80FCBAABDC3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521F9-291A-4858-B3A2-C80FCBAABDC3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521F9-291A-4858-B3A2-C80FCBAABDC3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9375EE-B5EC-4C7B-802C-15B8C9AE0DFC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2FD0EA-A37E-42FF-8CE5-5E8958F878AC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36625"/>
            <a:ext cx="6019800" cy="51895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DE984C-3D2F-45B0-BDB0-041CAB608D3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C4825A-C5CA-459A-82B5-008B7FD6D3CC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555A5A-E459-46A4-A287-F92C464B952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016125"/>
            <a:ext cx="4038600" cy="4110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016125"/>
            <a:ext cx="4038600" cy="4110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7DB98D-1FBB-48E4-BA26-A59104E7723A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207486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889249"/>
            <a:ext cx="4040188" cy="3236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207486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889249"/>
            <a:ext cx="4041775" cy="3236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63053D-7E68-481F-9223-0FA97CE2A8B5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9793BE-542C-4117-B04F-FC3205BF842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660187-B69A-4EE6-8299-7E4595F4575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8763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2159000"/>
            <a:ext cx="3008313" cy="3967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8C2760-2238-439D-A105-C4BCDC0FCCF2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793749"/>
            <a:ext cx="5486400" cy="39338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942E28-8B2A-4388-8EF9-26212644524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04875"/>
            <a:ext cx="82296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32000"/>
            <a:ext cx="8229600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5A4C99D6-2773-4A2B-B162-C6FF497A82D4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Arial" charset="0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Arial" charset="0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Arial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Arial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4"/>
          <p:cNvSpPr txBox="1">
            <a:spLocks noChangeArrowheads="1"/>
          </p:cNvSpPr>
          <p:nvPr/>
        </p:nvSpPr>
        <p:spPr bwMode="auto">
          <a:xfrm>
            <a:off x="1851171" y="1224516"/>
            <a:ext cx="6123248" cy="1815882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Kampania wyborcza </a:t>
            </a:r>
            <a:br>
              <a:rPr lang="pl-PL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samorządu terytorialnego 2014 </a:t>
            </a:r>
            <a:br>
              <a:rPr lang="pl-PL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regionalnych programach radia publicznego</a:t>
            </a:r>
            <a:endParaRPr kumimoji="0" lang="pl-PL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796901" y="5655304"/>
            <a:ext cx="6187043" cy="646331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kumimoji="0" lang="pl-PL" sz="1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Departament Mediów Publicznych Biura KRRiT, </a:t>
            </a:r>
            <a:br>
              <a:rPr kumimoji="0" lang="pl-PL" sz="1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kumimoji="0" lang="pl-PL" sz="1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Luty 2015 </a:t>
            </a:r>
            <a:endParaRPr kumimoji="0" lang="pl-PL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Obraz 4" descr="Logo KRRiT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918010" cy="2473890"/>
          </a:xfrm>
          <a:prstGeom prst="rect">
            <a:avLst/>
          </a:prstGeom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809750" y="3762374"/>
            <a:ext cx="6126569" cy="92333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pl-PL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przykładzie audycji informacyjnych </a:t>
            </a:r>
            <a:br>
              <a:rPr lang="pl-PL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oraz publicystycznych nadanych w okresie </a:t>
            </a:r>
            <a:br>
              <a:rPr lang="pl-PL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8-14 listopada 2014 r.</a:t>
            </a:r>
            <a:endParaRPr kumimoji="0" lang="pl-PL" sz="1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6250" y="876300"/>
            <a:ext cx="8229600" cy="1218314"/>
          </a:xfrm>
        </p:spPr>
        <p:txBody>
          <a:bodyPr/>
          <a:lstStyle/>
          <a:p>
            <a:r>
              <a:rPr lang="pl-PL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Udział czasu trwania przekazów o  komitetach partii politycznych w łącznym czasie trwania </a:t>
            </a:r>
            <a:br>
              <a:rPr lang="pl-PL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przekazów wyborczych</a:t>
            </a:r>
            <a:r>
              <a:rPr lang="pl-PL" sz="2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l-PL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przykładzie dzienników *</a:t>
            </a:r>
            <a:endParaRPr lang="pl-PL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0" name="Symbol zastępczy zawartości 19"/>
          <p:cNvGraphicFramePr>
            <a:graphicFrameLocks noGrp="1"/>
          </p:cNvGraphicFramePr>
          <p:nvPr>
            <p:ph idx="1"/>
          </p:nvPr>
        </p:nvGraphicFramePr>
        <p:xfrm>
          <a:off x="381000" y="2181225"/>
          <a:ext cx="8229600" cy="451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ytuł 1"/>
          <p:cNvSpPr txBox="1">
            <a:spLocks/>
          </p:cNvSpPr>
          <p:nvPr/>
        </p:nvSpPr>
        <p:spPr bwMode="auto">
          <a:xfrm>
            <a:off x="390525" y="6554086"/>
            <a:ext cx="8229600" cy="303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pl-PL" sz="1100" b="1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Arial" charset="0"/>
                <a:cs typeface="Arial" pitchFamily="34" charset="0"/>
              </a:rPr>
              <a:t>* w</a:t>
            </a:r>
            <a:r>
              <a:rPr kumimoji="1" lang="pl-PL" sz="1100" b="1" u="none" strike="noStrike" kern="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Arial" charset="0"/>
                <a:cs typeface="Arial" pitchFamily="34" charset="0"/>
              </a:rPr>
              <a:t> monitorowanej próbie, w Radiu Katowice nadawano wyłącznie instruktaże wyborcze</a:t>
            </a:r>
            <a:endParaRPr kumimoji="1" lang="pl-PL" sz="1100" b="1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Arial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0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0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0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0" categoryIdx="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0">
                                            <p:graphicEl>
                                              <a:chart seriesIdx="0" categoryIdx="9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0" categoryIdx="1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0">
                                            <p:graphicEl>
                                              <a:chart seriesIdx="0" categoryIdx="1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0" categoryIdx="1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0">
                                            <p:graphicEl>
                                              <a:chart seriesIdx="0" categoryIdx="1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0" categoryIdx="1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0">
                                            <p:graphicEl>
                                              <a:chart seriesIdx="0" categoryIdx="1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0" categoryIdx="1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0">
                                            <p:graphicEl>
                                              <a:chart seriesIdx="0" categoryIdx="1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0" categoryIdx="1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0">
                                            <p:graphicEl>
                                              <a:chart seriesIdx="0" categoryIdx="1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0" categoryIdx="1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0">
                                            <p:graphicEl>
                                              <a:chart seriesIdx="0" categoryIdx="1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0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0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20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20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1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20">
                                            <p:graphicEl>
                                              <a:chart seriesIdx="1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1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20">
                                            <p:graphicEl>
                                              <a:chart seriesIdx="1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1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20">
                                            <p:graphicEl>
                                              <a:chart seriesIdx="1" categoryIdx="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1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20">
                                            <p:graphicEl>
                                              <a:chart seriesIdx="1" categoryIdx="7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1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20">
                                            <p:graphicEl>
                                              <a:chart seriesIdx="1" categoryIdx="8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1" categoryIdx="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20">
                                            <p:graphicEl>
                                              <a:chart seriesIdx="1" categoryIdx="9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1" categoryIdx="1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20">
                                            <p:graphicEl>
                                              <a:chart seriesIdx="1" categoryIdx="1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1" categoryIdx="1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20">
                                            <p:graphicEl>
                                              <a:chart seriesIdx="1" categoryIdx="1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1" categoryIdx="1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20">
                                            <p:graphicEl>
                                              <a:chart seriesIdx="1" categoryIdx="1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1" categoryIdx="1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20">
                                            <p:graphicEl>
                                              <a:chart seriesIdx="1" categoryIdx="1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1" categoryIdx="1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20">
                                            <p:graphicEl>
                                              <a:chart seriesIdx="1" categoryIdx="1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1" categoryIdx="1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20">
                                            <p:graphicEl>
                                              <a:chart seriesIdx="1" categoryIdx="1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2000"/>
                                        <p:tgtEl>
                                          <p:spTgt spid="20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2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2000"/>
                                        <p:tgtEl>
                                          <p:spTgt spid="20">
                                            <p:graphicEl>
                                              <a:chart seriesIdx="2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2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2000"/>
                                        <p:tgtEl>
                                          <p:spTgt spid="20">
                                            <p:graphicEl>
                                              <a:chart seriesIdx="2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2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2000"/>
                                        <p:tgtEl>
                                          <p:spTgt spid="20">
                                            <p:graphicEl>
                                              <a:chart seriesIdx="2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2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2000"/>
                                        <p:tgtEl>
                                          <p:spTgt spid="20">
                                            <p:graphicEl>
                                              <a:chart seriesIdx="2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2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2000"/>
                                        <p:tgtEl>
                                          <p:spTgt spid="20">
                                            <p:graphicEl>
                                              <a:chart seriesIdx="2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2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2000"/>
                                        <p:tgtEl>
                                          <p:spTgt spid="20">
                                            <p:graphicEl>
                                              <a:chart seriesIdx="2" categoryIdx="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2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2000"/>
                                        <p:tgtEl>
                                          <p:spTgt spid="20">
                                            <p:graphicEl>
                                              <a:chart seriesIdx="2" categoryIdx="7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2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2000"/>
                                        <p:tgtEl>
                                          <p:spTgt spid="20">
                                            <p:graphicEl>
                                              <a:chart seriesIdx="2" categoryIdx="8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2" categoryIdx="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2000"/>
                                        <p:tgtEl>
                                          <p:spTgt spid="20">
                                            <p:graphicEl>
                                              <a:chart seriesIdx="2" categoryIdx="9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2" categoryIdx="1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2000"/>
                                        <p:tgtEl>
                                          <p:spTgt spid="20">
                                            <p:graphicEl>
                                              <a:chart seriesIdx="2" categoryIdx="1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2" categoryIdx="1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2000"/>
                                        <p:tgtEl>
                                          <p:spTgt spid="20">
                                            <p:graphicEl>
                                              <a:chart seriesIdx="2" categoryIdx="1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2" categoryIdx="1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2000"/>
                                        <p:tgtEl>
                                          <p:spTgt spid="20">
                                            <p:graphicEl>
                                              <a:chart seriesIdx="2" categoryIdx="1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2" categoryIdx="1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2000"/>
                                        <p:tgtEl>
                                          <p:spTgt spid="20">
                                            <p:graphicEl>
                                              <a:chart seriesIdx="2" categoryIdx="1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2" categoryIdx="1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2000"/>
                                        <p:tgtEl>
                                          <p:spTgt spid="20">
                                            <p:graphicEl>
                                              <a:chart seriesIdx="2" categoryIdx="1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2" categoryIdx="1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2000"/>
                                        <p:tgtEl>
                                          <p:spTgt spid="20">
                                            <p:graphicEl>
                                              <a:chart seriesIdx="2" categoryIdx="1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3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2000"/>
                                        <p:tgtEl>
                                          <p:spTgt spid="20">
                                            <p:graphicEl>
                                              <a:chart seriesIdx="3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3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2000"/>
                                        <p:tgtEl>
                                          <p:spTgt spid="20">
                                            <p:graphicEl>
                                              <a:chart seriesIdx="3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3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2000"/>
                                        <p:tgtEl>
                                          <p:spTgt spid="20">
                                            <p:graphicEl>
                                              <a:chart seriesIdx="3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3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2000"/>
                                        <p:tgtEl>
                                          <p:spTgt spid="20">
                                            <p:graphicEl>
                                              <a:chart seriesIdx="3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3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2000"/>
                                        <p:tgtEl>
                                          <p:spTgt spid="20">
                                            <p:graphicEl>
                                              <a:chart seriesIdx="3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3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2000"/>
                                        <p:tgtEl>
                                          <p:spTgt spid="20">
                                            <p:graphicEl>
                                              <a:chart seriesIdx="3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3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2000"/>
                                        <p:tgtEl>
                                          <p:spTgt spid="20">
                                            <p:graphicEl>
                                              <a:chart seriesIdx="3" categoryIdx="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3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2000"/>
                                        <p:tgtEl>
                                          <p:spTgt spid="20">
                                            <p:graphicEl>
                                              <a:chart seriesIdx="3" categoryIdx="7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3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2000"/>
                                        <p:tgtEl>
                                          <p:spTgt spid="20">
                                            <p:graphicEl>
                                              <a:chart seriesIdx="3" categoryIdx="8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3" categoryIdx="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2000"/>
                                        <p:tgtEl>
                                          <p:spTgt spid="20">
                                            <p:graphicEl>
                                              <a:chart seriesIdx="3" categoryIdx="9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3" categoryIdx="1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2000"/>
                                        <p:tgtEl>
                                          <p:spTgt spid="20">
                                            <p:graphicEl>
                                              <a:chart seriesIdx="3" categoryIdx="1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3" categoryIdx="1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2000"/>
                                        <p:tgtEl>
                                          <p:spTgt spid="20">
                                            <p:graphicEl>
                                              <a:chart seriesIdx="3" categoryIdx="1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3" categoryIdx="1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2000"/>
                                        <p:tgtEl>
                                          <p:spTgt spid="20">
                                            <p:graphicEl>
                                              <a:chart seriesIdx="3" categoryIdx="1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3" categoryIdx="1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7" dur="2000"/>
                                        <p:tgtEl>
                                          <p:spTgt spid="20">
                                            <p:graphicEl>
                                              <a:chart seriesIdx="3" categoryIdx="1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3" categoryIdx="1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2" dur="2000"/>
                                        <p:tgtEl>
                                          <p:spTgt spid="20">
                                            <p:graphicEl>
                                              <a:chart seriesIdx="3" categoryIdx="1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3" categoryIdx="1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2000"/>
                                        <p:tgtEl>
                                          <p:spTgt spid="20">
                                            <p:graphicEl>
                                              <a:chart seriesIdx="3" categoryIdx="1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4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2" dur="2000"/>
                                        <p:tgtEl>
                                          <p:spTgt spid="20">
                                            <p:graphicEl>
                                              <a:chart seriesIdx="4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4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2000"/>
                                        <p:tgtEl>
                                          <p:spTgt spid="20">
                                            <p:graphicEl>
                                              <a:chart seriesIdx="4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4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2" dur="2000"/>
                                        <p:tgtEl>
                                          <p:spTgt spid="20">
                                            <p:graphicEl>
                                              <a:chart seriesIdx="4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4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7" dur="2000"/>
                                        <p:tgtEl>
                                          <p:spTgt spid="20">
                                            <p:graphicEl>
                                              <a:chart seriesIdx="4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4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2" dur="2000"/>
                                        <p:tgtEl>
                                          <p:spTgt spid="20">
                                            <p:graphicEl>
                                              <a:chart seriesIdx="4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4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7" dur="2000"/>
                                        <p:tgtEl>
                                          <p:spTgt spid="20">
                                            <p:graphicEl>
                                              <a:chart seriesIdx="4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4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2" dur="2000"/>
                                        <p:tgtEl>
                                          <p:spTgt spid="20">
                                            <p:graphicEl>
                                              <a:chart seriesIdx="4" categoryIdx="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4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2000"/>
                                        <p:tgtEl>
                                          <p:spTgt spid="20">
                                            <p:graphicEl>
                                              <a:chart seriesIdx="4" categoryIdx="7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4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2000"/>
                                        <p:tgtEl>
                                          <p:spTgt spid="20">
                                            <p:graphicEl>
                                              <a:chart seriesIdx="4" categoryIdx="8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4" categoryIdx="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7" dur="2000"/>
                                        <p:tgtEl>
                                          <p:spTgt spid="20">
                                            <p:graphicEl>
                                              <a:chart seriesIdx="4" categoryIdx="9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4" categoryIdx="1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2000"/>
                                        <p:tgtEl>
                                          <p:spTgt spid="20">
                                            <p:graphicEl>
                                              <a:chart seriesIdx="4" categoryIdx="1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4" categoryIdx="1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7" dur="2000"/>
                                        <p:tgtEl>
                                          <p:spTgt spid="20">
                                            <p:graphicEl>
                                              <a:chart seriesIdx="4" categoryIdx="1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4" categoryIdx="1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2" dur="2000"/>
                                        <p:tgtEl>
                                          <p:spTgt spid="20">
                                            <p:graphicEl>
                                              <a:chart seriesIdx="4" categoryIdx="1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4" categoryIdx="1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2000"/>
                                        <p:tgtEl>
                                          <p:spTgt spid="20">
                                            <p:graphicEl>
                                              <a:chart seriesIdx="4" categoryIdx="1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" fill="hold">
                      <p:stCondLst>
                        <p:cond delay="indefinite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4" categoryIdx="1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2" dur="2000"/>
                                        <p:tgtEl>
                                          <p:spTgt spid="20">
                                            <p:graphicEl>
                                              <a:chart seriesIdx="4" categoryIdx="1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4" categoryIdx="1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7" dur="2000"/>
                                        <p:tgtEl>
                                          <p:spTgt spid="20">
                                            <p:graphicEl>
                                              <a:chart seriesIdx="4" categoryIdx="1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>
                      <p:stCondLst>
                        <p:cond delay="indefinite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5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2000"/>
                                        <p:tgtEl>
                                          <p:spTgt spid="20">
                                            <p:graphicEl>
                                              <a:chart seriesIdx="5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5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7" dur="2000"/>
                                        <p:tgtEl>
                                          <p:spTgt spid="20">
                                            <p:graphicEl>
                                              <a:chart seriesIdx="5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" fill="hold">
                      <p:stCondLst>
                        <p:cond delay="indefinite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5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2" dur="2000"/>
                                        <p:tgtEl>
                                          <p:spTgt spid="20">
                                            <p:graphicEl>
                                              <a:chart seriesIdx="5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5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2000"/>
                                        <p:tgtEl>
                                          <p:spTgt spid="20">
                                            <p:graphicEl>
                                              <a:chart seriesIdx="5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8" fill="hold">
                      <p:stCondLst>
                        <p:cond delay="indefinite"/>
                      </p:stCondLst>
                      <p:childTnLst>
                        <p:par>
                          <p:cTn id="429" fill="hold">
                            <p:stCondLst>
                              <p:cond delay="0"/>
                            </p:stCondLst>
                            <p:childTnLst>
                              <p:par>
                                <p:cTn id="4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5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2" dur="2000"/>
                                        <p:tgtEl>
                                          <p:spTgt spid="20">
                                            <p:graphicEl>
                                              <a:chart seriesIdx="5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>
                      <p:stCondLst>
                        <p:cond delay="indefinite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5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7" dur="2000"/>
                                        <p:tgtEl>
                                          <p:spTgt spid="20">
                                            <p:graphicEl>
                                              <a:chart seriesIdx="5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8" fill="hold">
                      <p:stCondLst>
                        <p:cond delay="indefinite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5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2" dur="2000"/>
                                        <p:tgtEl>
                                          <p:spTgt spid="20">
                                            <p:graphicEl>
                                              <a:chart seriesIdx="5" categoryIdx="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>
                      <p:stCondLst>
                        <p:cond delay="indefinite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5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7" dur="2000"/>
                                        <p:tgtEl>
                                          <p:spTgt spid="20">
                                            <p:graphicEl>
                                              <a:chart seriesIdx="5" categoryIdx="7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8" fill="hold">
                      <p:stCondLst>
                        <p:cond delay="indefinite"/>
                      </p:stCondLst>
                      <p:childTnLst>
                        <p:par>
                          <p:cTn id="449" fill="hold">
                            <p:stCondLst>
                              <p:cond delay="0"/>
                            </p:stCondLst>
                            <p:childTnLst>
                              <p:par>
                                <p:cTn id="4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5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2" dur="2000"/>
                                        <p:tgtEl>
                                          <p:spTgt spid="20">
                                            <p:graphicEl>
                                              <a:chart seriesIdx="5" categoryIdx="8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>
                      <p:stCondLst>
                        <p:cond delay="indefinite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5" categoryIdx="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7" dur="2000"/>
                                        <p:tgtEl>
                                          <p:spTgt spid="20">
                                            <p:graphicEl>
                                              <a:chart seriesIdx="5" categoryIdx="9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8" fill="hold">
                      <p:stCondLst>
                        <p:cond delay="indefinite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5" categoryIdx="1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2" dur="2000"/>
                                        <p:tgtEl>
                                          <p:spTgt spid="20">
                                            <p:graphicEl>
                                              <a:chart seriesIdx="5" categoryIdx="1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>
                      <p:stCondLst>
                        <p:cond delay="indefinite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5" categoryIdx="1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7" dur="2000"/>
                                        <p:tgtEl>
                                          <p:spTgt spid="20">
                                            <p:graphicEl>
                                              <a:chart seriesIdx="5" categoryIdx="1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8" fill="hold">
                      <p:stCondLst>
                        <p:cond delay="indefinite"/>
                      </p:stCondLst>
                      <p:childTnLst>
                        <p:par>
                          <p:cTn id="469" fill="hold">
                            <p:stCondLst>
                              <p:cond delay="0"/>
                            </p:stCondLst>
                            <p:childTnLst>
                              <p:par>
                                <p:cTn id="4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5" categoryIdx="1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2" dur="2000"/>
                                        <p:tgtEl>
                                          <p:spTgt spid="20">
                                            <p:graphicEl>
                                              <a:chart seriesIdx="5" categoryIdx="1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3" fill="hold">
                      <p:stCondLst>
                        <p:cond delay="indefinite"/>
                      </p:stCondLst>
                      <p:childTnLst>
                        <p:par>
                          <p:cTn id="474" fill="hold">
                            <p:stCondLst>
                              <p:cond delay="0"/>
                            </p:stCondLst>
                            <p:childTnLst>
                              <p:par>
                                <p:cTn id="4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5" categoryIdx="1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7" dur="2000"/>
                                        <p:tgtEl>
                                          <p:spTgt spid="20">
                                            <p:graphicEl>
                                              <a:chart seriesIdx="5" categoryIdx="1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8" fill="hold">
                      <p:stCondLst>
                        <p:cond delay="indefinite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5" categoryIdx="1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2" dur="2000"/>
                                        <p:tgtEl>
                                          <p:spTgt spid="20">
                                            <p:graphicEl>
                                              <a:chart seriesIdx="5" categoryIdx="1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" fill="hold">
                      <p:stCondLst>
                        <p:cond delay="indefinite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5" categoryIdx="1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7" dur="2000"/>
                                        <p:tgtEl>
                                          <p:spTgt spid="20">
                                            <p:graphicEl>
                                              <a:chart seriesIdx="5" categoryIdx="1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0" grpId="0">
        <p:bldSub>
          <a:bldChart bld="seriesEl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052513"/>
          </a:xfr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/>
          <a:p>
            <a:r>
              <a:rPr lang="pl-PL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Obecność komitetów wyborczych </a:t>
            </a:r>
            <a:r>
              <a:rPr lang="pl-PL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PO, PiS i SLD </a:t>
            </a:r>
            <a:r>
              <a:rPr lang="pl-PL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przykładzie dzienników</a:t>
            </a:r>
            <a:endParaRPr lang="pl-PL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Wykres 6"/>
          <p:cNvGraphicFramePr/>
          <p:nvPr/>
        </p:nvGraphicFramePr>
        <p:xfrm>
          <a:off x="466725" y="2200275"/>
          <a:ext cx="8220075" cy="4181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ytuł 1"/>
          <p:cNvSpPr txBox="1">
            <a:spLocks/>
          </p:cNvSpPr>
          <p:nvPr/>
        </p:nvSpPr>
        <p:spPr bwMode="auto">
          <a:xfrm>
            <a:off x="390525" y="6554086"/>
            <a:ext cx="8229600" cy="303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pl-PL" sz="1100" b="1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Arial" charset="0"/>
                <a:cs typeface="Arial" pitchFamily="34" charset="0"/>
              </a:rPr>
              <a:t>* w</a:t>
            </a:r>
            <a:r>
              <a:rPr kumimoji="1" lang="pl-PL" sz="1100" b="1" u="none" strike="noStrike" kern="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Arial" charset="0"/>
                <a:cs typeface="Arial" pitchFamily="34" charset="0"/>
              </a:rPr>
              <a:t> monitorowanej próbie, w Radiu Katowice nadawano wyłącznie instruktaże wyborcze</a:t>
            </a:r>
            <a:endParaRPr kumimoji="1" lang="pl-PL" sz="1100" b="1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Arial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2808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052513"/>
          </a:xfr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/>
          <a:p>
            <a:r>
              <a:rPr lang="pl-PL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Obecność komitetów wyborczych </a:t>
            </a:r>
            <a:r>
              <a:rPr lang="pl-PL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PSL, TR i NP </a:t>
            </a:r>
            <a:r>
              <a:rPr lang="pl-PL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przykładzie dzienników</a:t>
            </a:r>
            <a:endParaRPr lang="pl-PL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Wykres 3"/>
          <p:cNvGraphicFramePr/>
          <p:nvPr/>
        </p:nvGraphicFramePr>
        <p:xfrm>
          <a:off x="800100" y="2066925"/>
          <a:ext cx="7848600" cy="4343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ytuł 1"/>
          <p:cNvSpPr txBox="1">
            <a:spLocks/>
          </p:cNvSpPr>
          <p:nvPr/>
        </p:nvSpPr>
        <p:spPr bwMode="auto">
          <a:xfrm>
            <a:off x="390525" y="6554086"/>
            <a:ext cx="8229600" cy="303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pl-PL" sz="1100" b="1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Arial" charset="0"/>
                <a:cs typeface="Arial" pitchFamily="34" charset="0"/>
              </a:rPr>
              <a:t>* w</a:t>
            </a:r>
            <a:r>
              <a:rPr kumimoji="1" lang="pl-PL" sz="1100" b="1" u="none" strike="noStrike" kern="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Arial" charset="0"/>
                <a:cs typeface="Arial" pitchFamily="34" charset="0"/>
              </a:rPr>
              <a:t> monitorowanej próbie, w Radiu Katowice nadawano wyłącznie instruktaże wyborcze</a:t>
            </a:r>
            <a:endParaRPr kumimoji="1" lang="pl-PL" sz="1100" b="1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Arial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6782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052513"/>
          </a:xfr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/>
          <a:p>
            <a:r>
              <a:rPr lang="pl-PL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Komitety wyborcze </a:t>
            </a:r>
            <a:endParaRPr lang="pl-PL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 bwMode="auto">
          <a:xfrm>
            <a:off x="439769" y="2280926"/>
            <a:ext cx="8301080" cy="995674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pl-PL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Arial" charset="0"/>
                <a:cs typeface="Arial" pitchFamily="34" charset="0"/>
              </a:rPr>
              <a:t>Większość</a:t>
            </a:r>
            <a:r>
              <a:rPr kumimoji="1" lang="pl-PL" sz="1800" b="1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Arial" charset="0"/>
                <a:cs typeface="Arial" pitchFamily="34" charset="0"/>
              </a:rPr>
              <a:t> przekazów wyborczych zajęły informacje dotyczące komitetów pięciu partii parlamentarnych (</a:t>
            </a:r>
            <a:r>
              <a:rPr kumimoji="1" lang="pl-PL" sz="1800" b="1" i="0" u="none" strike="noStrike" kern="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Arial" charset="0"/>
                <a:cs typeface="Arial" pitchFamily="34" charset="0"/>
              </a:rPr>
              <a:t>PO, PiS, SLD, PSL i TR</a:t>
            </a:r>
            <a:r>
              <a:rPr kumimoji="1" lang="pl-PL" sz="1800" b="1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Arial" charset="0"/>
                <a:cs typeface="Arial" pitchFamily="34" charset="0"/>
              </a:rPr>
              <a:t>) oraz ugrupowania Janusza Korwin-Mikke (</a:t>
            </a:r>
            <a:r>
              <a:rPr kumimoji="1" lang="pl-PL" sz="1800" b="1" i="0" u="none" strike="noStrike" kern="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Arial" charset="0"/>
                <a:cs typeface="Arial" pitchFamily="34" charset="0"/>
              </a:rPr>
              <a:t>Nowa Prawica</a:t>
            </a:r>
            <a:r>
              <a:rPr kumimoji="1" lang="pl-PL" sz="1800" b="1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Arial" charset="0"/>
                <a:cs typeface="Arial" pitchFamily="34" charset="0"/>
              </a:rPr>
              <a:t>)</a:t>
            </a:r>
            <a:endParaRPr kumimoji="1" lang="pl-PL" sz="1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Arial" charset="0"/>
              <a:cs typeface="Arial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 bwMode="auto">
          <a:xfrm>
            <a:off x="473525" y="5005160"/>
            <a:ext cx="8233568" cy="1122136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accent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pl-PL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Arial" charset="0"/>
                <a:cs typeface="Arial" pitchFamily="34" charset="0"/>
              </a:rPr>
              <a:t>Lokalne komitety wyborcze wyborców zajmowały na ogół niewiele czasu na antenie</a:t>
            </a:r>
            <a:r>
              <a:rPr kumimoji="1" lang="pl-PL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Arial" charset="0"/>
                <a:cs typeface="Arial" pitchFamily="34" charset="0"/>
              </a:rPr>
              <a:t> – dopiero wzięte razem jako grupa zajmowały większą ilość czasu wyborczego niż poszczególne komitety partyjne</a:t>
            </a:r>
            <a:endParaRPr kumimoji="1" lang="pl-PL" sz="1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Arial" charset="0"/>
              <a:cs typeface="Arial" pitchFamily="34" charset="0"/>
            </a:endParaRP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 bwMode="auto">
          <a:xfrm>
            <a:off x="473525" y="3764189"/>
            <a:ext cx="8233568" cy="683986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accent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pl-PL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Arial" charset="0"/>
                <a:cs typeface="Arial" pitchFamily="34" charset="0"/>
              </a:rPr>
              <a:t>Przekazy o komitetach</a:t>
            </a:r>
            <a:r>
              <a:rPr kumimoji="1" lang="pl-PL" sz="1800" b="1" i="0" u="none" strike="noStrike" kern="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Arial" charset="0"/>
                <a:cs typeface="Arial" pitchFamily="34" charset="0"/>
              </a:rPr>
              <a:t> innych partii były niemal nieobecne – 0,2% w badanej próbie (</a:t>
            </a:r>
            <a:r>
              <a:rPr kumimoji="1" lang="pl-PL" sz="1800" b="1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Arial" charset="0"/>
                <a:cs typeface="Arial" pitchFamily="34" charset="0"/>
              </a:rPr>
              <a:t>Samoobrona</a:t>
            </a:r>
            <a:r>
              <a:rPr kumimoji="1" lang="pl-PL" sz="1800" b="1" i="0" u="none" strike="noStrike" kern="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Arial" charset="0"/>
                <a:cs typeface="Arial" pitchFamily="34" charset="0"/>
              </a:rPr>
              <a:t>, </a:t>
            </a:r>
            <a:r>
              <a:rPr kumimoji="1" lang="pl-PL" sz="1800" b="1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Arial" charset="0"/>
                <a:cs typeface="Arial" pitchFamily="34" charset="0"/>
              </a:rPr>
              <a:t>Partia Demokracji Bezp</a:t>
            </a:r>
            <a:r>
              <a:rPr kumimoji="1" lang="pl-PL" sz="1800" b="1" i="0" u="none" strike="noStrike" kern="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Arial" charset="0"/>
                <a:cs typeface="Arial" pitchFamily="34" charset="0"/>
              </a:rPr>
              <a:t>. i </a:t>
            </a:r>
            <a:r>
              <a:rPr kumimoji="1" lang="pl-PL" sz="1800" b="1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Arial" charset="0"/>
                <a:cs typeface="Arial" pitchFamily="34" charset="0"/>
              </a:rPr>
              <a:t>Partia Zieloni</a:t>
            </a:r>
            <a:r>
              <a:rPr kumimoji="1" lang="pl-PL" sz="1800" b="1" i="0" u="none" strike="noStrike" kern="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Arial" charset="0"/>
                <a:cs typeface="Arial" pitchFamily="34" charset="0"/>
              </a:rPr>
              <a:t>)</a:t>
            </a:r>
            <a:endParaRPr kumimoji="1" lang="pl-PL" sz="1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Arial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052513"/>
          </a:xfr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/>
          <a:p>
            <a:r>
              <a:rPr lang="pl-PL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Komitety wyborcze </a:t>
            </a:r>
            <a:endParaRPr lang="pl-PL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 bwMode="auto">
          <a:xfrm>
            <a:off x="409951" y="4173764"/>
            <a:ext cx="8233568" cy="1817461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accent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just">
              <a:spcBef>
                <a:spcPct val="20000"/>
              </a:spcBef>
              <a:buFontTx/>
              <a:buChar char="•"/>
              <a:defRPr/>
            </a:pPr>
            <a:r>
              <a:rPr lang="pl-PL" sz="18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Arial" charset="0"/>
              </a:rPr>
              <a:t>W żadnej rozgłośni udział przekazów o lokalnych komitetach wyborczych w łącznym czasie trwania tematyki wyborczej nie był wyższy niż partii politycznych łącznie. </a:t>
            </a:r>
            <a:r>
              <a:rPr lang="pl-PL" sz="1800" b="1" kern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Arial" charset="0"/>
              </a:rPr>
              <a:t>Warto jednak odnotować, że w monitorowanych serwisach Radia </a:t>
            </a:r>
            <a:r>
              <a:rPr lang="pl-PL" sz="1800" b="1" kern="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Arial" charset="0"/>
              </a:rPr>
              <a:t>PiK</a:t>
            </a:r>
            <a:r>
              <a:rPr lang="pl-PL" sz="1800" b="1" kern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Arial" charset="0"/>
              </a:rPr>
              <a:t> udział przekazów o lokalnych komitetach wyborców wyniósł aż 46% i w dziennikach żadnej innej rozgłośni nie był tak wysoki </a:t>
            </a:r>
            <a:endParaRPr lang="pl-PL" sz="1800" b="1" kern="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Arial" charset="0"/>
            </a:endParaRP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 bwMode="auto">
          <a:xfrm>
            <a:off x="376195" y="2595251"/>
            <a:ext cx="8301080" cy="995674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pl-PL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Arial" charset="0"/>
                <a:cs typeface="Arial" pitchFamily="34" charset="0"/>
              </a:rPr>
              <a:t>W rozgłośniach</a:t>
            </a:r>
            <a:r>
              <a:rPr kumimoji="1" lang="pl-PL" sz="1800" b="1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Arial" charset="0"/>
                <a:cs typeface="Arial" pitchFamily="34" charset="0"/>
              </a:rPr>
              <a:t> omawiano na antenie od kilku (</a:t>
            </a:r>
            <a:r>
              <a:rPr kumimoji="1" lang="pl-PL" sz="1800" b="1" i="0" u="none" strike="noStrike" kern="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Arial" charset="0"/>
                <a:cs typeface="Arial" pitchFamily="34" charset="0"/>
              </a:rPr>
              <a:t>Radio RDC, Radio Rzeszów, Radio Kielce i Radio Koszalin</a:t>
            </a:r>
            <a:r>
              <a:rPr kumimoji="1" lang="pl-PL" sz="1800" b="1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Arial" charset="0"/>
                <a:cs typeface="Arial" pitchFamily="34" charset="0"/>
              </a:rPr>
              <a:t>) do kilkudziesięciu komitetów wyborczych wyborców. Najwięcej – 27 – w </a:t>
            </a:r>
            <a:r>
              <a:rPr kumimoji="1" lang="pl-PL" sz="1800" b="1" i="0" u="none" strike="noStrike" kern="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Arial" charset="0"/>
                <a:cs typeface="Arial" pitchFamily="34" charset="0"/>
              </a:rPr>
              <a:t>Radiu Gdańsk. </a:t>
            </a:r>
            <a:endParaRPr kumimoji="1" lang="pl-PL" sz="1800" b="1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Arial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052513"/>
          </a:xfr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/>
          <a:p>
            <a:r>
              <a:rPr lang="pl-PL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Komitety wyborcze </a:t>
            </a:r>
            <a:endParaRPr lang="pl-PL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 bwMode="auto">
          <a:xfrm>
            <a:off x="337258" y="2080901"/>
            <a:ext cx="8301080" cy="1405249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pl-PL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Arial" charset="0"/>
                <a:cs typeface="Arial" pitchFamily="34" charset="0"/>
              </a:rPr>
              <a:t>W audycjach publicystycznych rozgłośnie zachowały równowagę w czasie wypowiedzi pomiędzy kandydatami partyjnymi i obywatelskimi na prezydentów miast. Podobna prawidłowość dotyczyła kandydatów do sejmiku wojewódzkiego.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1" lang="pl-PL" sz="1800" b="1" i="0" u="none" strike="noStrike" kern="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Arial" charset="0"/>
              <a:cs typeface="Arial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 bwMode="auto">
          <a:xfrm>
            <a:off x="303502" y="5438777"/>
            <a:ext cx="8368592" cy="514350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pl-PL" sz="18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Arial" charset="0"/>
              </a:rPr>
              <a:t>Zachowano także neutralność w sposobie prezentacji komitetów</a:t>
            </a:r>
            <a:endParaRPr kumimoji="1" lang="pl-PL" sz="1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Arial" charset="0"/>
              <a:cs typeface="Arial" pitchFamily="34" charset="0"/>
            </a:endParaRP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 bwMode="auto">
          <a:xfrm>
            <a:off x="303502" y="3981451"/>
            <a:ext cx="8368592" cy="962023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just">
              <a:spcBef>
                <a:spcPct val="20000"/>
              </a:spcBef>
              <a:buFontTx/>
              <a:buChar char="•"/>
              <a:defRPr/>
            </a:pPr>
            <a:r>
              <a:rPr lang="pl-PL" sz="18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 charset="0"/>
              </a:rPr>
              <a:t>Różnice czasów wypowiedzi </a:t>
            </a:r>
            <a:r>
              <a:rPr lang="pl-PL" sz="18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 charset="0"/>
              </a:rPr>
              <a:t>kandydatów </a:t>
            </a:r>
            <a:r>
              <a:rPr lang="pl-PL" sz="18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 charset="0"/>
              </a:rPr>
              <a:t>partyjnych wynikały najczęściej z zachowania samych kandydatów</a:t>
            </a:r>
            <a:r>
              <a:rPr lang="pl-PL" sz="1800" b="1" kern="0" dirty="0">
                <a:solidFill>
                  <a:srgbClr val="33339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 charset="0"/>
              </a:rPr>
              <a:t> </a:t>
            </a:r>
            <a:r>
              <a:rPr lang="pl-PL" sz="1800" b="1" kern="0" dirty="0" smtClean="0">
                <a:solidFill>
                  <a:srgbClr val="33339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 charset="0"/>
              </a:rPr>
              <a:t>(z różnych powodów skracali </a:t>
            </a:r>
            <a:r>
              <a:rPr lang="pl-PL" sz="1800" b="1" kern="0" dirty="0">
                <a:solidFill>
                  <a:srgbClr val="33339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 charset="0"/>
              </a:rPr>
              <a:t>czas swoich wypowiedzi)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052513"/>
          </a:xfr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/>
          <a:p>
            <a:r>
              <a:rPr lang="pl-PL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Komitety wyborcze </a:t>
            </a:r>
            <a:endParaRPr lang="pl-PL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 bwMode="auto">
          <a:xfrm>
            <a:off x="501138" y="2052326"/>
            <a:ext cx="8170298" cy="1443349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accent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just">
              <a:spcBef>
                <a:spcPct val="20000"/>
              </a:spcBef>
              <a:buFontTx/>
              <a:buChar char="•"/>
              <a:defRPr/>
            </a:pPr>
            <a:r>
              <a:rPr lang="pl-PL" sz="1800" b="1" kern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Arial" charset="0"/>
              </a:rPr>
              <a:t>Inną tendencję stwierdzono w dziennikach. Najwięcej czasu poświęcano z reguły komitetowi partii rządzącej lub opozycyjnej.</a:t>
            </a:r>
            <a:r>
              <a:rPr lang="pl-PL" sz="18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Arial" charset="0"/>
              </a:rPr>
              <a:t> </a:t>
            </a:r>
            <a:r>
              <a:rPr lang="pl-PL" sz="1800" b="1" kern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Arial" charset="0"/>
              </a:rPr>
              <a:t>Zebrane dane wskazują, że </a:t>
            </a:r>
            <a:r>
              <a:rPr lang="pl-PL" sz="18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Arial" charset="0"/>
              </a:rPr>
              <a:t>najmniej czasu poświęcono partiom: </a:t>
            </a:r>
            <a:br>
              <a:rPr lang="pl-PL" sz="18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Arial" charset="0"/>
              </a:rPr>
            </a:br>
            <a:r>
              <a:rPr lang="pl-PL" sz="18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Arial" charset="0"/>
              </a:rPr>
              <a:t>PSL i Twój Ruch</a:t>
            </a:r>
            <a:endParaRPr lang="pl-PL" sz="1800" b="1" kern="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Arial" charset="0"/>
            </a:endParaRP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 bwMode="auto">
          <a:xfrm>
            <a:off x="484321" y="3842662"/>
            <a:ext cx="8203932" cy="874485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accent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just">
              <a:spcBef>
                <a:spcPct val="20000"/>
              </a:spcBef>
              <a:buFontTx/>
              <a:buChar char="•"/>
              <a:defRPr/>
            </a:pPr>
            <a:r>
              <a:rPr lang="pl-PL" sz="1800" b="1" kern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Arial" charset="0"/>
              </a:rPr>
              <a:t>W Radiu Zachód i Radiu Białystok </a:t>
            </a:r>
            <a:r>
              <a:rPr lang="pl-PL" sz="18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Arial" charset="0"/>
              </a:rPr>
              <a:t>udział przekazów o SLD </a:t>
            </a:r>
            <a:r>
              <a:rPr lang="pl-PL" sz="1800" b="1" kern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Arial" charset="0"/>
              </a:rPr>
              <a:t>w łącznym czasie trwania przekazów wyborczych </a:t>
            </a:r>
            <a:r>
              <a:rPr lang="pl-PL" sz="18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Arial" charset="0"/>
              </a:rPr>
              <a:t>był</a:t>
            </a:r>
            <a:r>
              <a:rPr lang="pl-PL" sz="1800" b="1" kern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Arial" charset="0"/>
              </a:rPr>
              <a:t> </a:t>
            </a:r>
            <a:r>
              <a:rPr lang="pl-PL" sz="18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Arial" charset="0"/>
              </a:rPr>
              <a:t>wyższy niż udziały PO i PiS</a:t>
            </a:r>
            <a:endParaRPr lang="pl-PL" sz="1800" b="1" kern="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Arial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 bwMode="auto">
          <a:xfrm>
            <a:off x="466725" y="5133979"/>
            <a:ext cx="8239125" cy="514350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pl-PL" sz="18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Arial" charset="0"/>
              </a:rPr>
              <a:t>Zachowano także neutralność w sposobie prezentacji komitetów</a:t>
            </a:r>
            <a:endParaRPr kumimoji="1" lang="pl-PL" sz="1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Arial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5736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052513"/>
          </a:xfr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/>
          <a:p>
            <a:r>
              <a:rPr lang="pl-PL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Merytoryczność tematyki wyborczej</a:t>
            </a:r>
            <a:endParaRPr lang="pl-PL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 bwMode="auto">
          <a:xfrm>
            <a:off x="469085" y="2052325"/>
            <a:ext cx="8301080" cy="1481449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just">
              <a:spcBef>
                <a:spcPct val="20000"/>
              </a:spcBef>
              <a:buFontTx/>
              <a:buChar char="•"/>
              <a:defRPr/>
            </a:pPr>
            <a:r>
              <a:rPr lang="pl-PL" sz="18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Arial" charset="0"/>
              </a:rPr>
              <a:t>Nadawcy w zdecydowanej większości, systematycznie przekazywali wyborcom w dziennikach informacje merytoryczne</a:t>
            </a:r>
            <a:r>
              <a:rPr lang="pl-PL" sz="1800" b="1" kern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Arial" charset="0"/>
              </a:rPr>
              <a:t> dotyczące programów i komitetów, spotkań wyborczych z kandydatami, w tym także informacje o debatach na antenie danego radia oraz sprawozdania z ich przebiegu</a:t>
            </a:r>
            <a:endParaRPr lang="pl-PL" sz="1800" b="1" kern="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Arial" charset="0"/>
            </a:endParaRP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 bwMode="auto">
          <a:xfrm>
            <a:off x="469085" y="3757300"/>
            <a:ext cx="8301080" cy="1052825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just">
              <a:spcBef>
                <a:spcPct val="20000"/>
              </a:spcBef>
              <a:buFontTx/>
              <a:buChar char="•"/>
              <a:defRPr/>
            </a:pPr>
            <a:r>
              <a:rPr lang="pl-PL" sz="1800" b="1" kern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Arial" charset="0"/>
              </a:rPr>
              <a:t>W </a:t>
            </a:r>
            <a:r>
              <a:rPr lang="pl-PL" sz="18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Arial" charset="0"/>
              </a:rPr>
              <a:t>Radiu Katowice i Radiu RDC</a:t>
            </a:r>
            <a:r>
              <a:rPr lang="pl-PL" sz="1800" b="1" kern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Arial" charset="0"/>
              </a:rPr>
              <a:t> koncentrowano się w dziennikach raczej na edukacji wyborczej i prezentowaniu wyborów w kontekście społeczno-kulturowym, a w mniejszym stopniu politycznym</a:t>
            </a:r>
            <a:endParaRPr lang="pl-PL" sz="1800" b="1" kern="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Arial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 bwMode="auto">
          <a:xfrm>
            <a:off x="421460" y="5186050"/>
            <a:ext cx="8301080" cy="1033775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just">
              <a:spcBef>
                <a:spcPct val="20000"/>
              </a:spcBef>
              <a:buFontTx/>
              <a:buChar char="•"/>
              <a:defRPr/>
            </a:pPr>
            <a:r>
              <a:rPr lang="pl-PL" sz="1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Audycje publicystyczne dostarczyły słuchaczom wiedzy o kandydatach, ich programach, stopniu rozeznania w sprawach miasta, województwa, gminy, czy kompetencji do zarządzania. </a:t>
            </a:r>
            <a:endParaRPr lang="pl-PL" sz="1800" b="1" kern="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Arial" charset="0"/>
            </a:endParaRP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 bwMode="auto">
          <a:xfrm>
            <a:off x="469085" y="4995550"/>
            <a:ext cx="8301080" cy="1681475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just">
              <a:spcBef>
                <a:spcPct val="20000"/>
              </a:spcBef>
              <a:buFontTx/>
              <a:buChar char="•"/>
              <a:defRPr/>
            </a:pPr>
            <a:r>
              <a:rPr lang="pl-PL" sz="18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Arial" charset="0"/>
              </a:rPr>
              <a:t>Programy rozgłośni – za sprawą audycji kontaktowych poświęconych wyborom – pełniły rolę forum wymiany opinii między mieszkańcami </a:t>
            </a:r>
            <a:r>
              <a:rPr lang="pl-PL" sz="1800" b="1" kern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Arial" charset="0"/>
              </a:rPr>
              <a:t>regionu na temat znaczenia wyborów samorządowych, taktyki wyborczej kandydatów i ich programów, co mogło sprzyjać aktywizacji obywatelskiej słuchaczy (najwięcej tego typu audycji nadawano w </a:t>
            </a:r>
            <a:r>
              <a:rPr lang="pl-PL" sz="18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Arial" charset="0"/>
              </a:rPr>
              <a:t>Radiu Zachód</a:t>
            </a:r>
            <a:r>
              <a:rPr lang="pl-PL" sz="1800" b="1" kern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Arial" charset="0"/>
              </a:rPr>
              <a:t> i </a:t>
            </a:r>
            <a:r>
              <a:rPr lang="pl-PL" sz="18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Arial" charset="0"/>
              </a:rPr>
              <a:t>Radiu Kielce</a:t>
            </a:r>
            <a:r>
              <a:rPr lang="pl-PL" sz="1800" dirty="0" smtClean="0"/>
              <a:t>)</a:t>
            </a:r>
            <a:endParaRPr lang="pl-PL" sz="1800" b="1" kern="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04876"/>
            <a:ext cx="8229600" cy="904874"/>
          </a:xfrm>
          <a:solidFill>
            <a:schemeClr val="accent3"/>
          </a:solidFill>
          <a:ln w="3175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lnSpc>
                <a:spcPct val="1130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Modele polityki informacyjnej nadawców realizowane </a:t>
            </a:r>
            <a:br>
              <a:rPr lang="pl-PL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ostatnim tygodniu kampanii</a:t>
            </a:r>
            <a: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pl-PL" sz="18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pl-PL" sz="1800" b="1" cap="small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 bwMode="auto">
          <a:xfrm>
            <a:off x="3105149" y="5805487"/>
            <a:ext cx="3524251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pl-PL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Arial" charset="0"/>
              <a:cs typeface="Arial" pitchFamily="34" charset="0"/>
            </a:endParaRPr>
          </a:p>
        </p:txBody>
      </p:sp>
      <p:graphicFrame>
        <p:nvGraphicFramePr>
          <p:cNvPr id="11" name="Symbol zastępczy zawartości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7924600"/>
              </p:ext>
            </p:extLst>
          </p:nvPr>
        </p:nvGraphicFramePr>
        <p:xfrm>
          <a:off x="457200" y="2032000"/>
          <a:ext cx="8229600" cy="4094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3" name="Grupa 12"/>
          <p:cNvGrpSpPr/>
          <p:nvPr/>
        </p:nvGrpSpPr>
        <p:grpSpPr>
          <a:xfrm>
            <a:off x="4820915" y="2600323"/>
            <a:ext cx="3864619" cy="3552827"/>
            <a:chOff x="-9485" y="542609"/>
            <a:chExt cx="3864619" cy="3580276"/>
          </a:xfrm>
        </p:grpSpPr>
        <p:sp>
          <p:nvSpPr>
            <p:cNvPr id="14" name="Prostokąt 13"/>
            <p:cNvSpPr/>
            <p:nvPr/>
          </p:nvSpPr>
          <p:spPr>
            <a:xfrm>
              <a:off x="-9485" y="609285"/>
              <a:ext cx="3845569" cy="3513600"/>
            </a:xfrm>
            <a:prstGeom prst="rect">
              <a:avLst/>
            </a:prstGeom>
            <a:solidFill>
              <a:schemeClr val="accent3">
                <a:alpha val="90000"/>
              </a:schemeClr>
            </a:solidFill>
            <a:ln>
              <a:solidFill>
                <a:schemeClr val="accent2">
                  <a:lumMod val="50000"/>
                  <a:alpha val="9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Prostokąt 15"/>
            <p:cNvSpPr/>
            <p:nvPr/>
          </p:nvSpPr>
          <p:spPr>
            <a:xfrm>
              <a:off x="9565" y="542609"/>
              <a:ext cx="3845569" cy="3570677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113792" bIns="128016" numCol="1" spcCol="1270" anchor="t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ts val="400"/>
                </a:spcAft>
                <a:buChar char="••"/>
              </a:pPr>
              <a:r>
                <a:rPr lang="pl-PL" sz="2000" b="1" kern="1200" dirty="0" smtClean="0">
                  <a:solidFill>
                    <a:schemeClr val="accent2">
                      <a:lumMod val="50000"/>
                    </a:schemeClr>
                  </a:solidFill>
                </a:rPr>
                <a:t>Radio Katowice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ts val="400"/>
                </a:spcAft>
                <a:buChar char="••"/>
              </a:pPr>
              <a:r>
                <a:rPr lang="pl-PL" sz="2000" b="1" kern="1200" dirty="0" smtClean="0">
                  <a:solidFill>
                    <a:schemeClr val="accent2">
                      <a:lumMod val="50000"/>
                    </a:schemeClr>
                  </a:solidFill>
                </a:rPr>
                <a:t>Radio RDC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ts val="400"/>
                </a:spcAft>
                <a:buChar char="••"/>
              </a:pPr>
              <a:r>
                <a:rPr lang="pl-PL" sz="2000" b="1" kern="1200" dirty="0" smtClean="0">
                  <a:solidFill>
                    <a:schemeClr val="accent2">
                      <a:lumMod val="50000"/>
                    </a:schemeClr>
                  </a:solidFill>
                </a:rPr>
                <a:t>Radio Koszalin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ts val="400"/>
                </a:spcAft>
                <a:buChar char="••"/>
              </a:pPr>
              <a:r>
                <a:rPr lang="pl-PL" sz="2000" b="1" dirty="0" smtClean="0">
                  <a:solidFill>
                    <a:schemeClr val="accent2">
                      <a:lumMod val="50000"/>
                    </a:schemeClr>
                  </a:solidFill>
                </a:rPr>
                <a:t>Radio Merkury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ts val="400"/>
                </a:spcAft>
                <a:buChar char="••"/>
              </a:pPr>
              <a:r>
                <a:rPr lang="pl-PL" sz="2000" b="1" kern="1200" dirty="0" smtClean="0">
                  <a:solidFill>
                    <a:schemeClr val="accent2">
                      <a:lumMod val="50000"/>
                    </a:schemeClr>
                  </a:solidFill>
                </a:rPr>
                <a:t>Radio Lublin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ts val="400"/>
                </a:spcAft>
                <a:buChar char="••"/>
              </a:pPr>
              <a:r>
                <a:rPr lang="pl-PL" sz="2000" b="1" dirty="0" smtClean="0">
                  <a:solidFill>
                    <a:schemeClr val="accent2">
                      <a:lumMod val="50000"/>
                    </a:schemeClr>
                  </a:solidFill>
                </a:rPr>
                <a:t>Radio Rzeszów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l-PL" sz="2000" b="1" kern="1200" dirty="0" smtClean="0">
                  <a:solidFill>
                    <a:schemeClr val="accent2">
                      <a:lumMod val="50000"/>
                    </a:schemeClr>
                  </a:solidFill>
                </a:rPr>
                <a:t>Radio Białystok</a:t>
              </a:r>
            </a:p>
          </p:txBody>
        </p:sp>
      </p:grpSp>
      <p:grpSp>
        <p:nvGrpSpPr>
          <p:cNvPr id="17" name="Grupa 16"/>
          <p:cNvGrpSpPr/>
          <p:nvPr/>
        </p:nvGrpSpPr>
        <p:grpSpPr>
          <a:xfrm>
            <a:off x="429890" y="2609849"/>
            <a:ext cx="3864619" cy="3533776"/>
            <a:chOff x="-9485" y="542609"/>
            <a:chExt cx="3864619" cy="3580276"/>
          </a:xfrm>
        </p:grpSpPr>
        <p:sp>
          <p:nvSpPr>
            <p:cNvPr id="18" name="Prostokąt 17"/>
            <p:cNvSpPr/>
            <p:nvPr/>
          </p:nvSpPr>
          <p:spPr>
            <a:xfrm>
              <a:off x="-9485" y="609285"/>
              <a:ext cx="3845569" cy="3513600"/>
            </a:xfrm>
            <a:prstGeom prst="rect">
              <a:avLst/>
            </a:prstGeom>
            <a:solidFill>
              <a:schemeClr val="accent3">
                <a:alpha val="90000"/>
              </a:schemeClr>
            </a:solidFill>
            <a:ln>
              <a:solidFill>
                <a:schemeClr val="accent2">
                  <a:lumMod val="50000"/>
                  <a:alpha val="9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Prostokąt 18"/>
            <p:cNvSpPr/>
            <p:nvPr/>
          </p:nvSpPr>
          <p:spPr>
            <a:xfrm>
              <a:off x="9565" y="542609"/>
              <a:ext cx="3845569" cy="3560975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113792" bIns="128016" numCol="1" spcCol="1270" anchor="t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ts val="400"/>
                </a:spcAft>
                <a:buChar char="••"/>
              </a:pPr>
              <a:r>
                <a:rPr lang="pl-PL" sz="2000" b="1" kern="1200" dirty="0" smtClean="0">
                  <a:solidFill>
                    <a:schemeClr val="accent2">
                      <a:lumMod val="50000"/>
                    </a:schemeClr>
                  </a:solidFill>
                </a:rPr>
                <a:t>Radio Gdańsk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ts val="400"/>
                </a:spcAft>
                <a:buChar char="••"/>
              </a:pPr>
              <a:r>
                <a:rPr lang="pl-PL" sz="2000" b="1" dirty="0" smtClean="0">
                  <a:solidFill>
                    <a:schemeClr val="accent2">
                      <a:lumMod val="50000"/>
                    </a:schemeClr>
                  </a:solidFill>
                </a:rPr>
                <a:t>Radio Kraków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ts val="400"/>
                </a:spcAft>
                <a:buChar char="••"/>
              </a:pPr>
              <a:r>
                <a:rPr lang="pl-PL" sz="2000" b="1" kern="1200" dirty="0" smtClean="0">
                  <a:solidFill>
                    <a:schemeClr val="accent2">
                      <a:lumMod val="50000"/>
                    </a:schemeClr>
                  </a:solidFill>
                </a:rPr>
                <a:t>Radio Zachód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ts val="400"/>
                </a:spcAft>
                <a:buChar char="••"/>
              </a:pPr>
              <a:r>
                <a:rPr lang="pl-PL" sz="2000" b="1" dirty="0" smtClean="0">
                  <a:solidFill>
                    <a:schemeClr val="accent2">
                      <a:lumMod val="50000"/>
                    </a:schemeClr>
                  </a:solidFill>
                </a:rPr>
                <a:t>Radio Opole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ts val="400"/>
                </a:spcAft>
                <a:buChar char="••"/>
              </a:pPr>
              <a:r>
                <a:rPr lang="pl-PL" sz="2000" b="1" kern="1200" dirty="0" smtClean="0">
                  <a:solidFill>
                    <a:schemeClr val="accent2">
                      <a:lumMod val="50000"/>
                    </a:schemeClr>
                  </a:solidFill>
                </a:rPr>
                <a:t>Radio Kielce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ts val="400"/>
                </a:spcAft>
                <a:buChar char="••"/>
              </a:pPr>
              <a:r>
                <a:rPr lang="pl-PL" sz="2000" b="1" dirty="0" smtClean="0">
                  <a:solidFill>
                    <a:schemeClr val="accent2">
                      <a:lumMod val="50000"/>
                    </a:schemeClr>
                  </a:solidFill>
                </a:rPr>
                <a:t>Radio Olsztyn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ts val="400"/>
                </a:spcAft>
                <a:buChar char="••"/>
              </a:pPr>
              <a:r>
                <a:rPr lang="pl-PL" sz="2000" b="1" dirty="0" smtClean="0">
                  <a:solidFill>
                    <a:schemeClr val="accent2">
                      <a:lumMod val="50000"/>
                    </a:schemeClr>
                  </a:solidFill>
                </a:rPr>
                <a:t>Radio </a:t>
              </a:r>
              <a:r>
                <a:rPr lang="pl-PL" sz="2000" b="1" dirty="0" err="1" smtClean="0">
                  <a:solidFill>
                    <a:schemeClr val="accent2">
                      <a:lumMod val="50000"/>
                    </a:schemeClr>
                  </a:solidFill>
                </a:rPr>
                <a:t>PiK</a:t>
              </a:r>
              <a:endParaRPr lang="pl-PL" sz="2000" b="1" dirty="0" smtClean="0">
                <a:solidFill>
                  <a:schemeClr val="accent2">
                    <a:lumMod val="50000"/>
                  </a:schemeClr>
                </a:solidFill>
              </a:endParaRP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ts val="400"/>
                </a:spcAft>
                <a:buChar char="••"/>
              </a:pPr>
              <a:r>
                <a:rPr lang="pl-PL" sz="2000" b="1" dirty="0" smtClean="0">
                  <a:solidFill>
                    <a:schemeClr val="accent2">
                      <a:lumMod val="50000"/>
                    </a:schemeClr>
                  </a:solidFill>
                </a:rPr>
                <a:t>Radio Wrocław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ts val="400"/>
                </a:spcAft>
                <a:buChar char="••"/>
              </a:pPr>
              <a:r>
                <a:rPr lang="pl-PL" sz="2000" b="1" kern="1200" dirty="0" smtClean="0">
                  <a:solidFill>
                    <a:schemeClr val="accent2">
                      <a:lumMod val="50000"/>
                    </a:schemeClr>
                  </a:solidFill>
                </a:rPr>
                <a:t>Radio Łódź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ts val="400"/>
                </a:spcAft>
                <a:buChar char="••"/>
              </a:pPr>
              <a:r>
                <a:rPr lang="pl-PL" sz="2000" b="1" dirty="0" smtClean="0">
                  <a:solidFill>
                    <a:schemeClr val="accent2">
                      <a:lumMod val="50000"/>
                    </a:schemeClr>
                  </a:solidFill>
                </a:rPr>
                <a:t>Radio Szczecin</a:t>
              </a:r>
              <a:endParaRPr lang="pl-PL" sz="2000" b="1" kern="1200" dirty="0" smtClean="0">
                <a:solidFill>
                  <a:schemeClr val="accent2">
                    <a:lumMod val="50000"/>
                  </a:schemeClr>
                </a:solidFill>
              </a:endParaRP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pl-PL" sz="2000" b="1" dirty="0" smtClean="0">
                <a:solidFill>
                  <a:srgbClr val="C00000"/>
                </a:solidFill>
              </a:endParaRP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pl-PL" sz="2000" b="1" kern="1200" dirty="0" smtClean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85976" y="2779395"/>
            <a:ext cx="6610350" cy="105251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lnSpc>
                <a:spcPct val="113000"/>
              </a:lnSpc>
            </a:pPr>
            <a:r>
              <a:rPr lang="pl-PL" sz="1800" dirty="0" smtClean="0">
                <a:solidFill>
                  <a:srgbClr val="000000"/>
                </a:solidFill>
              </a:rPr>
              <a:t/>
            </a:r>
            <a:br>
              <a:rPr lang="pl-PL" sz="1800" dirty="0" smtClean="0">
                <a:solidFill>
                  <a:srgbClr val="000000"/>
                </a:solidFill>
              </a:rPr>
            </a:br>
            <a:r>
              <a:rPr lang="pl-PL" sz="3600" b="1" cap="small" dirty="0" smtClean="0">
                <a:solidFill>
                  <a:schemeClr val="accent2">
                    <a:lumMod val="50000"/>
                  </a:schemeClr>
                </a:solidFill>
              </a:rPr>
              <a:t>Dziękujemy za uwagę</a:t>
            </a:r>
            <a:endParaRPr lang="pl-PL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Symbol zastępczy zawartości 3" descr="Logo KRRiT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18010" cy="2473890"/>
          </a:xfrm>
        </p:spPr>
      </p:pic>
      <p:sp>
        <p:nvSpPr>
          <p:cNvPr id="4" name="Tytuł 1"/>
          <p:cNvSpPr txBox="1">
            <a:spLocks/>
          </p:cNvSpPr>
          <p:nvPr/>
        </p:nvSpPr>
        <p:spPr bwMode="auto">
          <a:xfrm>
            <a:off x="2238376" y="4741545"/>
            <a:ext cx="6610350" cy="1373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Arial" charset="0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Arial" charset="0"/>
                <a:cs typeface="Arial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Arial" charset="0"/>
                <a:cs typeface="Arial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Arial" charset="0"/>
                <a:cs typeface="Arial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Arial" charset="0"/>
                <a:cs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lnSpc>
                <a:spcPct val="113000"/>
              </a:lnSpc>
            </a:pPr>
            <a:r>
              <a:rPr lang="pl-PL" sz="1800" kern="0" dirty="0" smtClean="0">
                <a:solidFill>
                  <a:srgbClr val="000000"/>
                </a:solidFill>
              </a:rPr>
              <a:t/>
            </a:r>
            <a:br>
              <a:rPr lang="pl-PL" sz="1800" kern="0" dirty="0" smtClean="0">
                <a:solidFill>
                  <a:srgbClr val="000000"/>
                </a:solidFill>
              </a:rPr>
            </a:br>
            <a:r>
              <a:rPr lang="pl-PL" sz="2800" kern="0" dirty="0" smtClean="0">
                <a:solidFill>
                  <a:schemeClr val="accent2">
                    <a:lumMod val="50000"/>
                  </a:schemeClr>
                </a:solidFill>
              </a:rPr>
              <a:t>Przygotowali:</a:t>
            </a:r>
            <a:r>
              <a:rPr lang="pl-PL" sz="1800" kern="0" dirty="0" smtClean="0">
                <a:solidFill>
                  <a:srgbClr val="000000"/>
                </a:solidFill>
              </a:rPr>
              <a:t> </a:t>
            </a:r>
            <a:r>
              <a:rPr lang="pl-PL" sz="2800" b="1" kern="0" cap="small" smtClean="0">
                <a:solidFill>
                  <a:schemeClr val="accent2">
                    <a:lumMod val="50000"/>
                  </a:schemeClr>
                </a:solidFill>
              </a:rPr>
              <a:t>Grażyna Bączkowska,</a:t>
            </a:r>
            <a:endParaRPr lang="pl-PL" sz="2800" b="1" kern="0" cap="small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113000"/>
              </a:lnSpc>
            </a:pPr>
            <a:r>
              <a:rPr lang="pl-PL" sz="2800" b="1" kern="0" cap="small" dirty="0" smtClean="0">
                <a:solidFill>
                  <a:schemeClr val="accent2">
                    <a:lumMod val="50000"/>
                  </a:schemeClr>
                </a:solidFill>
              </a:rPr>
              <a:t>Rafał Świątek</a:t>
            </a:r>
            <a:endParaRPr lang="pl-PL" sz="2800" kern="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04876"/>
            <a:ext cx="8229600" cy="952500"/>
          </a:xfrm>
          <a:solidFill>
            <a:schemeClr val="bg1"/>
          </a:solidFill>
          <a:effectLst/>
        </p:spPr>
        <p:txBody>
          <a:bodyPr/>
          <a:lstStyle/>
          <a:p>
            <a:r>
              <a:rPr lang="pl-PL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  <a:endParaRPr lang="pl-PL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 bwMode="auto">
          <a:xfrm>
            <a:off x="484115" y="4792081"/>
            <a:ext cx="8258173" cy="607707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accent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pl-PL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Arial" charset="0"/>
                <a:cs typeface="Arial" pitchFamily="34" charset="0"/>
              </a:rPr>
              <a:t>Komitety prezentowane w audycjach – czas obecności i sposób</a:t>
            </a:r>
            <a:r>
              <a:rPr lang="pl-PL" sz="1800" b="1" kern="0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Arial" charset="0"/>
              </a:rPr>
              <a:t> prezentacji (zachowanie zasady neutralności)</a:t>
            </a:r>
            <a:endParaRPr kumimoji="1" lang="pl-PL" sz="1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Arial" charset="0"/>
              <a:cs typeface="Arial" pitchFamily="34" charset="0"/>
            </a:endParaRP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 bwMode="auto">
          <a:xfrm>
            <a:off x="458025" y="5656742"/>
            <a:ext cx="8310352" cy="628650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accent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pl-PL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Arial" charset="0"/>
                <a:cs typeface="Arial" pitchFamily="34" charset="0"/>
              </a:rPr>
              <a:t>Merytoryczność prezentowanej tematyki wyborczej</a:t>
            </a:r>
            <a:endParaRPr kumimoji="1" lang="pl-PL" sz="1800" b="1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Arial" charset="0"/>
              <a:cs typeface="Arial" pitchFamily="34" charset="0"/>
            </a:endParaRPr>
          </a:p>
        </p:txBody>
      </p:sp>
      <p:sp>
        <p:nvSpPr>
          <p:cNvPr id="7" name="Strzałka w dół 6"/>
          <p:cNvSpPr/>
          <p:nvPr/>
        </p:nvSpPr>
        <p:spPr>
          <a:xfrm>
            <a:off x="4327452" y="2433305"/>
            <a:ext cx="212651" cy="203569"/>
          </a:xfrm>
          <a:prstGeom prst="downArrow">
            <a:avLst/>
          </a:prstGeom>
          <a:solidFill>
            <a:srgbClr val="CC000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00" dirty="0"/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 bwMode="auto">
          <a:xfrm>
            <a:off x="484115" y="3785054"/>
            <a:ext cx="8258173" cy="657183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accent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pl-PL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Arial" charset="0"/>
                <a:cs typeface="Arial" pitchFamily="34" charset="0"/>
              </a:rPr>
              <a:t>Szczeble wyborów przedstawione w audycjach </a:t>
            </a:r>
            <a:endParaRPr kumimoji="1" lang="pl-PL" sz="1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Arial" charset="0"/>
              <a:cs typeface="Arial" pitchFamily="34" charset="0"/>
            </a:endParaRPr>
          </a:p>
        </p:txBody>
      </p:sp>
      <p:sp>
        <p:nvSpPr>
          <p:cNvPr id="11" name="Symbol zastępczy zawartości 2"/>
          <p:cNvSpPr txBox="1">
            <a:spLocks/>
          </p:cNvSpPr>
          <p:nvPr/>
        </p:nvSpPr>
        <p:spPr bwMode="auto">
          <a:xfrm>
            <a:off x="489741" y="1908809"/>
            <a:ext cx="8246921" cy="430354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accent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pl-PL" sz="1800" b="1" kern="0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Arial" charset="0"/>
              </a:rPr>
              <a:t>Przedmiot i metodologia monitoringu</a:t>
            </a:r>
            <a:endParaRPr kumimoji="1" lang="pl-PL" sz="1800" b="1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Arial" charset="0"/>
              <a:cs typeface="Arial" pitchFamily="34" charset="0"/>
            </a:endParaRPr>
          </a:p>
        </p:txBody>
      </p:sp>
      <p:sp>
        <p:nvSpPr>
          <p:cNvPr id="12" name="Symbol zastępczy zawartości 2"/>
          <p:cNvSpPr txBox="1">
            <a:spLocks/>
          </p:cNvSpPr>
          <p:nvPr/>
        </p:nvSpPr>
        <p:spPr bwMode="auto">
          <a:xfrm>
            <a:off x="470381" y="2793305"/>
            <a:ext cx="8285641" cy="643001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accent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pl-PL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Arial" charset="0"/>
                <a:cs typeface="Arial" pitchFamily="34" charset="0"/>
              </a:rPr>
              <a:t>Udział i ranga tematyki wyborczej na przykładzie dzienników </a:t>
            </a:r>
            <a:br>
              <a:rPr kumimoji="1" lang="pl-PL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Arial" charset="0"/>
                <a:cs typeface="Arial" pitchFamily="34" charset="0"/>
              </a:rPr>
            </a:br>
            <a:r>
              <a:rPr kumimoji="1" lang="pl-PL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Arial" charset="0"/>
                <a:cs typeface="Arial" pitchFamily="34" charset="0"/>
              </a:rPr>
              <a:t>i publicystyki</a:t>
            </a:r>
            <a:endParaRPr kumimoji="1" lang="pl-PL" sz="1800" b="1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Arial" charset="0"/>
              <a:cs typeface="Arial" pitchFamily="34" charset="0"/>
            </a:endParaRPr>
          </a:p>
        </p:txBody>
      </p:sp>
      <p:sp>
        <p:nvSpPr>
          <p:cNvPr id="14" name="Strzałka w dół 13"/>
          <p:cNvSpPr/>
          <p:nvPr/>
        </p:nvSpPr>
        <p:spPr>
          <a:xfrm>
            <a:off x="4346720" y="3538091"/>
            <a:ext cx="212651" cy="203569"/>
          </a:xfrm>
          <a:prstGeom prst="downArrow">
            <a:avLst/>
          </a:prstGeom>
          <a:solidFill>
            <a:srgbClr val="CC000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00" dirty="0"/>
          </a:p>
        </p:txBody>
      </p:sp>
      <p:sp>
        <p:nvSpPr>
          <p:cNvPr id="15" name="Strzałka w dół 14"/>
          <p:cNvSpPr/>
          <p:nvPr/>
        </p:nvSpPr>
        <p:spPr>
          <a:xfrm>
            <a:off x="4334540" y="4521939"/>
            <a:ext cx="212651" cy="203569"/>
          </a:xfrm>
          <a:prstGeom prst="downArrow">
            <a:avLst/>
          </a:prstGeom>
          <a:solidFill>
            <a:srgbClr val="CC000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00" dirty="0"/>
          </a:p>
        </p:txBody>
      </p:sp>
      <p:sp>
        <p:nvSpPr>
          <p:cNvPr id="16" name="Strzałka w dół 15"/>
          <p:cNvSpPr/>
          <p:nvPr/>
        </p:nvSpPr>
        <p:spPr>
          <a:xfrm>
            <a:off x="4327452" y="5453173"/>
            <a:ext cx="212651" cy="203569"/>
          </a:xfrm>
          <a:prstGeom prst="downArrow">
            <a:avLst/>
          </a:prstGeom>
          <a:solidFill>
            <a:srgbClr val="CC000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052513"/>
          </a:xfr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/>
          <a:p>
            <a:r>
              <a:rPr lang="pl-PL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Przedmiot i metodologia monitoringu</a:t>
            </a:r>
            <a:endParaRPr lang="pl-PL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 bwMode="auto">
          <a:xfrm>
            <a:off x="455216" y="3926114"/>
            <a:ext cx="8233568" cy="407761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accent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pl-PL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Arial" charset="0"/>
                <a:cs typeface="Arial" pitchFamily="34" charset="0"/>
              </a:rPr>
              <a:t>Przedmiotem analizy było </a:t>
            </a:r>
            <a:r>
              <a:rPr kumimoji="1" lang="pl-PL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Arial" charset="0"/>
                <a:cs typeface="Arial" pitchFamily="34" charset="0"/>
              </a:rPr>
              <a:t>586</a:t>
            </a:r>
            <a:r>
              <a:rPr kumimoji="1" lang="pl-PL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Arial" charset="0"/>
                <a:cs typeface="Arial" pitchFamily="34" charset="0"/>
              </a:rPr>
              <a:t> audycji, w tym:</a:t>
            </a:r>
            <a:endParaRPr kumimoji="1" lang="pl-PL" sz="1800" b="1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Arial" charset="0"/>
              <a:cs typeface="Arial" pitchFamily="34" charset="0"/>
            </a:endParaRP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 bwMode="auto">
          <a:xfrm>
            <a:off x="421460" y="2252351"/>
            <a:ext cx="8301080" cy="1338574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pl-PL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Arial" charset="0"/>
                <a:cs typeface="Arial" pitchFamily="34" charset="0"/>
              </a:rPr>
              <a:t>Analizą objęto </a:t>
            </a:r>
            <a:r>
              <a:rPr kumimoji="1" lang="pl-PL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Arial" charset="0"/>
                <a:cs typeface="Arial" pitchFamily="34" charset="0"/>
              </a:rPr>
              <a:t>audycje informacyjne</a:t>
            </a:r>
            <a:r>
              <a:rPr kumimoji="1" lang="pl-PL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Arial" charset="0"/>
                <a:cs typeface="Arial" pitchFamily="34" charset="0"/>
              </a:rPr>
              <a:t>,</a:t>
            </a:r>
            <a:r>
              <a:rPr kumimoji="1" lang="pl-PL" sz="1800" b="1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Arial" charset="0"/>
                <a:cs typeface="Arial" pitchFamily="34" charset="0"/>
              </a:rPr>
              <a:t> </a:t>
            </a:r>
            <a:r>
              <a:rPr kumimoji="1" lang="pl-PL" sz="1800" b="1" i="0" u="none" strike="noStrike" kern="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Arial" charset="0"/>
                <a:cs typeface="Arial" pitchFamily="34" charset="0"/>
              </a:rPr>
              <a:t>publicystyczne</a:t>
            </a:r>
            <a:r>
              <a:rPr kumimoji="1" lang="pl-PL" sz="1800" b="1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Arial" charset="0"/>
                <a:cs typeface="Arial" pitchFamily="34" charset="0"/>
              </a:rPr>
              <a:t> i </a:t>
            </a:r>
            <a:r>
              <a:rPr kumimoji="1" lang="pl-PL" sz="1800" b="1" i="0" u="none" strike="noStrike" kern="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Arial" charset="0"/>
                <a:cs typeface="Arial" pitchFamily="34" charset="0"/>
              </a:rPr>
              <a:t>edukacyjno-instruktażowe</a:t>
            </a:r>
            <a:r>
              <a:rPr kumimoji="1" lang="pl-PL" sz="1800" b="1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Arial" charset="0"/>
                <a:cs typeface="Arial" pitchFamily="34" charset="0"/>
              </a:rPr>
              <a:t> nadane w ostatnim tygodniu kampanii wyborczej, </a:t>
            </a:r>
            <a:br>
              <a:rPr kumimoji="1" lang="pl-PL" sz="1800" b="1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Arial" charset="0"/>
                <a:cs typeface="Arial" pitchFamily="34" charset="0"/>
              </a:rPr>
            </a:br>
            <a:r>
              <a:rPr kumimoji="1" lang="pl-PL" sz="1800" b="1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Arial" charset="0"/>
                <a:cs typeface="Arial" pitchFamily="34" charset="0"/>
              </a:rPr>
              <a:t>w porze dziennej, w czasie wysokiej słuchalności programów rozgłośni regionalnych</a:t>
            </a:r>
            <a:endParaRPr kumimoji="1" lang="pl-PL" sz="1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Arial" charset="0"/>
              <a:cs typeface="Arial" pitchFamily="34" charset="0"/>
            </a:endParaRP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 bwMode="auto">
          <a:xfrm>
            <a:off x="455216" y="5488214"/>
            <a:ext cx="8233568" cy="407761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accent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pl-PL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Arial" charset="0"/>
                <a:cs typeface="Arial" pitchFamily="34" charset="0"/>
              </a:rPr>
              <a:t>107</a:t>
            </a:r>
            <a:r>
              <a:rPr kumimoji="1" lang="pl-PL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Arial" charset="0"/>
                <a:cs typeface="Arial" pitchFamily="34" charset="0"/>
              </a:rPr>
              <a:t> wydań audycji publicystycznych, w tym debaty</a:t>
            </a:r>
            <a:endParaRPr kumimoji="1" lang="pl-PL" sz="1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Arial" charset="0"/>
              <a:cs typeface="Arial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 bwMode="auto">
          <a:xfrm>
            <a:off x="455216" y="6059714"/>
            <a:ext cx="8233568" cy="407761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accent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pl-PL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Arial" charset="0"/>
                <a:cs typeface="Arial" pitchFamily="34" charset="0"/>
              </a:rPr>
              <a:t>49</a:t>
            </a:r>
            <a:r>
              <a:rPr kumimoji="1" lang="pl-PL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Arial" charset="0"/>
                <a:cs typeface="Arial" pitchFamily="34" charset="0"/>
              </a:rPr>
              <a:t> wydań audycji edukacyjno-instruktażowych</a:t>
            </a:r>
            <a:endParaRPr kumimoji="1" lang="pl-PL" sz="1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Arial" charset="0"/>
              <a:cs typeface="Arial" pitchFamily="34" charset="0"/>
            </a:endParaRP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 bwMode="auto">
          <a:xfrm>
            <a:off x="455216" y="4621439"/>
            <a:ext cx="8233568" cy="683986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accent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pl-PL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Arial" charset="0"/>
                <a:cs typeface="Arial" pitchFamily="34" charset="0"/>
              </a:rPr>
              <a:t>430</a:t>
            </a:r>
            <a:r>
              <a:rPr kumimoji="1" lang="pl-PL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Arial" charset="0"/>
                <a:cs typeface="Arial" pitchFamily="34" charset="0"/>
              </a:rPr>
              <a:t> wydania serwisów informacyjnych, w tym specjalne serwisy wyborcze </a:t>
            </a:r>
            <a:endParaRPr kumimoji="1" lang="pl-PL" sz="1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Arial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5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038225"/>
            <a:ext cx="8229600" cy="1052513"/>
          </a:xfr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/>
          <a:p>
            <a:r>
              <a:rPr lang="pl-PL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Przedmiot i metodologia monitoringu</a:t>
            </a:r>
            <a:endParaRPr lang="pl-PL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 bwMode="auto">
          <a:xfrm>
            <a:off x="549139" y="2317574"/>
            <a:ext cx="8191500" cy="950686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accent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pl-PL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Arial" charset="0"/>
                <a:cs typeface="Arial" pitchFamily="34" charset="0"/>
              </a:rPr>
              <a:t>Celem monitoringu była ocena sposobu relacjonowania kampanii wyborczej do</a:t>
            </a:r>
            <a:r>
              <a:rPr kumimoji="1" lang="pl-PL" sz="1800" b="1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Arial" charset="0"/>
                <a:cs typeface="Arial" pitchFamily="34" charset="0"/>
              </a:rPr>
              <a:t> samorządu terytorialnego w aspekcie ilościowym </a:t>
            </a:r>
            <a:br>
              <a:rPr kumimoji="1" lang="pl-PL" sz="1800" b="1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Arial" charset="0"/>
                <a:cs typeface="Arial" pitchFamily="34" charset="0"/>
              </a:rPr>
            </a:br>
            <a:r>
              <a:rPr kumimoji="1" lang="pl-PL" sz="1800" b="1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Arial" charset="0"/>
                <a:cs typeface="Arial" pitchFamily="34" charset="0"/>
              </a:rPr>
              <a:t>i jakościowym, a w szczególności ocena:</a:t>
            </a:r>
            <a:endParaRPr kumimoji="1" lang="pl-PL" sz="1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Arial" charset="0"/>
              <a:cs typeface="Arial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 bwMode="auto">
          <a:xfrm>
            <a:off x="534750" y="3848442"/>
            <a:ext cx="8191500" cy="415214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accent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pl-PL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Arial" charset="0"/>
                <a:cs typeface="Arial" pitchFamily="34" charset="0"/>
              </a:rPr>
              <a:t>Udziału i rangi tematyki wyborczej</a:t>
            </a:r>
            <a:endParaRPr kumimoji="1" lang="pl-PL" sz="1800" b="1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Arial" charset="0"/>
              <a:cs typeface="Arial" pitchFamily="34" charset="0"/>
            </a:endParaRP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 bwMode="auto">
          <a:xfrm>
            <a:off x="517030" y="4628162"/>
            <a:ext cx="8191500" cy="709381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accent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pl-PL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Arial" charset="0"/>
                <a:cs typeface="Arial" pitchFamily="34" charset="0"/>
              </a:rPr>
              <a:t>Rodzaju przekazywanych informacji wyborczych i merytoryczności kampanii</a:t>
            </a:r>
            <a:endParaRPr kumimoji="1" lang="pl-PL" sz="1800" b="1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Arial" charset="0"/>
              <a:cs typeface="Arial" pitchFamily="34" charset="0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 bwMode="auto">
          <a:xfrm>
            <a:off x="488676" y="5620535"/>
            <a:ext cx="8191500" cy="709381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accent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1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Zachowania równowagi dostępu oraz neutralności w sposobie prezentacji kandydatów, komitetów i ich programów</a:t>
            </a:r>
            <a:endParaRPr kumimoji="1" lang="pl-PL" sz="1800" b="1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Arial" charset="0"/>
              <a:cs typeface="Arial" pitchFamily="34" charset="0"/>
            </a:endParaRPr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 bwMode="auto">
          <a:xfrm>
            <a:off x="517252" y="3533775"/>
            <a:ext cx="8255274" cy="2932915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accent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Czy dostarczono słuchaczom możliwie szerokiej i rzetelnej wiedzy o kandydatach, komitetach i programach wyborczych oraz procedurze wyborczej i przebiegu samej kampanii?</a:t>
            </a:r>
            <a:endParaRPr kumimoji="1" lang="pl-PL" sz="3200" b="1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Arial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038225"/>
            <a:ext cx="8229600" cy="1052513"/>
          </a:xfr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/>
          <a:p>
            <a:r>
              <a:rPr lang="pl-PL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Udział czasu trwania tematyki wyborczej </a:t>
            </a:r>
            <a:br>
              <a:rPr lang="pl-PL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łącznym czasie trwania dzienników</a:t>
            </a:r>
            <a:endParaRPr lang="pl-PL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2" name="Wykres 11"/>
          <p:cNvGraphicFramePr/>
          <p:nvPr/>
        </p:nvGraphicFramePr>
        <p:xfrm>
          <a:off x="790575" y="2095500"/>
          <a:ext cx="7496175" cy="452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Prostokąt 12"/>
          <p:cNvSpPr/>
          <p:nvPr/>
        </p:nvSpPr>
        <p:spPr>
          <a:xfrm>
            <a:off x="1381125" y="2390775"/>
            <a:ext cx="1114425" cy="73342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2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2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2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2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2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2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1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2">
                                            <p:graphicEl>
                                              <a:chart seriesIdx="-4" categoryIdx="1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1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2">
                                            <p:graphicEl>
                                              <a:chart seriesIdx="-4" categoryIdx="1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 uiExpand="1">
        <p:bldSub>
          <a:bldChart bld="category"/>
        </p:bldSub>
      </p:bldGraphic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038225"/>
            <a:ext cx="8229600" cy="1052513"/>
          </a:xfr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/>
          <a:p>
            <a:r>
              <a:rPr lang="pl-PL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Ranga tematyki wyborczej  </a:t>
            </a:r>
            <a:endParaRPr lang="pl-PL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 bwMode="auto">
          <a:xfrm>
            <a:off x="161925" y="3162300"/>
            <a:ext cx="8229600" cy="13144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000" lvl="1" indent="-342000" algn="just">
              <a:buFont typeface="Arial" pitchFamily="34" charset="0"/>
              <a:buChar char="•"/>
            </a:pPr>
            <a:r>
              <a:rPr kumimoji="1" lang="pl-PL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Arial" charset="0"/>
                <a:cs typeface="Arial" pitchFamily="34" charset="0"/>
              </a:rPr>
              <a:t>Przekazom wyborczym nadano w większości </a:t>
            </a:r>
            <a:r>
              <a:rPr kumimoji="1" lang="pl-PL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Arial" charset="0"/>
                <a:cs typeface="Arial" pitchFamily="34" charset="0"/>
              </a:rPr>
              <a:t>rozgłośn</a:t>
            </a:r>
            <a:r>
              <a:rPr lang="pl-PL" sz="18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charset="0"/>
              </a:rPr>
              <a:t>i wysoką rangę</a:t>
            </a:r>
            <a:r>
              <a:rPr lang="pl-PL" sz="1800" b="1" kern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charset="0"/>
              </a:rPr>
              <a:t>, tj. jeśli w danym wydaniu dziennika nadawano przekazy wyborcze, to </a:t>
            </a:r>
            <a:br>
              <a:rPr lang="pl-PL" sz="1800" b="1" kern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charset="0"/>
              </a:rPr>
            </a:br>
            <a:r>
              <a:rPr lang="pl-PL" sz="1800" b="1" kern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charset="0"/>
              </a:rPr>
              <a:t>z reguły umieszczano je na pierwszym lub drugim miejscu w serwisie</a:t>
            </a:r>
            <a:endParaRPr kumimoji="1" lang="pl-PL" sz="1800" b="1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Arial" charset="0"/>
              <a:cs typeface="Arial" pitchFamily="34" charset="0"/>
            </a:endParaRPr>
          </a:p>
        </p:txBody>
      </p:sp>
      <p:sp>
        <p:nvSpPr>
          <p:cNvPr id="6" name="Tytuł 1"/>
          <p:cNvSpPr txBox="1">
            <a:spLocks/>
          </p:cNvSpPr>
          <p:nvPr/>
        </p:nvSpPr>
        <p:spPr bwMode="auto">
          <a:xfrm>
            <a:off x="161925" y="4810124"/>
            <a:ext cx="8229600" cy="151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000" lvl="1" indent="-342000" algn="just">
              <a:buFont typeface="Arial" pitchFamily="34" charset="0"/>
              <a:buChar char="•"/>
            </a:pPr>
            <a:r>
              <a:rPr kumimoji="1" lang="pl-PL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Arial" charset="0"/>
                <a:cs typeface="Arial" pitchFamily="34" charset="0"/>
              </a:rPr>
              <a:t>W miarę zbliżania się wyborów jej ranga rosła.</a:t>
            </a:r>
            <a:r>
              <a:rPr kumimoji="1" lang="pl-PL" sz="1800" b="1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Arial" charset="0"/>
                <a:cs typeface="Arial" pitchFamily="34" charset="0"/>
              </a:rPr>
              <a:t> </a:t>
            </a:r>
            <a:r>
              <a:rPr kumimoji="1" lang="pl-PL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Arial" charset="0"/>
                <a:cs typeface="Arial" pitchFamily="34" charset="0"/>
              </a:rPr>
              <a:t>W ostatnich dwóch dniach przed ciszą wyborczą</a:t>
            </a:r>
            <a:r>
              <a:rPr kumimoji="1" lang="pl-PL" sz="1800" b="1" i="0" u="none" strike="noStrike" kern="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Arial" charset="0"/>
                <a:cs typeface="Arial" pitchFamily="34" charset="0"/>
              </a:rPr>
              <a:t> udział tematyki wyborczej w łącznym czasie emisji dzienników wzrósł znacząco: </a:t>
            </a:r>
            <a:r>
              <a:rPr kumimoji="1" lang="pl-PL" sz="1800" b="1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Arial" charset="0"/>
                <a:cs typeface="Arial" pitchFamily="34" charset="0"/>
              </a:rPr>
              <a:t>stanowiła nawet połowę przekazów nadanych w dziennikach</a:t>
            </a:r>
            <a:endParaRPr kumimoji="1" lang="pl-PL" sz="1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Arial" charset="0"/>
              <a:cs typeface="Arial" pitchFamily="34" charset="0"/>
            </a:endParaRPr>
          </a:p>
        </p:txBody>
      </p:sp>
      <p:sp>
        <p:nvSpPr>
          <p:cNvPr id="8" name="Tytuł 1"/>
          <p:cNvSpPr txBox="1">
            <a:spLocks/>
          </p:cNvSpPr>
          <p:nvPr/>
        </p:nvSpPr>
        <p:spPr bwMode="auto">
          <a:xfrm>
            <a:off x="161925" y="2190750"/>
            <a:ext cx="8229600" cy="590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000" lvl="1" indent="-342000" algn="just">
              <a:buFont typeface="Arial" pitchFamily="34" charset="0"/>
              <a:buChar char="•"/>
            </a:pPr>
            <a:r>
              <a:rPr kumimoji="1" lang="pl-PL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Arial" charset="0"/>
                <a:cs typeface="Arial" pitchFamily="34" charset="0"/>
              </a:rPr>
              <a:t>Dzienniki:</a:t>
            </a:r>
            <a:endParaRPr kumimoji="1" lang="pl-PL" sz="1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Arial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038225"/>
            <a:ext cx="8229600" cy="1052513"/>
          </a:xfr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/>
          <a:p>
            <a:r>
              <a:rPr lang="pl-PL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Ranga tematyki wyborczej  </a:t>
            </a:r>
            <a:endParaRPr lang="pl-PL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ytuł 1"/>
          <p:cNvSpPr txBox="1">
            <a:spLocks/>
          </p:cNvSpPr>
          <p:nvPr/>
        </p:nvSpPr>
        <p:spPr bwMode="auto">
          <a:xfrm>
            <a:off x="233362" y="3162298"/>
            <a:ext cx="8353425" cy="34575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000" lvl="1" indent="-342000" algn="just">
              <a:buFont typeface="Arial" pitchFamily="34" charset="0"/>
              <a:buChar char="•"/>
            </a:pPr>
            <a:endParaRPr lang="pl-PL" sz="1800" b="1" kern="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Arial" charset="0"/>
            </a:endParaRPr>
          </a:p>
          <a:p>
            <a:pPr marL="342000" lvl="1" indent="-342000" algn="just">
              <a:buFont typeface="Arial" pitchFamily="34" charset="0"/>
              <a:buChar char="•"/>
            </a:pPr>
            <a:endParaRPr lang="pl-PL" sz="1800" b="1" kern="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Arial" charset="0"/>
            </a:endParaRPr>
          </a:p>
          <a:p>
            <a:pPr marL="342000" lvl="1" indent="-342000" algn="just">
              <a:buFont typeface="Arial" pitchFamily="34" charset="0"/>
              <a:buChar char="•"/>
            </a:pPr>
            <a:endParaRPr lang="pl-PL" sz="1800" b="1" kern="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Arial" charset="0"/>
            </a:endParaRPr>
          </a:p>
          <a:p>
            <a:pPr marL="342000" lvl="1" indent="-342000" algn="just">
              <a:buFont typeface="Arial" pitchFamily="34" charset="0"/>
              <a:buChar char="•"/>
            </a:pPr>
            <a:endParaRPr lang="pl-PL" sz="1800" b="1" kern="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Arial" charset="0"/>
            </a:endParaRPr>
          </a:p>
          <a:p>
            <a:pPr marL="342000" lvl="1" indent="-342000" algn="just">
              <a:buFont typeface="Arial" pitchFamily="34" charset="0"/>
              <a:buChar char="•"/>
            </a:pPr>
            <a:endParaRPr lang="pl-PL" sz="1800" b="1" kern="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" charset="0"/>
            </a:endParaRPr>
          </a:p>
          <a:p>
            <a:pPr marL="342000" lvl="1" indent="-342000" algn="just">
              <a:buFont typeface="Arial" pitchFamily="34" charset="0"/>
              <a:buChar char="•"/>
            </a:pPr>
            <a:endParaRPr lang="pl-PL" sz="1800" b="1" kern="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" charset="0"/>
            </a:endParaRPr>
          </a:p>
          <a:p>
            <a:pPr marL="342000" lvl="1" indent="-342000" algn="just">
              <a:buFont typeface="Arial" pitchFamily="34" charset="0"/>
              <a:buChar char="•"/>
            </a:pPr>
            <a:r>
              <a:rPr lang="pl-PL" sz="1800" b="1" kern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</a:rPr>
              <a:t>Oferta publicystyczna dotycząca wyborów w ostatnich dniach kampanii składała się z bogatego zestawu audycji (duża ich liczba)</a:t>
            </a:r>
          </a:p>
          <a:p>
            <a:pPr marL="342000" lvl="1" indent="-342000" algn="just">
              <a:buFont typeface="Arial" pitchFamily="34" charset="0"/>
              <a:buChar char="•"/>
            </a:pPr>
            <a:endParaRPr lang="pl-PL" sz="1800" b="1" kern="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Arial" charset="0"/>
            </a:endParaRPr>
          </a:p>
          <a:p>
            <a:pPr marL="342000" lvl="1" indent="-342000" algn="just">
              <a:buFont typeface="Arial" pitchFamily="34" charset="0"/>
              <a:buChar char="•"/>
            </a:pPr>
            <a:r>
              <a:rPr lang="pl-PL" sz="1800" b="1" kern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charset="0"/>
              </a:rPr>
              <a:t>Większość rozgłośni (</a:t>
            </a:r>
            <a:r>
              <a:rPr lang="pl-PL" sz="18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charset="0"/>
              </a:rPr>
              <a:t>10</a:t>
            </a:r>
            <a:r>
              <a:rPr lang="pl-PL" sz="1800" b="1" kern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charset="0"/>
              </a:rPr>
              <a:t>) nadawała w ramach oferty publicystycznej głównie debaty. Najwięcej nadano ich w programach:</a:t>
            </a:r>
          </a:p>
          <a:p>
            <a:pPr marL="684000" lvl="1" indent="-342000" algn="just">
              <a:buFont typeface="Arial" pitchFamily="34" charset="0"/>
              <a:buChar char="•"/>
            </a:pPr>
            <a:endParaRPr lang="pl-PL" sz="1800" b="1" kern="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Arial" charset="0"/>
            </a:endParaRPr>
          </a:p>
          <a:p>
            <a:pPr marL="684000" lvl="1" indent="-342000" algn="just">
              <a:buFont typeface="Arial" pitchFamily="34" charset="0"/>
              <a:buChar char="•"/>
            </a:pPr>
            <a:r>
              <a:rPr lang="pl-PL" sz="1800" b="1" kern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charset="0"/>
              </a:rPr>
              <a:t>Radio Kielce (</a:t>
            </a:r>
            <a:r>
              <a:rPr lang="pl-PL" sz="18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charset="0"/>
              </a:rPr>
              <a:t>11</a:t>
            </a:r>
            <a:r>
              <a:rPr lang="pl-PL" sz="1800" b="1" kern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charset="0"/>
              </a:rPr>
              <a:t>)</a:t>
            </a:r>
          </a:p>
          <a:p>
            <a:pPr marL="684000" lvl="1" indent="-342000" algn="just">
              <a:buFont typeface="Arial" pitchFamily="34" charset="0"/>
              <a:buChar char="•"/>
            </a:pPr>
            <a:r>
              <a:rPr lang="pl-PL" sz="1800" b="1" kern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charset="0"/>
              </a:rPr>
              <a:t>Radio Olsztyn (</a:t>
            </a:r>
            <a:r>
              <a:rPr lang="pl-PL" sz="18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charset="0"/>
              </a:rPr>
              <a:t>8</a:t>
            </a:r>
            <a:r>
              <a:rPr lang="pl-PL" sz="1800" b="1" kern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charset="0"/>
              </a:rPr>
              <a:t>) </a:t>
            </a:r>
          </a:p>
          <a:p>
            <a:pPr marL="684000" lvl="1" indent="-342000" algn="just">
              <a:buFont typeface="Arial" pitchFamily="34" charset="0"/>
              <a:buChar char="•"/>
            </a:pPr>
            <a:r>
              <a:rPr lang="pl-PL" sz="1800" b="1" kern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charset="0"/>
              </a:rPr>
              <a:t>Radio </a:t>
            </a:r>
            <a:r>
              <a:rPr lang="pl-PL" sz="1800" b="1" kern="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charset="0"/>
              </a:rPr>
              <a:t>PiK</a:t>
            </a:r>
            <a:r>
              <a:rPr lang="pl-PL" sz="1800" b="1" kern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charset="0"/>
              </a:rPr>
              <a:t> (</a:t>
            </a:r>
            <a:r>
              <a:rPr lang="pl-PL" sz="18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charset="0"/>
              </a:rPr>
              <a:t>6</a:t>
            </a:r>
            <a:r>
              <a:rPr lang="pl-PL" sz="1800" b="1" kern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charset="0"/>
              </a:rPr>
              <a:t>) </a:t>
            </a:r>
          </a:p>
          <a:p>
            <a:pPr marL="684000" lvl="1" indent="-342000" algn="just">
              <a:buFont typeface="Arial" pitchFamily="34" charset="0"/>
              <a:buChar char="•"/>
            </a:pPr>
            <a:r>
              <a:rPr lang="pl-PL" sz="1800" b="1" kern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charset="0"/>
              </a:rPr>
              <a:t>Radio Gdańsk (</a:t>
            </a:r>
            <a:r>
              <a:rPr lang="pl-PL" sz="18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charset="0"/>
              </a:rPr>
              <a:t>5</a:t>
            </a:r>
            <a:r>
              <a:rPr lang="pl-PL" sz="1800" b="1" kern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charset="0"/>
              </a:rPr>
              <a:t>)</a:t>
            </a:r>
          </a:p>
          <a:p>
            <a:pPr marL="342000" lvl="1" indent="-342000" algn="just">
              <a:buFont typeface="Arial" pitchFamily="34" charset="0"/>
              <a:buChar char="•"/>
            </a:pPr>
            <a:endParaRPr kumimoji="1" lang="pl-PL" sz="1800" b="1" i="0" u="none" strike="noStrike" kern="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Arial" charset="0"/>
              <a:cs typeface="Arial" pitchFamily="34" charset="0"/>
            </a:endParaRPr>
          </a:p>
          <a:p>
            <a:pPr marL="342000" lvl="1" indent="-342000" algn="just">
              <a:buFont typeface="Arial" pitchFamily="34" charset="0"/>
              <a:buChar char="•"/>
            </a:pPr>
            <a:endParaRPr lang="pl-PL" sz="1800" b="1" kern="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Arial" charset="0"/>
            </a:endParaRPr>
          </a:p>
          <a:p>
            <a:pPr marL="342000" lvl="1" indent="-342000" algn="just">
              <a:buFont typeface="Arial" pitchFamily="34" charset="0"/>
              <a:buChar char="•"/>
            </a:pPr>
            <a:endParaRPr kumimoji="1" lang="pl-PL" sz="1800" b="1" i="0" u="none" strike="noStrike" kern="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Arial" charset="0"/>
              <a:cs typeface="Arial" pitchFamily="34" charset="0"/>
            </a:endParaRPr>
          </a:p>
          <a:p>
            <a:pPr marL="342000" lvl="1" indent="-342000" algn="just"/>
            <a:endParaRPr lang="pl-PL" sz="1800" b="1" kern="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Arial" charset="0"/>
            </a:endParaRPr>
          </a:p>
          <a:p>
            <a:pPr marL="342000" lvl="1" indent="-342000" algn="just">
              <a:buFont typeface="Arial" pitchFamily="34" charset="0"/>
              <a:buChar char="•"/>
            </a:pPr>
            <a:endParaRPr kumimoji="1" lang="pl-PL" sz="1800" b="1" i="0" u="none" strike="noStrike" kern="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Arial" charset="0"/>
              <a:cs typeface="Arial" pitchFamily="34" charset="0"/>
            </a:endParaRPr>
          </a:p>
          <a:p>
            <a:pPr marL="342000" lvl="1" indent="-342000" algn="just">
              <a:buFont typeface="Arial" pitchFamily="34" charset="0"/>
              <a:buChar char="•"/>
            </a:pPr>
            <a:endParaRPr kumimoji="1" lang="pl-PL" sz="1800" b="1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Arial" charset="0"/>
              <a:cs typeface="Arial" pitchFamily="34" charset="0"/>
            </a:endParaRPr>
          </a:p>
        </p:txBody>
      </p:sp>
      <p:sp>
        <p:nvSpPr>
          <p:cNvPr id="8" name="Tytuł 1"/>
          <p:cNvSpPr txBox="1">
            <a:spLocks/>
          </p:cNvSpPr>
          <p:nvPr/>
        </p:nvSpPr>
        <p:spPr bwMode="auto">
          <a:xfrm>
            <a:off x="295274" y="2190750"/>
            <a:ext cx="8229600" cy="590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000" lvl="1" indent="-342000" algn="just">
              <a:buFont typeface="Arial" pitchFamily="34" charset="0"/>
              <a:buChar char="•"/>
            </a:pPr>
            <a:r>
              <a:rPr kumimoji="1" lang="pl-PL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Arial" charset="0"/>
                <a:cs typeface="Arial" pitchFamily="34" charset="0"/>
              </a:rPr>
              <a:t>Publicystyka:</a:t>
            </a:r>
            <a:endParaRPr kumimoji="1" lang="pl-PL" sz="1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Arial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9665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038225"/>
            <a:ext cx="8229600" cy="1052513"/>
          </a:xfr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/>
          <a:p>
            <a:r>
              <a:rPr lang="pl-PL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Szczeble wyborów </a:t>
            </a:r>
            <a:endParaRPr lang="pl-PL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 bwMode="auto">
          <a:xfrm>
            <a:off x="519112" y="2143125"/>
            <a:ext cx="8229600" cy="13144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000" lvl="1" indent="-342000" algn="just">
              <a:buFont typeface="Arial" pitchFamily="34" charset="0"/>
              <a:buChar char="•"/>
            </a:pPr>
            <a:r>
              <a:rPr kumimoji="1" lang="pl-PL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Arial" charset="0"/>
                <a:cs typeface="Arial" pitchFamily="34" charset="0"/>
              </a:rPr>
              <a:t>Tematyka wyborcza</a:t>
            </a:r>
            <a:r>
              <a:rPr kumimoji="1" lang="pl-PL" sz="1800" b="1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Arial" charset="0"/>
                <a:cs typeface="Arial" pitchFamily="34" charset="0"/>
              </a:rPr>
              <a:t> zarówno w dziennikach jak i publicystyce dotyczyła głównie wyborów na prezydentów miast oraz wyborów do sejmików wojewódzkich</a:t>
            </a:r>
            <a:r>
              <a:rPr lang="pl-PL" sz="18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charset="0"/>
              </a:rPr>
              <a:t> </a:t>
            </a:r>
            <a:endParaRPr kumimoji="1" lang="pl-PL" sz="1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Arial" charset="0"/>
              <a:cs typeface="Arial" pitchFamily="34" charset="0"/>
            </a:endParaRPr>
          </a:p>
        </p:txBody>
      </p:sp>
      <p:sp>
        <p:nvSpPr>
          <p:cNvPr id="6" name="Tytuł 1"/>
          <p:cNvSpPr txBox="1">
            <a:spLocks/>
          </p:cNvSpPr>
          <p:nvPr/>
        </p:nvSpPr>
        <p:spPr bwMode="auto">
          <a:xfrm>
            <a:off x="523876" y="3657600"/>
            <a:ext cx="1943100" cy="447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000" lvl="1" indent="-342000" algn="just">
              <a:buFont typeface="Arial" pitchFamily="34" charset="0"/>
              <a:buChar char="•"/>
            </a:pPr>
            <a:r>
              <a:rPr kumimoji="1" lang="pl-PL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Arial" charset="0"/>
                <a:cs typeface="Arial" pitchFamily="34" charset="0"/>
              </a:rPr>
              <a:t>Przykłady:</a:t>
            </a:r>
            <a:endParaRPr kumimoji="1" lang="pl-PL" sz="1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Arial" charset="0"/>
              <a:cs typeface="Arial" pitchFamily="34" charset="0"/>
            </a:endParaRPr>
          </a:p>
        </p:txBody>
      </p:sp>
      <p:sp>
        <p:nvSpPr>
          <p:cNvPr id="7" name="Tytuł 1"/>
          <p:cNvSpPr txBox="1">
            <a:spLocks/>
          </p:cNvSpPr>
          <p:nvPr/>
        </p:nvSpPr>
        <p:spPr bwMode="auto">
          <a:xfrm>
            <a:off x="504825" y="4257675"/>
            <a:ext cx="8229600" cy="1104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000" lvl="1" indent="-342000" algn="just">
              <a:buFont typeface="Arial" pitchFamily="34" charset="0"/>
              <a:buChar char="•"/>
            </a:pPr>
            <a:r>
              <a:rPr kumimoji="1" lang="pl-PL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Arial" charset="0"/>
                <a:cs typeface="Arial" pitchFamily="34" charset="0"/>
              </a:rPr>
              <a:t>W </a:t>
            </a:r>
            <a:r>
              <a:rPr kumimoji="1" lang="pl-PL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Arial" charset="0"/>
                <a:cs typeface="Arial" pitchFamily="34" charset="0"/>
              </a:rPr>
              <a:t>Radiu Zachód</a:t>
            </a:r>
            <a:r>
              <a:rPr kumimoji="1" lang="pl-PL" sz="1800" b="1" i="0" u="none" strike="noStrike" kern="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Arial" charset="0"/>
                <a:cs typeface="Arial" pitchFamily="34" charset="0"/>
              </a:rPr>
              <a:t> przekazy dotyczące wojewódzkiego szczebla samorządu oraz kandydatów na radnych sejmiku zajęły </a:t>
            </a:r>
            <a:r>
              <a:rPr kumimoji="1" lang="pl-PL" sz="1800" b="1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Arial" charset="0"/>
                <a:cs typeface="Arial" pitchFamily="34" charset="0"/>
              </a:rPr>
              <a:t>76%</a:t>
            </a:r>
            <a:r>
              <a:rPr kumimoji="1" lang="pl-PL" sz="1800" b="1" i="0" u="none" strike="noStrike" kern="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Arial" charset="0"/>
                <a:cs typeface="Arial" pitchFamily="34" charset="0"/>
              </a:rPr>
              <a:t> czasu trwania przekazów wyborczych</a:t>
            </a:r>
            <a:endParaRPr kumimoji="1" lang="pl-PL" sz="1800" b="1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Arial" charset="0"/>
              <a:cs typeface="Arial" pitchFamily="34" charset="0"/>
            </a:endParaRPr>
          </a:p>
        </p:txBody>
      </p:sp>
      <p:sp>
        <p:nvSpPr>
          <p:cNvPr id="8" name="Tytuł 1"/>
          <p:cNvSpPr txBox="1">
            <a:spLocks/>
          </p:cNvSpPr>
          <p:nvPr/>
        </p:nvSpPr>
        <p:spPr bwMode="auto">
          <a:xfrm>
            <a:off x="523875" y="5600700"/>
            <a:ext cx="8229600" cy="1104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000" lvl="1" indent="-342000" algn="just">
              <a:buFont typeface="Arial" pitchFamily="34" charset="0"/>
              <a:buChar char="•"/>
            </a:pPr>
            <a:r>
              <a:rPr kumimoji="1" lang="pl-PL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Arial" charset="0"/>
                <a:cs typeface="Arial" pitchFamily="34" charset="0"/>
              </a:rPr>
              <a:t>W </a:t>
            </a:r>
            <a:r>
              <a:rPr kumimoji="1" lang="pl-PL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Arial" charset="0"/>
                <a:cs typeface="Arial" pitchFamily="34" charset="0"/>
              </a:rPr>
              <a:t>Radiu Gdańsk</a:t>
            </a:r>
            <a:r>
              <a:rPr kumimoji="1" lang="pl-PL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Arial" charset="0"/>
                <a:cs typeface="Arial" pitchFamily="34" charset="0"/>
              </a:rPr>
              <a:t> i </a:t>
            </a:r>
            <a:r>
              <a:rPr kumimoji="1" lang="pl-PL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Arial" charset="0"/>
                <a:cs typeface="Arial" pitchFamily="34" charset="0"/>
              </a:rPr>
              <a:t>RDC</a:t>
            </a:r>
            <a:r>
              <a:rPr kumimoji="1" lang="pl-PL" sz="1800" b="1" i="0" u="none" strike="noStrike" kern="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Arial" charset="0"/>
                <a:cs typeface="Arial" pitchFamily="34" charset="0"/>
              </a:rPr>
              <a:t> przekazy dotyczące wyborów na prezydentów miast zajęły odpowiednio – </a:t>
            </a:r>
            <a:r>
              <a:rPr kumimoji="1" lang="pl-PL" sz="1800" b="1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Arial" charset="0"/>
                <a:cs typeface="Arial" pitchFamily="34" charset="0"/>
              </a:rPr>
              <a:t>65% i 51%</a:t>
            </a:r>
            <a:endParaRPr kumimoji="1" lang="pl-PL" sz="1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Arial" charset="0"/>
              <a:cs typeface="Arial" pitchFamily="34" charset="0"/>
            </a:endParaRPr>
          </a:p>
        </p:txBody>
      </p:sp>
      <p:sp>
        <p:nvSpPr>
          <p:cNvPr id="9" name="Tytuł 1"/>
          <p:cNvSpPr txBox="1">
            <a:spLocks/>
          </p:cNvSpPr>
          <p:nvPr/>
        </p:nvSpPr>
        <p:spPr bwMode="auto">
          <a:xfrm>
            <a:off x="519112" y="3581400"/>
            <a:ext cx="8229600" cy="3105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000" lvl="1" indent="-342000" algn="just">
              <a:buFont typeface="Arial" pitchFamily="34" charset="0"/>
              <a:buChar char="•"/>
            </a:pPr>
            <a:r>
              <a:rPr kumimoji="1" lang="pl-PL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Arial" charset="0"/>
                <a:cs typeface="Arial" pitchFamily="34" charset="0"/>
              </a:rPr>
              <a:t>Nie </a:t>
            </a:r>
            <a:r>
              <a:rPr lang="pl-PL" sz="2000" b="1" kern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charset="0"/>
              </a:rPr>
              <a:t>prezentowano wszystkich szczebli wyborów, </a:t>
            </a:r>
            <a:br>
              <a:rPr lang="pl-PL" sz="2000" b="1" kern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charset="0"/>
              </a:rPr>
            </a:br>
            <a:r>
              <a:rPr lang="pl-PL" sz="2000" b="1" kern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charset="0"/>
              </a:rPr>
              <a:t>a</a:t>
            </a:r>
            <a:r>
              <a:rPr kumimoji="1" lang="pl-PL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Arial" charset="0"/>
                <a:cs typeface="Arial" pitchFamily="34" charset="0"/>
              </a:rPr>
              <a:t> koncentrowano się na przekazach o tych szczeblach samorządu,</a:t>
            </a:r>
            <a:r>
              <a:rPr kumimoji="1" lang="pl-PL" sz="2000" b="1" i="0" u="none" strike="noStrike" kern="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Arial" charset="0"/>
                <a:cs typeface="Arial" pitchFamily="34" charset="0"/>
              </a:rPr>
              <a:t> które mają najsilniejszą społeczną legitymację (</a:t>
            </a:r>
            <a:r>
              <a:rPr kumimoji="1" lang="pl-PL" sz="2000" b="1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Arial" charset="0"/>
                <a:cs typeface="Arial" pitchFamily="34" charset="0"/>
              </a:rPr>
              <a:t>wybory na prezydentów</a:t>
            </a:r>
            <a:r>
              <a:rPr kumimoji="1" lang="pl-PL" sz="2000" b="1" i="0" u="none" strike="noStrike" kern="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Arial" charset="0"/>
                <a:cs typeface="Arial" pitchFamily="34" charset="0"/>
              </a:rPr>
              <a:t>) lub/i największe znaczenie polityczne dla danego regionu (</a:t>
            </a:r>
            <a:r>
              <a:rPr kumimoji="1" lang="pl-PL" sz="2000" b="1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Arial" charset="0"/>
                <a:cs typeface="Arial" pitchFamily="34" charset="0"/>
              </a:rPr>
              <a:t>wybory do sejmików</a:t>
            </a:r>
            <a:r>
              <a:rPr kumimoji="1" lang="pl-PL" sz="2000" b="1" i="0" u="none" strike="noStrike" kern="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Arial" charset="0"/>
                <a:cs typeface="Arial" pitchFamily="34" charset="0"/>
              </a:rPr>
              <a:t>)</a:t>
            </a:r>
          </a:p>
          <a:p>
            <a:pPr marL="342000" lvl="1" indent="-342000" algn="just">
              <a:buFont typeface="Arial" pitchFamily="34" charset="0"/>
              <a:buChar char="•"/>
            </a:pPr>
            <a:endParaRPr lang="pl-PL" sz="2000" b="1" kern="0" baseline="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Arial" charset="0"/>
            </a:endParaRPr>
          </a:p>
          <a:p>
            <a:pPr marL="342000" lvl="1" indent="-342000" algn="just">
              <a:buFont typeface="Arial" pitchFamily="34" charset="0"/>
              <a:buChar char="•"/>
            </a:pPr>
            <a:r>
              <a:rPr lang="pl-PL" sz="2000" b="1" kern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charset="0"/>
              </a:rPr>
              <a:t>Pozostałe szczeble wyborów (</a:t>
            </a:r>
            <a:r>
              <a:rPr lang="pl-PL" sz="20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charset="0"/>
              </a:rPr>
              <a:t>do rad gmin, powiatów</a:t>
            </a:r>
            <a:r>
              <a:rPr lang="pl-PL" sz="2000" b="1" kern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charset="0"/>
              </a:rPr>
              <a:t>) prezentowano w minimalnym zakresie</a:t>
            </a:r>
            <a:endParaRPr kumimoji="1" lang="pl-PL" sz="2000" b="1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Arial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6250" y="876300"/>
            <a:ext cx="8229600" cy="1218314"/>
          </a:xfrm>
        </p:spPr>
        <p:txBody>
          <a:bodyPr/>
          <a:lstStyle/>
          <a:p>
            <a:r>
              <a:rPr lang="pl-PL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Udział czasu trwania przekazów o </a:t>
            </a:r>
            <a:r>
              <a:rPr lang="pl-PL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komitetach partii politycznych</a:t>
            </a:r>
            <a:r>
              <a:rPr lang="pl-PL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</a:t>
            </a:r>
            <a:r>
              <a:rPr lang="pl-PL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komitetach wyborców</a:t>
            </a:r>
            <a:r>
              <a:rPr lang="pl-PL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 łącznym czasie trwania przekazów wyborczych w dziennikach*</a:t>
            </a:r>
            <a:endParaRPr lang="pl-PL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285750" y="2105025"/>
          <a:ext cx="8705850" cy="451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ytuł 1"/>
          <p:cNvSpPr txBox="1">
            <a:spLocks/>
          </p:cNvSpPr>
          <p:nvPr/>
        </p:nvSpPr>
        <p:spPr bwMode="auto">
          <a:xfrm>
            <a:off x="390525" y="6554086"/>
            <a:ext cx="8229600" cy="303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pl-PL" sz="1100" b="1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Arial" charset="0"/>
                <a:cs typeface="Arial" pitchFamily="34" charset="0"/>
              </a:rPr>
              <a:t>* w</a:t>
            </a:r>
            <a:r>
              <a:rPr kumimoji="1" lang="pl-PL" sz="1100" b="1" u="none" strike="noStrike" kern="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Arial" charset="0"/>
                <a:cs typeface="Arial" pitchFamily="34" charset="0"/>
              </a:rPr>
              <a:t> monitorowanej próbie, w Radiu Katowice nadawano wyłącznie instruktaże wyborcze</a:t>
            </a:r>
            <a:endParaRPr kumimoji="1" lang="pl-PL" sz="1100" b="1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Arial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graphicEl>
                                              <a:chart seriesIdx="0" categoryIdx="9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1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">
                                            <p:graphicEl>
                                              <a:chart seriesIdx="0" categoryIdx="1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1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5">
                                            <p:graphicEl>
                                              <a:chart seriesIdx="0" categoryIdx="1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1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5">
                                            <p:graphicEl>
                                              <a:chart seriesIdx="0" categoryIdx="1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1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5">
                                            <p:graphicEl>
                                              <a:chart seriesIdx="0" categoryIdx="1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1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5">
                                            <p:graphicEl>
                                              <a:chart seriesIdx="0" categoryIdx="1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1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5">
                                            <p:graphicEl>
                                              <a:chart seriesIdx="0" categoryIdx="1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5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5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5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5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5">
                                            <p:graphicEl>
                                              <a:chart seriesIdx="1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5">
                                            <p:graphicEl>
                                              <a:chart seriesIdx="1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5">
                                            <p:graphicEl>
                                              <a:chart seriesIdx="1" categoryIdx="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5">
                                            <p:graphicEl>
                                              <a:chart seriesIdx="1" categoryIdx="7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5">
                                            <p:graphicEl>
                                              <a:chart seriesIdx="1" categoryIdx="8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5">
                                            <p:graphicEl>
                                              <a:chart seriesIdx="1" categoryIdx="9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1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5">
                                            <p:graphicEl>
                                              <a:chart seriesIdx="1" categoryIdx="1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1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5">
                                            <p:graphicEl>
                                              <a:chart seriesIdx="1" categoryIdx="1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1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5">
                                            <p:graphicEl>
                                              <a:chart seriesIdx="1" categoryIdx="1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1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5">
                                            <p:graphicEl>
                                              <a:chart seriesIdx="1" categoryIdx="1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1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5">
                                            <p:graphicEl>
                                              <a:chart seriesIdx="1" categoryIdx="1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1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5">
                                            <p:graphicEl>
                                              <a:chart seriesIdx="1" categoryIdx="1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2000"/>
                                        <p:tgtEl>
                                          <p:spTgt spid="5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2000"/>
                                        <p:tgtEl>
                                          <p:spTgt spid="5">
                                            <p:graphicEl>
                                              <a:chart seriesIdx="2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2000"/>
                                        <p:tgtEl>
                                          <p:spTgt spid="5">
                                            <p:graphicEl>
                                              <a:chart seriesIdx="2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2000"/>
                                        <p:tgtEl>
                                          <p:spTgt spid="5">
                                            <p:graphicEl>
                                              <a:chart seriesIdx="2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2000"/>
                                        <p:tgtEl>
                                          <p:spTgt spid="5">
                                            <p:graphicEl>
                                              <a:chart seriesIdx="2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2000"/>
                                        <p:tgtEl>
                                          <p:spTgt spid="5">
                                            <p:graphicEl>
                                              <a:chart seriesIdx="2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2000"/>
                                        <p:tgtEl>
                                          <p:spTgt spid="5">
                                            <p:graphicEl>
                                              <a:chart seriesIdx="2" categoryIdx="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2000"/>
                                        <p:tgtEl>
                                          <p:spTgt spid="5">
                                            <p:graphicEl>
                                              <a:chart seriesIdx="2" categoryIdx="7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2000"/>
                                        <p:tgtEl>
                                          <p:spTgt spid="5">
                                            <p:graphicEl>
                                              <a:chart seriesIdx="2" categoryIdx="8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2000"/>
                                        <p:tgtEl>
                                          <p:spTgt spid="5">
                                            <p:graphicEl>
                                              <a:chart seriesIdx="2" categoryIdx="9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1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2000"/>
                                        <p:tgtEl>
                                          <p:spTgt spid="5">
                                            <p:graphicEl>
                                              <a:chart seriesIdx="2" categoryIdx="1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1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2000"/>
                                        <p:tgtEl>
                                          <p:spTgt spid="5">
                                            <p:graphicEl>
                                              <a:chart seriesIdx="2" categoryIdx="1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1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2000"/>
                                        <p:tgtEl>
                                          <p:spTgt spid="5">
                                            <p:graphicEl>
                                              <a:chart seriesIdx="2" categoryIdx="1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1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2000"/>
                                        <p:tgtEl>
                                          <p:spTgt spid="5">
                                            <p:graphicEl>
                                              <a:chart seriesIdx="2" categoryIdx="1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1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2000"/>
                                        <p:tgtEl>
                                          <p:spTgt spid="5">
                                            <p:graphicEl>
                                              <a:chart seriesIdx="2" categoryIdx="1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1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2000"/>
                                        <p:tgtEl>
                                          <p:spTgt spid="5">
                                            <p:graphicEl>
                                              <a:chart seriesIdx="2" categoryIdx="1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El"/>
        </p:bldSub>
      </p:bldGraphic>
    </p:bldLst>
  </p:timing>
</p:sld>
</file>

<file path=ppt/theme/theme1.xml><?xml version="1.0" encoding="utf-8"?>
<a:theme xmlns:a="http://schemas.openxmlformats.org/drawingml/2006/main" name="szablon_pot_krrit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szablon_pot_krrit</Template>
  <TotalTime>4246</TotalTime>
  <Words>1018</Words>
  <Application>Microsoft Office PowerPoint</Application>
  <PresentationFormat>Pokaz na ekranie (4:3)</PresentationFormat>
  <Paragraphs>117</Paragraphs>
  <Slides>19</Slides>
  <Notes>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szablon_pot_krrit</vt:lpstr>
      <vt:lpstr>Prezentacja programu PowerPoint</vt:lpstr>
      <vt:lpstr>Agenda</vt:lpstr>
      <vt:lpstr>Przedmiot i metodologia monitoringu</vt:lpstr>
      <vt:lpstr>Przedmiot i metodologia monitoringu</vt:lpstr>
      <vt:lpstr>Udział czasu trwania tematyki wyborczej  w łącznym czasie trwania dzienników</vt:lpstr>
      <vt:lpstr>Ranga tematyki wyborczej  </vt:lpstr>
      <vt:lpstr>Ranga tematyki wyborczej  </vt:lpstr>
      <vt:lpstr>Szczeble wyborów </vt:lpstr>
      <vt:lpstr>Udział czasu trwania przekazów o komitetach partii politycznych i komitetach wyborców w łącznym czasie trwania przekazów wyborczych w dziennikach*</vt:lpstr>
      <vt:lpstr>Udział czasu trwania przekazów o  komitetach partii politycznych w łącznym czasie trwania  przekazów wyborczych na przykładzie dzienników *</vt:lpstr>
      <vt:lpstr>Obecność komitetów wyborczych PO, PiS i SLD na przykładzie dzienników</vt:lpstr>
      <vt:lpstr>Obecność komitetów wyborczych PSL, TR i NP na przykładzie dzienników</vt:lpstr>
      <vt:lpstr>Komitety wyborcze </vt:lpstr>
      <vt:lpstr>Komitety wyborcze </vt:lpstr>
      <vt:lpstr>Komitety wyborcze </vt:lpstr>
      <vt:lpstr>Komitety wyborcze </vt:lpstr>
      <vt:lpstr>Merytoryczność tematyki wyborczej</vt:lpstr>
      <vt:lpstr> Modele polityki informacyjnej nadawców realizowane  w ostatnim tygodniu kampanii </vt:lpstr>
      <vt:lpstr> Dziękujemy za uwagę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swiatek</dc:creator>
  <cp:lastModifiedBy>Debska Jolanta</cp:lastModifiedBy>
  <cp:revision>483</cp:revision>
  <cp:lastPrinted>2015-02-03T10:29:57Z</cp:lastPrinted>
  <dcterms:created xsi:type="dcterms:W3CDTF">2013-09-25T10:50:31Z</dcterms:created>
  <dcterms:modified xsi:type="dcterms:W3CDTF">2015-02-03T12:19:50Z</dcterms:modified>
</cp:coreProperties>
</file>