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1" r:id="rId4"/>
    <p:sldId id="313" r:id="rId5"/>
    <p:sldId id="312" r:id="rId6"/>
    <p:sldId id="273" r:id="rId7"/>
    <p:sldId id="314" r:id="rId8"/>
    <p:sldId id="274" r:id="rId9"/>
    <p:sldId id="305" r:id="rId10"/>
    <p:sldId id="276" r:id="rId11"/>
    <p:sldId id="306" r:id="rId12"/>
    <p:sldId id="317" r:id="rId13"/>
    <p:sldId id="315" r:id="rId14"/>
    <p:sldId id="316" r:id="rId15"/>
    <p:sldId id="310" r:id="rId16"/>
    <p:sldId id="311" r:id="rId17"/>
    <p:sldId id="290" r:id="rId18"/>
    <p:sldId id="260" r:id="rId19"/>
  </p:sldIdLst>
  <p:sldSz cx="9144000" cy="6858000" type="screen4x3"/>
  <p:notesSz cx="6807200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szczak Paulina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8561" autoAdjust="0"/>
  </p:normalViewPr>
  <p:slideViewPr>
    <p:cSldViewPr>
      <p:cViewPr>
        <p:scale>
          <a:sx n="94" d="100"/>
          <a:sy n="94" d="100"/>
        </p:scale>
        <p:origin x="-69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'ogolem liczbowo'!$A$1:$A$21</c:f>
              <c:strCache>
                <c:ptCount val="21"/>
                <c:pt idx="0">
                  <c:v>POLOTV.PL</c:v>
                </c:pt>
                <c:pt idx="1">
                  <c:v>RBL.TV</c:v>
                </c:pt>
                <c:pt idx="2">
                  <c:v>TV DISCO.PL</c:v>
                </c:pt>
                <c:pt idx="3">
                  <c:v>4FUN.TV</c:v>
                </c:pt>
                <c:pt idx="4">
                  <c:v>IPLA.TV</c:v>
                </c:pt>
                <c:pt idx="5">
                  <c:v>EDUSAT.PL</c:v>
                </c:pt>
                <c:pt idx="6">
                  <c:v>ESKA.TV </c:v>
                </c:pt>
                <c:pt idx="7">
                  <c:v>VOD.INTERIA.TV</c:v>
                </c:pt>
                <c:pt idx="8">
                  <c:v>VOD.TVP.PL</c:v>
                </c:pt>
                <c:pt idx="9">
                  <c:v>VODEON.PL</c:v>
                </c:pt>
                <c:pt idx="10">
                  <c:v>VOD.PL</c:v>
                </c:pt>
                <c:pt idx="11">
                  <c:v>INTERIA.TV</c:v>
                </c:pt>
                <c:pt idx="12">
                  <c:v>STREFA VOD.PL</c:v>
                </c:pt>
                <c:pt idx="13">
                  <c:v>GAZETA.TV</c:v>
                </c:pt>
                <c:pt idx="14">
                  <c:v>CINEMAN.PL</c:v>
                </c:pt>
                <c:pt idx="15">
                  <c:v>OUTFILM.PL</c:v>
                </c:pt>
                <c:pt idx="16">
                  <c:v>TVS.PL</c:v>
                </c:pt>
                <c:pt idx="17">
                  <c:v>TVN PLAYER.PL</c:v>
                </c:pt>
                <c:pt idx="18">
                  <c:v>WP.TV</c:v>
                </c:pt>
                <c:pt idx="19">
                  <c:v>KINOPLEX.PL</c:v>
                </c:pt>
                <c:pt idx="20">
                  <c:v>IPLEX.PL</c:v>
                </c:pt>
              </c:strCache>
            </c:strRef>
          </c:cat>
          <c:val>
            <c:numRef>
              <c:f>'ogolem liczbowo'!$B$1:$B$21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10</c:v>
                </c:pt>
                <c:pt idx="18">
                  <c:v>10</c:v>
                </c:pt>
                <c:pt idx="19">
                  <c:v>12</c:v>
                </c:pt>
                <c:pt idx="2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41312"/>
        <c:axId val="36706496"/>
      </c:barChart>
      <c:catAx>
        <c:axId val="36941312"/>
        <c:scaling>
          <c:orientation val="minMax"/>
        </c:scaling>
        <c:delete val="0"/>
        <c:axPos val="l"/>
        <c:majorTickMark val="none"/>
        <c:minorTickMark val="none"/>
        <c:tickLblPos val="nextTo"/>
        <c:crossAx val="36706496"/>
        <c:crosses val="autoZero"/>
        <c:auto val="1"/>
        <c:lblAlgn val="ctr"/>
        <c:lblOffset val="100"/>
        <c:noMultiLvlLbl val="0"/>
      </c:catAx>
      <c:valAx>
        <c:axId val="36706496"/>
        <c:scaling>
          <c:orientation val="minMax"/>
          <c:max val="14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Liczba punktów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36941312"/>
        <c:crosses val="autoZero"/>
        <c:crossBetween val="between"/>
        <c:majorUnit val="1"/>
        <c:minorUnit val="0.2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  <a:scene3d>
              <a:camera prst="orthographicFront"/>
              <a:lightRig rig="chilly" dir="t"/>
            </a:scene3d>
            <a:sp3d prstMaterial="flat"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'dane o podmiocie'!$B$3:$E$3</c:f>
              <c:strCache>
                <c:ptCount val="4"/>
                <c:pt idx="0">
                  <c:v>nazwa usługi</c:v>
                </c:pt>
                <c:pt idx="1">
                  <c:v>adres korespondencyjny</c:v>
                </c:pt>
                <c:pt idx="2">
                  <c:v>adres poczty elektronicznej </c:v>
                </c:pt>
                <c:pt idx="3">
                  <c:v>wskazanie krrit jako organu właściwego</c:v>
                </c:pt>
              </c:strCache>
            </c:strRef>
          </c:cat>
          <c:val>
            <c:numRef>
              <c:f>'dane o podmiocie'!$B$4:$E$4</c:f>
              <c:numCache>
                <c:formatCode>0%</c:formatCode>
                <c:ptCount val="4"/>
                <c:pt idx="0">
                  <c:v>1</c:v>
                </c:pt>
                <c:pt idx="1">
                  <c:v>0.71</c:v>
                </c:pt>
                <c:pt idx="2">
                  <c:v>0.56999999999999995</c:v>
                </c:pt>
                <c:pt idx="3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0067968"/>
        <c:axId val="36760960"/>
      </c:barChart>
      <c:catAx>
        <c:axId val="50067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6760960"/>
        <c:crosses val="autoZero"/>
        <c:auto val="1"/>
        <c:lblAlgn val="ctr"/>
        <c:lblOffset val="100"/>
        <c:noMultiLvlLbl val="0"/>
      </c:catAx>
      <c:valAx>
        <c:axId val="36760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50067968"/>
        <c:crosses val="autoZero"/>
        <c:crossBetween val="between"/>
      </c:valAx>
      <c:spPr>
        <a:solidFill>
          <a:sysClr val="window" lastClr="FFFFFF">
            <a:lumMod val="85000"/>
          </a:sys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7375629770416631E-2"/>
          <c:w val="0.93888888888888888"/>
          <c:h val="0.7856323387208178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ysClr val="windowText" lastClr="000000"/>
              </a:solidFill>
            </a:ln>
            <a:scene3d>
              <a:camera prst="orthographicFront"/>
              <a:lightRig rig="chilly" dir="t"/>
            </a:scene3d>
            <a:sp3d prstMaterial="flat"/>
          </c:spPr>
          <c:invertIfNegative val="0"/>
          <c:dLbls>
            <c:dLbl>
              <c:idx val="1"/>
              <c:layout>
                <c:manualLayout>
                  <c:x val="6.2642816598017671E-4"/>
                  <c:y val="9.85760400639575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'dane o podmiocie'!$B$7:$D$7</c:f>
              <c:strCache>
                <c:ptCount val="3"/>
                <c:pt idx="0">
                  <c:v>informacje o kraju produkcji </c:v>
                </c:pt>
                <c:pt idx="1">
                  <c:v>promocja audycji europejskich </c:v>
                </c:pt>
                <c:pt idx="2">
                  <c:v>odrębne katalogi zawierające audycje europejskie</c:v>
                </c:pt>
              </c:strCache>
            </c:strRef>
          </c:cat>
          <c:val>
            <c:numRef>
              <c:f>'dane o podmiocie'!$B$8:$D$8</c:f>
              <c:numCache>
                <c:formatCode>0%</c:formatCode>
                <c:ptCount val="3"/>
                <c:pt idx="0">
                  <c:v>0.48</c:v>
                </c:pt>
                <c:pt idx="1">
                  <c:v>0.05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7496832"/>
        <c:axId val="36764992"/>
      </c:barChart>
      <c:catAx>
        <c:axId val="77496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36764992"/>
        <c:crosses val="autoZero"/>
        <c:auto val="1"/>
        <c:lblAlgn val="ctr"/>
        <c:lblOffset val="100"/>
        <c:noMultiLvlLbl val="0"/>
      </c:catAx>
      <c:valAx>
        <c:axId val="36764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749683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85000"/>
      </a:sys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3338898163606E-2"/>
          <c:y val="3.2183908045977011E-2"/>
          <c:w val="0.9510294936004452"/>
          <c:h val="0.7781301475246629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  <a:scene3d>
              <a:camera prst="orthographicFront"/>
              <a:lightRig rig="chilly" dir="t"/>
            </a:scene3d>
            <a:sp3d prstMaterial="flat"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'dane o podmiocie'!$B$10:$D$11</c:f>
              <c:strCache>
                <c:ptCount val="3"/>
                <c:pt idx="0">
                  <c:v>oznaczenia
wybór audycji z katalogu</c:v>
                </c:pt>
                <c:pt idx="1">
                  <c:v>oznaczenia
w trakcie trwania audycji </c:v>
                </c:pt>
                <c:pt idx="2">
                  <c:v>brak danych </c:v>
                </c:pt>
              </c:strCache>
            </c:strRef>
          </c:cat>
          <c:val>
            <c:numRef>
              <c:f>'dane o podmiocie'!$B$12:$D$12</c:f>
              <c:numCache>
                <c:formatCode>0%</c:formatCode>
                <c:ptCount val="3"/>
                <c:pt idx="0">
                  <c:v>0.43</c:v>
                </c:pt>
                <c:pt idx="1">
                  <c:v>0.43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435776"/>
        <c:axId val="67185472"/>
      </c:barChart>
      <c:catAx>
        <c:axId val="95435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67185472"/>
        <c:crosses val="autoZero"/>
        <c:auto val="1"/>
        <c:lblAlgn val="ctr"/>
        <c:lblOffset val="100"/>
        <c:noMultiLvlLbl val="0"/>
      </c:catAx>
      <c:valAx>
        <c:axId val="67185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954357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5082" y="2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DE146C-8D2F-460A-B0EF-8E7048B0ABEC}" type="datetimeFigureOut">
              <a:rPr lang="pl-PL"/>
              <a:pPr>
                <a:defRPr/>
              </a:pPr>
              <a:t>2015-03-18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405" y="4705075"/>
            <a:ext cx="5446396" cy="4457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08564"/>
            <a:ext cx="2950529" cy="495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5082" y="9408564"/>
            <a:ext cx="2950529" cy="4958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56BEAC-7DE6-467F-B30C-DEC5E56804E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9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9AF17-893B-4B56-B21D-2AC5713968D6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13D00-672A-4A89-81FA-A3F0A85BB57F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F4C51-0289-4B34-8E49-627DA0CF55D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09183-B0FB-4B45-914F-581891937827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C7EF8-134B-4CB7-9FBF-248AE6FBDA8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D56C6-2750-4949-8096-7338D80FCF73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D09AB-744D-4782-ADCD-A59A34D45AB9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E9D9C-82E6-482F-B141-6F7D7DEC342D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1181B4-64BB-4270-ADA6-3AC6DEB6DBC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C3311-C13C-4747-B2E0-B9CD338F9F9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21020-320A-45F4-9D79-567D895C06C9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7F99-BCAA-4F61-97B1-D20DA355F0EF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8836-8CC0-4EE1-8D68-8F45B9C51CC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27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30D0-F0A7-4E48-B6AA-ECEFCA1CF2FC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0A05-5EFF-4C42-9217-33DCF5B2B31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90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023-4099-4332-B89F-10BED96A87D0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64B3-BAA0-4C33-A633-158F02A52BC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60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A97E7-C847-4976-B39E-BD06D68D6A31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3E3E-DE8A-42A0-ACAA-DCC84043D0F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642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E768-2D11-43AF-9CCE-B6580AE718E7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4872-7C59-4A7A-9EC0-7357E259F40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434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164E-2910-4AFD-8E13-A41A8405A6C4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4837-6357-40AE-9FD3-FEFFBF5AF85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6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C2F7-990A-4E6D-ADA4-BB66F03B1FD6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053B-4843-4F9A-B914-ED07F60BC29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99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B4C5-D25E-4886-888A-4AB19C8F5A8E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AAE9-02CF-4920-9014-FDD2002926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63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AD33-1F2C-4BC4-A889-5C678FDF5C6C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6389-0465-4417-AAE8-98DF4D2BC9C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9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EE22-8B0D-40F8-B800-54B1AE0CB0B4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8FFA-4226-4DF0-B2C6-46AD5739B5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8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7560-7AB1-4A7E-8EF3-880B16F0D31C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5C6C-7B4E-49EB-803F-D842B3F0BCE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54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19DFB4-9C88-4238-B7B4-088F4C540C6B}" type="datetime1">
              <a:rPr lang="pl-PL" smtClean="0"/>
              <a:t>2015-03-18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C4B5F-1B76-42F0-BC0D-A6C8BCF569C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244894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l-PL" sz="3600" b="1" dirty="0" smtClean="0"/>
              <a:t>Wyniki kontroli internetowych dostawców audiowizualnych usług </a:t>
            </a:r>
            <a:br>
              <a:rPr lang="pl-PL" sz="3600" b="1" dirty="0" smtClean="0"/>
            </a:br>
            <a:r>
              <a:rPr lang="pl-PL" sz="3600" b="1" dirty="0" smtClean="0"/>
              <a:t> na żądanie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Departament Monitoringu </a:t>
            </a:r>
            <a:r>
              <a:rPr lang="pl-PL" sz="2400" b="1" dirty="0">
                <a:solidFill>
                  <a:schemeClr val="tx1"/>
                </a:solidFill>
              </a:rPr>
              <a:t>Biura </a:t>
            </a:r>
            <a:r>
              <a:rPr lang="pl-PL" sz="2400" b="1" dirty="0" smtClean="0">
                <a:solidFill>
                  <a:schemeClr val="tx1"/>
                </a:solidFill>
              </a:rPr>
              <a:t>KRRiT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Warszawa 2013</a:t>
            </a:r>
            <a:endParaRPr lang="pl-PL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</p:txBody>
      </p:sp>
      <p:pic>
        <p:nvPicPr>
          <p:cNvPr id="2052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83568" y="1916832"/>
            <a:ext cx="806075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Tylko 2 dostawców usług medialnych na swoich stronach umieściło filmy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z audiodeskrypcją: 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Strefa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VoD oraz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VOD.INTERIA.PL</a:t>
            </a:r>
            <a:br>
              <a:rPr lang="pl-PL" sz="1600" b="1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Były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to te same dwa filmy: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„Jestem Bogiem”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oraz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„Czarny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Czwartek – Janek Wiśniewski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Padł”. 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Obraz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11112" r="44219" b="46662"/>
          <a:stretch>
            <a:fillRect/>
          </a:stretch>
        </p:blipFill>
        <p:spPr bwMode="auto">
          <a:xfrm>
            <a:off x="683568" y="3244589"/>
            <a:ext cx="8060754" cy="30647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683568" y="684213"/>
            <a:ext cx="8060754" cy="800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1200" b="1" dirty="0" smtClean="0"/>
              <a:t>Dane ilościowe 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7200" b="1" dirty="0" smtClean="0"/>
              <a:t> Audycje dla niepełnosprawnych 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132763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1229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467544" y="5073570"/>
            <a:ext cx="8424936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+mn-lt"/>
              </a:rPr>
              <a:t>Tylko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43%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monitorowanych dostawców usług medialnych oznaczało audycję symbolami graficznymi na etapie wyboru z </a:t>
            </a:r>
            <a:r>
              <a:rPr lang="pl-PL" sz="1600" dirty="0" smtClean="0">
                <a:latin typeface="+mn-lt"/>
              </a:rPr>
              <a:t>katalogu oraz znakowało </a:t>
            </a:r>
            <a:r>
              <a:rPr lang="pl-PL" sz="1600" dirty="0">
                <a:latin typeface="+mn-lt"/>
              </a:rPr>
              <a:t>swoje audycje podczas ich </a:t>
            </a:r>
            <a:r>
              <a:rPr lang="pl-PL" sz="1600" dirty="0" smtClean="0">
                <a:latin typeface="+mn-lt"/>
              </a:rPr>
              <a:t>trwania.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+mn-lt"/>
              </a:rPr>
              <a:t>Audycje </a:t>
            </a:r>
            <a:r>
              <a:rPr lang="pl-PL" sz="1600" dirty="0">
                <a:latin typeface="+mn-lt"/>
              </a:rPr>
              <a:t>nie są oznaczane głównie na stronach prezentujących teledyski muzyczne: </a:t>
            </a:r>
            <a:r>
              <a:rPr lang="pl-PL" sz="1600" dirty="0" smtClean="0">
                <a:latin typeface="+mn-lt"/>
              </a:rPr>
              <a:t>ESKA.TV, </a:t>
            </a:r>
            <a:r>
              <a:rPr lang="pl-PL" sz="1600" dirty="0">
                <a:latin typeface="+mn-lt"/>
              </a:rPr>
              <a:t>POLOTV.PL, </a:t>
            </a:r>
            <a:r>
              <a:rPr lang="pl-PL" sz="1600" dirty="0" smtClean="0">
                <a:latin typeface="+mn-lt"/>
              </a:rPr>
              <a:t>RBL.TV</a:t>
            </a:r>
            <a:r>
              <a:rPr lang="pl-PL" sz="1600" dirty="0">
                <a:latin typeface="+mn-lt"/>
              </a:rPr>
              <a:t>, TV </a:t>
            </a:r>
            <a:r>
              <a:rPr lang="pl-PL" sz="1600" dirty="0" smtClean="0">
                <a:latin typeface="+mn-lt"/>
              </a:rPr>
              <a:t>DISCO.PL, </a:t>
            </a:r>
            <a:r>
              <a:rPr lang="pl-PL" sz="1600" dirty="0">
                <a:latin typeface="+mn-lt"/>
              </a:rPr>
              <a:t>4FUN.TV, INTERIA.TV. </a:t>
            </a:r>
            <a:endParaRPr lang="pl-PL" sz="1600" dirty="0" smtClean="0">
              <a:latin typeface="+mn-lt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67544" y="684213"/>
            <a:ext cx="8424935" cy="6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1200" b="1" dirty="0" smtClean="0"/>
              <a:t>Dane ilościowe 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7200" b="1" dirty="0" smtClean="0"/>
              <a:t> Oznaczenia audycji symbolami graficznymi 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43590"/>
              </p:ext>
            </p:extLst>
          </p:nvPr>
        </p:nvGraphicFramePr>
        <p:xfrm>
          <a:off x="467544" y="1556792"/>
          <a:ext cx="842493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44016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sz="1800" dirty="0" smtClean="0"/>
              <a:t>Oznaczenia symbolami graficznymi zależą też od rodzaju nośnika za pomocą którego odtwarzana jest audycja. Poniżej zdjęcie nieoznaczonej audycji „Kuba Wojewódzki” ze strony TVN PLAYER.PL, odtworzonej przez urządzenie </a:t>
            </a:r>
            <a:r>
              <a:rPr lang="pl-PL" sz="1800" dirty="0" err="1" smtClean="0"/>
              <a:t>blu</a:t>
            </a:r>
            <a:r>
              <a:rPr lang="pl-PL" sz="1800" dirty="0" smtClean="0"/>
              <a:t>- </a:t>
            </a:r>
            <a:r>
              <a:rPr lang="pl-PL" sz="1800" dirty="0" err="1" smtClean="0"/>
              <a:t>ray</a:t>
            </a:r>
            <a:r>
              <a:rPr lang="pl-PL" sz="1800" dirty="0" smtClean="0"/>
              <a:t> </a:t>
            </a:r>
            <a:r>
              <a:rPr lang="pl-PL" sz="1800" dirty="0" err="1" smtClean="0"/>
              <a:t>samsung</a:t>
            </a:r>
            <a:r>
              <a:rPr lang="pl-PL" sz="1800" dirty="0" smtClean="0"/>
              <a:t> -smart tv (zdjęcie </a:t>
            </a:r>
            <a:r>
              <a:rPr lang="pl-PL" sz="1800" dirty="0"/>
              <a:t>nadesłane do Departamentu Monitoringu przez skarżącego </a:t>
            </a:r>
            <a:r>
              <a:rPr lang="pl-PL" sz="1800" dirty="0" smtClean="0"/>
              <a:t>użytkownika). </a:t>
            </a:r>
            <a:endParaRPr lang="pl-PL" sz="1800" dirty="0"/>
          </a:p>
        </p:txBody>
      </p:sp>
      <p:sp>
        <p:nvSpPr>
          <p:cNvPr id="4" name="Tytuł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8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Dane ilościowe 7 </a:t>
            </a:r>
            <a:br>
              <a:rPr lang="pl-PL" sz="2800" b="1" dirty="0" smtClean="0"/>
            </a:br>
            <a:r>
              <a:rPr lang="pl-PL" sz="1800" b="1" dirty="0" smtClean="0"/>
              <a:t>Oznaczenia audycji symbolami graficznymi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1800" b="1" dirty="0"/>
          </a:p>
        </p:txBody>
      </p:sp>
      <p:pic>
        <p:nvPicPr>
          <p:cNvPr id="1026" name="Picture 2" descr="C:\Users\wisniewskim\AppData\Local\Microsoft\Windows\Temporary Internet Files\Content.Outlook\5GZT6WPQ\zdjęcie 4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16667"/>
          <a:stretch>
            <a:fillRect/>
          </a:stretch>
        </p:blipFill>
        <p:spPr bwMode="auto">
          <a:xfrm>
            <a:off x="467544" y="2924944"/>
            <a:ext cx="811392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3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7260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sz="1800" dirty="0" smtClean="0"/>
              <a:t>Spośród 21 monitorowanych stron internetowych w 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 ( 19%) stwierdzono obecność audycji zagrażających rozwojowi małoletnich. </a:t>
            </a:r>
          </a:p>
          <a:p>
            <a:pPr>
              <a:buFont typeface="Wingdings" pitchFamily="2" charset="2"/>
              <a:buChar char="q"/>
            </a:pPr>
            <a:r>
              <a:rPr lang="pl-PL" sz="1800" dirty="0"/>
              <a:t>A</a:t>
            </a:r>
            <a:r>
              <a:rPr lang="pl-PL" sz="1800" dirty="0" smtClean="0"/>
              <a:t>udycje te były niewłaściwie zabezpieczone lub nie były zabezpieczone w ogóle. Udostępniane były w usługach: </a:t>
            </a:r>
            <a:r>
              <a:rPr lang="pl-PL" sz="1800" b="1" dirty="0" smtClean="0"/>
              <a:t>TVN PLAYER.PL, IPLEX.PL , VOD.PL, VODEON.PL . </a:t>
            </a:r>
            <a:br>
              <a:rPr lang="pl-PL" sz="1800" b="1" dirty="0" smtClean="0"/>
            </a:br>
            <a:r>
              <a:rPr lang="pl-PL" sz="1800" dirty="0" smtClean="0"/>
              <a:t>Przed ich emisją użytkownik miał wyłącznie planszę, na której musiał zaznaczyć, że ma 18 lat. </a:t>
            </a:r>
          </a:p>
          <a:p>
            <a:pPr marL="0" indent="0">
              <a:buNone/>
            </a:pPr>
            <a:endParaRPr lang="pl-PL" sz="1800" dirty="0" smtClean="0"/>
          </a:p>
          <a:p>
            <a:pPr>
              <a:buFont typeface="Wingdings" pitchFamily="2" charset="2"/>
              <a:buChar char="q"/>
            </a:pPr>
            <a:r>
              <a:rPr lang="pl-PL" sz="1800" dirty="0"/>
              <a:t>Spośród </a:t>
            </a:r>
            <a:r>
              <a:rPr lang="pl-PL" sz="1800" dirty="0" smtClean="0"/>
              <a:t>21 </a:t>
            </a:r>
            <a:r>
              <a:rPr lang="pl-PL" sz="1800" dirty="0"/>
              <a:t>monitorowanych stron internetowych 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15 przypadkach </a:t>
            </a:r>
            <a:b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( 71%) </a:t>
            </a:r>
            <a:r>
              <a:rPr lang="pl-PL" sz="1800" dirty="0" smtClean="0"/>
              <a:t>stwierdzono obecność przed audycjami przekazów handlowych, </a:t>
            </a:r>
            <a:br>
              <a:rPr lang="pl-PL" sz="1800" dirty="0" smtClean="0"/>
            </a:br>
            <a:r>
              <a:rPr lang="pl-PL" sz="1800" dirty="0" smtClean="0"/>
              <a:t>z czego w 6 przypadkach reklamowano piwo. </a:t>
            </a:r>
          </a:p>
          <a:p>
            <a:pPr>
              <a:buFont typeface="Wingdings" pitchFamily="2" charset="2"/>
              <a:buChar char="q"/>
            </a:pPr>
            <a:r>
              <a:rPr lang="pl-PL" sz="1800" dirty="0" smtClean="0"/>
              <a:t>Departament Monitoringu wystosował zapytanie do Państwowej Agencji Rozwiązywania Problemów Alkoholowych odnośnie stosowania ustawy  </a:t>
            </a:r>
            <a:br>
              <a:rPr lang="pl-PL" sz="1800" dirty="0" smtClean="0"/>
            </a:br>
            <a:r>
              <a:rPr lang="pl-PL" sz="1800" dirty="0" smtClean="0"/>
              <a:t>o wychowaniu w trzeźwości i przeciwdziałaniu alkoholizmowi w zakresie audiowizualnych usług na żądanie. </a:t>
            </a:r>
            <a:endParaRPr lang="pl-PL" sz="1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sz="2800" dirty="0" smtClean="0"/>
              <a:t>Dane jakościowe 1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małoletnich, przekazy handlowe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24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sz="2800" dirty="0" smtClean="0"/>
              <a:t>Dane jakościowe 2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małoletnich- IPLEX.PL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753" y="980728"/>
            <a:ext cx="8229600" cy="172819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sz="1800" dirty="0" smtClean="0"/>
              <a:t>Na stronie znajdują się trzy filmy w których przedstawiane są sceny o charakterze pornograficznym: „Kaligula”, „Imperium Zmysłów” oraz głośny dokument „Sex od 9 do 17.00” (udostępniany w dziale „Filmy dokumentalne”). </a:t>
            </a:r>
          </a:p>
          <a:p>
            <a:r>
              <a:rPr lang="pl-PL" sz="1800" b="1" dirty="0" smtClean="0"/>
              <a:t>Kaligula</a:t>
            </a:r>
            <a:r>
              <a:rPr lang="pl-PL" sz="1800" dirty="0" smtClean="0"/>
              <a:t> – film z 1979 roku zawiera sceny orgii seksualnych, w których widoczne </a:t>
            </a:r>
            <a:br>
              <a:rPr lang="pl-PL" sz="1800" dirty="0" smtClean="0"/>
            </a:br>
            <a:r>
              <a:rPr lang="pl-PL" sz="1800" dirty="0" smtClean="0"/>
              <a:t>są akty penetracji. Dodatkowo film jest bardzo brutalny, pokazywane są w nim realistyczne sceny kaźni, okaleczania ludzi.</a:t>
            </a:r>
          </a:p>
          <a:p>
            <a:pPr marL="0" indent="0">
              <a:buNone/>
            </a:pPr>
            <a:r>
              <a:rPr lang="pl-PL" sz="1800" dirty="0" smtClean="0"/>
              <a:t> </a:t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pic>
        <p:nvPicPr>
          <p:cNvPr id="2050" name="Picture 2" descr="C:\Users\wisniewskim\AppData\Local\Microsoft\Windows\Temporary Internet Files\Content.Outlook\5GZT6WPQ\kaligul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20891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467544" y="1156683"/>
            <a:ext cx="8229600" cy="19697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endParaRPr lang="pl-PL" sz="1400" b="1" dirty="0" smtClean="0">
              <a:latin typeface="Times New Roman" pitchFamily="18" charset="0"/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Strona VOD.PL </a:t>
            </a:r>
            <a:r>
              <a:rPr lang="pl-PL" dirty="0" smtClean="0">
                <a:latin typeface="+mn-lt"/>
              </a:rPr>
              <a:t>udostępnia </a:t>
            </a:r>
            <a:r>
              <a:rPr lang="pl-PL" dirty="0">
                <a:latin typeface="+mn-lt"/>
              </a:rPr>
              <a:t>w </a:t>
            </a:r>
            <a:r>
              <a:rPr lang="pl-PL" dirty="0" smtClean="0">
                <a:latin typeface="+mn-lt"/>
              </a:rPr>
              <a:t>katalogu </a:t>
            </a:r>
            <a:r>
              <a:rPr lang="pl-PL" dirty="0">
                <a:latin typeface="+mn-lt"/>
              </a:rPr>
              <a:t>„Dokument” </a:t>
            </a:r>
            <a:r>
              <a:rPr lang="pl-PL" dirty="0" smtClean="0">
                <a:latin typeface="+mn-lt"/>
              </a:rPr>
              <a:t>audycję: „Fetysze” z </a:t>
            </a:r>
            <a:r>
              <a:rPr lang="pl-PL" dirty="0">
                <a:latin typeface="+mn-lt"/>
              </a:rPr>
              <a:t>1996 roku – przedstawiający personel oraz klientów jednego z najbardziej ekskluzywnych domów fetyszyzmu i </a:t>
            </a:r>
            <a:r>
              <a:rPr lang="pl-PL" dirty="0" err="1">
                <a:latin typeface="+mn-lt"/>
              </a:rPr>
              <a:t>sado</a:t>
            </a:r>
            <a:r>
              <a:rPr lang="pl-PL" dirty="0">
                <a:latin typeface="+mn-lt"/>
              </a:rPr>
              <a:t>-maso na nowojorskim Manhattanie. </a:t>
            </a:r>
            <a:endParaRPr lang="pl-PL" dirty="0" smtClean="0">
              <a:latin typeface="+mn-lt"/>
            </a:endParaRP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W </a:t>
            </a:r>
            <a:r>
              <a:rPr lang="pl-PL" dirty="0">
                <a:latin typeface="+mn-lt"/>
              </a:rPr>
              <a:t>filmie przedstawione są autentyczne sceny z sesji </a:t>
            </a:r>
            <a:r>
              <a:rPr lang="pl-PL" dirty="0" err="1" smtClean="0">
                <a:latin typeface="+mn-lt"/>
              </a:rPr>
              <a:t>sado-maso</a:t>
            </a:r>
            <a:r>
              <a:rPr lang="pl-PL" dirty="0">
                <a:latin typeface="+mn-lt"/>
              </a:rPr>
              <a:t>, takie jak chłostanie, </a:t>
            </a:r>
            <a:r>
              <a:rPr lang="pl-PL" dirty="0" smtClean="0">
                <a:latin typeface="+mn-lt"/>
              </a:rPr>
              <a:t>bicie </a:t>
            </a:r>
            <a:r>
              <a:rPr lang="pl-PL" dirty="0">
                <a:latin typeface="+mn-lt"/>
              </a:rPr>
              <a:t>narządów płciowych czy np.: przekłuwanie igłą sutków „niewolnicy”: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67544" y="620688"/>
            <a:ext cx="822960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dirty="0" smtClean="0"/>
              <a:t>Dane jakościowe 3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małoletnich- VOD.PL </a:t>
            </a:r>
            <a:endParaRPr lang="pl-PL" sz="2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1026" name="Picture 2" descr="C:\Users\wisniewskim\AppData\Local\Microsoft\Windows\Temporary Internet Files\Content.Outlook\5GZT6WPQ\fetysz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8229599" cy="332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ctrTitle"/>
          </p:nvPr>
        </p:nvSpPr>
        <p:spPr>
          <a:xfrm>
            <a:off x="684213" y="2420938"/>
            <a:ext cx="7772400" cy="2665412"/>
          </a:xfrm>
        </p:spPr>
        <p:txBody>
          <a:bodyPr/>
          <a:lstStyle/>
          <a:p>
            <a:pPr algn="l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 </a:t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 smtClean="0"/>
          </a:p>
        </p:txBody>
      </p:sp>
      <p:pic>
        <p:nvPicPr>
          <p:cNvPr id="16387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467544" y="1412776"/>
            <a:ext cx="8229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dirty="0">
                <a:latin typeface="+mn-lt"/>
              </a:rPr>
              <a:t>Na tej samej stronie znajduje się cały obszerny katalog darmowych filmów 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z </a:t>
            </a:r>
            <a:r>
              <a:rPr lang="pl-PL" dirty="0">
                <a:latin typeface="+mn-lt"/>
              </a:rPr>
              <a:t>kategorii „Horror</a:t>
            </a:r>
            <a:r>
              <a:rPr lang="pl-PL" dirty="0" smtClean="0">
                <a:latin typeface="+mn-lt"/>
              </a:rPr>
              <a:t>”.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Przykładowy </a:t>
            </a:r>
            <a:r>
              <a:rPr lang="pl-PL" dirty="0" err="1" smtClean="0">
                <a:latin typeface="+mn-lt"/>
              </a:rPr>
              <a:t>screen</a:t>
            </a:r>
            <a:r>
              <a:rPr lang="pl-PL" dirty="0" smtClean="0">
                <a:latin typeface="+mn-lt"/>
              </a:rPr>
              <a:t> pochodzi </a:t>
            </a:r>
            <a:r>
              <a:rPr lang="pl-PL" dirty="0">
                <a:latin typeface="+mn-lt"/>
              </a:rPr>
              <a:t>z brutalnego filmu pt.: Piła 2, przedstawiające min.: palenie żywcem człowieka w piecu, czy wrzucenie jednej z bohaterek do dołu pełnego strzykawek: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55424" y="693133"/>
            <a:ext cx="822960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800" dirty="0" smtClean="0"/>
              <a:t>Dane jakościowe 4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małoletnich- VOD.PL </a:t>
            </a:r>
            <a:endParaRPr lang="pl-PL" sz="2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pic>
        <p:nvPicPr>
          <p:cNvPr id="8" name="Obraz 7"/>
          <p:cNvPicPr/>
          <p:nvPr/>
        </p:nvPicPr>
        <p:blipFill rotWithShape="1">
          <a:blip r:embed="rId4"/>
          <a:srcRect l="19043" t="6592"/>
          <a:stretch/>
        </p:blipFill>
        <p:spPr>
          <a:xfrm>
            <a:off x="467544" y="2996952"/>
            <a:ext cx="8229600" cy="3744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701125"/>
            <a:ext cx="7772400" cy="1152128"/>
          </a:xfrm>
        </p:spPr>
        <p:txBody>
          <a:bodyPr/>
          <a:lstStyle/>
          <a:p>
            <a:r>
              <a:rPr lang="pl-PL" sz="2800" b="1" dirty="0" smtClean="0"/>
              <a:t>Podsumowanie</a:t>
            </a:r>
            <a:endParaRPr lang="pl-PL" sz="2800" b="1" dirty="0"/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755576" y="1916833"/>
            <a:ext cx="7776864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buFont typeface="Wingdings" pitchFamily="2" charset="2"/>
              <a:buChar char="q"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Kontrola wykazała, że zdecydowana większość internetowych dostawców usług audiowizualnych w niewielkim stopniu realizuje przepisy ustawy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o radiofonii i telewizji oraz </a:t>
            </a:r>
            <a:r>
              <a:rPr lang="pl-PL" sz="1800" smtClean="0">
                <a:solidFill>
                  <a:schemeClr val="tx1"/>
                </a:solidFill>
              </a:rPr>
              <a:t>rozporządzenia dotyczącego </a:t>
            </a:r>
            <a:r>
              <a:rPr lang="pl-PL" sz="1800" dirty="0" smtClean="0">
                <a:solidFill>
                  <a:schemeClr val="tx1"/>
                </a:solidFill>
              </a:rPr>
              <a:t>ochrony małoletnich. 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755576" y="684213"/>
            <a:ext cx="7772400" cy="728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800" b="1" dirty="0" smtClean="0"/>
              <a:t>Podsumowanie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400" b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/>
              <a:t>Opracował: Michał Wiśniewski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/>
          </a:p>
        </p:txBody>
      </p:sp>
      <p:pic>
        <p:nvPicPr>
          <p:cNvPr id="19460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9552" y="17728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28803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algn="l" eaLnBrk="1" hangingPunct="1"/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dirty="0" smtClean="0"/>
              <a:t>Agenda: 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1. </a:t>
            </a:r>
            <a:r>
              <a:rPr lang="pl-PL" sz="2000" dirty="0" smtClean="0"/>
              <a:t>Metodologia kontroli internetowych dostawców usług  </a:t>
            </a:r>
            <a:br>
              <a:rPr lang="pl-PL" sz="2000" dirty="0" smtClean="0"/>
            </a:br>
            <a:r>
              <a:rPr lang="pl-PL" sz="2000" dirty="0" smtClean="0"/>
              <a:t>     audiowizualnych na żądanie. </a:t>
            </a:r>
            <a:br>
              <a:rPr lang="pl-PL" sz="2000" dirty="0" smtClean="0"/>
            </a:br>
            <a:r>
              <a:rPr lang="pl-PL" sz="2000" dirty="0" smtClean="0"/>
              <a:t>2. Przedstawienie wyników ilościowych kontroli.</a:t>
            </a:r>
            <a:br>
              <a:rPr lang="pl-PL" sz="2000" dirty="0" smtClean="0"/>
            </a:br>
            <a:r>
              <a:rPr lang="pl-PL" sz="2000" dirty="0" smtClean="0"/>
              <a:t>3. Przedstawienie wyników jakościowych kontroli- audycje zagrażające </a:t>
            </a:r>
            <a:br>
              <a:rPr lang="pl-PL" sz="2000" dirty="0" smtClean="0"/>
            </a:br>
            <a:r>
              <a:rPr lang="pl-PL" sz="2000" dirty="0" smtClean="0"/>
              <a:t>    rozwojowi małoletnich, kontrola przekazów handlowych.</a:t>
            </a:r>
            <a:br>
              <a:rPr lang="pl-PL" sz="2000" dirty="0" smtClean="0"/>
            </a:br>
            <a:r>
              <a:rPr lang="pl-PL" sz="2000" dirty="0" smtClean="0"/>
              <a:t>4. Podsumowanie.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</p:txBody>
      </p:sp>
      <p:pic>
        <p:nvPicPr>
          <p:cNvPr id="3075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48872" cy="432048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l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Monitoring</a:t>
            </a:r>
            <a:r>
              <a:rPr lang="pl-PL" sz="1800" dirty="0" smtClean="0"/>
              <a:t> został przeprowadzony na podstawie instrukcji oraz formularza monitorującego, składającego się z 6 części: 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1. Dane o dostawcy usług medialnych </a:t>
            </a:r>
            <a:r>
              <a:rPr lang="pl-PL" sz="1800" b="1" i="1" dirty="0" smtClean="0"/>
              <a:t>(Art. 47e ust. 1, 2 )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2. Dane o promowaniu audycji europejskich </a:t>
            </a:r>
            <a:r>
              <a:rPr lang="pl-PL" sz="1800" b="1" i="1" dirty="0" smtClean="0"/>
              <a:t>(Art. 47f ust.1,2)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3. Dane o obecności w ofercie audycji dla osób niepełnosprawnych </a:t>
            </a:r>
            <a:br>
              <a:rPr lang="pl-PL" sz="1800" dirty="0" smtClean="0"/>
            </a:br>
            <a:r>
              <a:rPr lang="pl-PL" sz="1800" b="1" i="1" dirty="0" smtClean="0"/>
              <a:t>( Art. 47g)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4. Oznaczanie audycji ze względu na kategorie wiekowe (</a:t>
            </a:r>
            <a:r>
              <a:rPr lang="pl-PL" sz="1800" b="1" dirty="0" smtClean="0"/>
              <a:t>art. 47 e</a:t>
            </a:r>
            <a:r>
              <a:rPr lang="pl-PL" sz="1800" dirty="0" smtClean="0"/>
              <a:t>, ust. 2 oraz </a:t>
            </a:r>
            <a:r>
              <a:rPr lang="pl-PL" sz="1800" b="1" i="1" dirty="0" smtClean="0"/>
              <a:t>rozporządzenie</a:t>
            </a:r>
            <a:r>
              <a:rPr lang="pl-PL" sz="1800" dirty="0"/>
              <a:t> w sprawie szczegółowych zasad ochrony małoletnich w audiowizualnych usługach na żądanie</a:t>
            </a:r>
            <a:r>
              <a:rPr lang="pl-PL" sz="1800" dirty="0" smtClean="0"/>
              <a:t>)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5</a:t>
            </a:r>
            <a:r>
              <a:rPr lang="pl-PL" sz="1800" dirty="0" smtClean="0"/>
              <a:t>. Techniczne zabezpieczenia audycji zagrażających rozwojowi małoletnich </a:t>
            </a:r>
            <a:br>
              <a:rPr lang="pl-PL" sz="1800" dirty="0" smtClean="0"/>
            </a:br>
            <a:r>
              <a:rPr lang="pl-PL" sz="1800" dirty="0" smtClean="0"/>
              <a:t>( </a:t>
            </a:r>
            <a:r>
              <a:rPr lang="pl-PL" sz="1800" b="1" i="1" dirty="0" smtClean="0"/>
              <a:t>Art. 47e ust. 1</a:t>
            </a:r>
            <a:r>
              <a:rPr lang="pl-PL" sz="1800" dirty="0" smtClean="0"/>
              <a:t>. )</a:t>
            </a:r>
            <a:br>
              <a:rPr lang="pl-PL" sz="1800" dirty="0" smtClean="0"/>
            </a:br>
            <a:r>
              <a:rPr lang="pl-PL" sz="1800" dirty="0" smtClean="0"/>
              <a:t>6. Przekazy handlowe ( w części zakazanych przekazów handlowych, reklam, audycji sponsorowanych oraz lokowania produktu). </a:t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 smtClean="0"/>
          </a:p>
        </p:txBody>
      </p:sp>
      <p:pic>
        <p:nvPicPr>
          <p:cNvPr id="4099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39552" y="647165"/>
            <a:ext cx="7848872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Metodologia kontroli VoD</a:t>
            </a:r>
            <a:r>
              <a:rPr lang="pl-PL" sz="2800" b="1" dirty="0"/>
              <a:t> </a:t>
            </a:r>
            <a:r>
              <a:rPr lang="pl-PL" sz="2800" b="1" dirty="0" smtClean="0"/>
              <a:t>1</a:t>
            </a:r>
          </a:p>
          <a:p>
            <a:pPr algn="ctr"/>
            <a:r>
              <a:rPr lang="pl-PL" b="1" dirty="0" smtClean="0"/>
              <a:t>Podstawa prawna kontroli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Formularz monitorującego </a:t>
            </a:r>
            <a:r>
              <a:rPr lang="pl-PL" sz="1800" dirty="0" smtClean="0"/>
              <a:t>składała się głównie z zamkniętych pytań typu TAK/NIE. </a:t>
            </a:r>
            <a:br>
              <a:rPr lang="pl-PL" sz="1800" dirty="0" smtClean="0"/>
            </a:br>
            <a:r>
              <a:rPr lang="pl-PL" sz="1800" dirty="0" smtClean="0"/>
              <a:t>W części kontroli ilościowej ankiety (rozdziały 1-4), każdy dostawca usług medialnych mógł dostać maksymalnie </a:t>
            </a:r>
            <a:r>
              <a:rPr lang="pl-PL" sz="1800" b="1" dirty="0" smtClean="0"/>
              <a:t>14 punktów:</a:t>
            </a:r>
            <a:r>
              <a:rPr lang="pl-PL" sz="18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ajwięcej 6 pkt za oznaczenia audycji symbolami graficznymi </a:t>
            </a:r>
            <a:r>
              <a:rPr lang="pl-PL" sz="1800" b="1" dirty="0" smtClean="0"/>
              <a:t>wskazującymi na przeznaczenie do określonej kategorii wiekowej</a:t>
            </a:r>
            <a:r>
              <a:rPr lang="pl-PL" sz="1800" dirty="0" smtClean="0"/>
              <a:t>: podczas wybierania audycji</a:t>
            </a:r>
            <a:br>
              <a:rPr lang="pl-PL" sz="1800" dirty="0" smtClean="0"/>
            </a:br>
            <a:r>
              <a:rPr lang="pl-PL" sz="1800" dirty="0" smtClean="0"/>
              <a:t>z katalogu (3 pkt), podczas trwania audycji (3 pkt);</a:t>
            </a:r>
            <a:endParaRPr lang="pl-PL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3 pkt za podanie pełnych danych o podmiocie</a:t>
            </a:r>
            <a:r>
              <a:rPr lang="pl-PL" sz="1800" dirty="0" smtClean="0"/>
              <a:t>: nazwa usługi (1 pkt), podanie adresu korespondencyjnego (1 pkt), podanie adresu email (1 pkt);</a:t>
            </a: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3 pkt za promowanie audycji europejskich</a:t>
            </a:r>
            <a:r>
              <a:rPr lang="pl-PL" sz="1800" b="1" dirty="0" smtClean="0"/>
              <a:t>: </a:t>
            </a:r>
            <a:r>
              <a:rPr lang="pl-PL" sz="1800" dirty="0" smtClean="0"/>
              <a:t>podawanie informacji o kraju produkcji danej audycji (1 pkt), podawanie na stronie dodatkowych informacji lub materiałów promujących audycje europejskie (1 pkt), za obecność na stronie osobnych katalogów zawierających audycje europejskie (w tym polskie)- 1 pkt;</a:t>
            </a: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 1 pkt </a:t>
            </a:r>
            <a:r>
              <a:rPr lang="pl-PL" sz="1800" dirty="0" smtClean="0"/>
              <a:t>za wskazanie Krajowej Rady jako organu właściwego w sprawach audiowizualnych usług medialnych na żądanie;</a:t>
            </a:r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1 pkt </a:t>
            </a:r>
            <a:r>
              <a:rPr lang="pl-PL" sz="1800" b="1" dirty="0" smtClean="0"/>
              <a:t>za obecność w udostępnianych audycjach 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udogodnień dla osób niepełnosprawnych</a:t>
            </a:r>
            <a:r>
              <a:rPr lang="pl-PL" sz="1800" dirty="0" smtClean="0"/>
              <a:t> (audiodeskrypcji, tłumaczeń na język migowy).</a:t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457200" y="446028"/>
            <a:ext cx="8229600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Metodologia kontroli VoD</a:t>
            </a:r>
            <a:r>
              <a:rPr lang="pl-PL" sz="2800" b="1" dirty="0"/>
              <a:t> </a:t>
            </a:r>
            <a:r>
              <a:rPr lang="pl-PL" sz="2800" b="1" dirty="0" smtClean="0"/>
              <a:t>2</a:t>
            </a:r>
          </a:p>
          <a:p>
            <a:pPr algn="ctr"/>
            <a:r>
              <a:rPr lang="pl-PL" sz="1800" b="1" dirty="0" smtClean="0"/>
              <a:t>Narzędzie kontroli  </a:t>
            </a:r>
            <a:endParaRPr lang="pl-PL" sz="1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29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4502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W przypadku audycji zagrażających rozwojowi małoletnich: </a:t>
            </a:r>
          </a:p>
          <a:p>
            <a:pPr marL="0" indent="0">
              <a:buNone/>
            </a:pPr>
            <a:endParaRPr lang="pl-PL" sz="1800" dirty="0" smtClean="0"/>
          </a:p>
          <a:p>
            <a:pPr>
              <a:buFont typeface="Wingdings" pitchFamily="2" charset="2"/>
              <a:buChar char="q"/>
            </a:pPr>
            <a:r>
              <a:rPr lang="pl-PL" sz="2000" dirty="0" smtClean="0"/>
              <a:t>monitorujący otwierał każdy katalog znajdujący się na stronie;</a:t>
            </a:r>
          </a:p>
          <a:p>
            <a:pPr>
              <a:buFont typeface="Wingdings" pitchFamily="2" charset="2"/>
              <a:buChar char="q"/>
            </a:pPr>
            <a:r>
              <a:rPr lang="pl-PL" sz="2000" dirty="0" smtClean="0"/>
              <a:t>jeżeli znalazł audycję co do której miał podejrzenia, że zagraża rozwojowi małoletnich sprawdzał zabezpieczenia danej audycji;</a:t>
            </a:r>
          </a:p>
          <a:p>
            <a:pPr>
              <a:buFont typeface="Wingdings" pitchFamily="2" charset="2"/>
              <a:buChar char="q"/>
            </a:pPr>
            <a:r>
              <a:rPr lang="pl-PL" sz="2000" dirty="0" smtClean="0"/>
              <a:t>każda nieprawidłowo zabezpieczona audycja została dokładnie zmonitorowana, udokumentowano również sceny (</a:t>
            </a:r>
            <a:r>
              <a:rPr lang="pl-PL" sz="2000" dirty="0" err="1" smtClean="0"/>
              <a:t>print</a:t>
            </a:r>
            <a:r>
              <a:rPr lang="pl-PL" sz="2000" dirty="0" smtClean="0"/>
              <a:t> </a:t>
            </a:r>
            <a:r>
              <a:rPr lang="pl-PL" sz="2000" dirty="0" err="1" smtClean="0"/>
              <a:t>screen</a:t>
            </a:r>
            <a:r>
              <a:rPr lang="pl-PL" sz="2000" dirty="0" smtClean="0"/>
              <a:t>) na podstawie których stwierdzono klasyfikację do art. 18 ust. 4 ustawy </a:t>
            </a:r>
            <a:br>
              <a:rPr lang="pl-PL" sz="2000" dirty="0" smtClean="0"/>
            </a:br>
            <a:r>
              <a:rPr lang="pl-PL" sz="2000" dirty="0" smtClean="0"/>
              <a:t>o KRRiT; </a:t>
            </a:r>
          </a:p>
          <a:p>
            <a:pPr>
              <a:buFont typeface="Wingdings" pitchFamily="2" charset="2"/>
              <a:buChar char="q"/>
            </a:pPr>
            <a:r>
              <a:rPr lang="pl-PL" sz="2000" dirty="0" smtClean="0"/>
              <a:t>szczegółową kontrolą objęto katalogi typu: „Horror”, „Sensacja” oraz oczywiście katalogi „tylko dla dorosłych”.</a:t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>
                <a:solidFill>
                  <a:prstClr val="black"/>
                </a:solidFill>
              </a:rPr>
              <a:t>Metodologia </a:t>
            </a:r>
            <a:r>
              <a:rPr lang="pl-PL" sz="2800" b="1" dirty="0">
                <a:solidFill>
                  <a:prstClr val="black"/>
                </a:solidFill>
              </a:rPr>
              <a:t>kontroli VoD </a:t>
            </a:r>
            <a:r>
              <a:rPr lang="pl-PL" sz="2800" b="1" dirty="0" smtClean="0">
                <a:solidFill>
                  <a:prstClr val="black"/>
                </a:solidFill>
              </a:rPr>
              <a:t>3</a:t>
            </a:r>
          </a:p>
          <a:p>
            <a:pPr lvl="0" algn="ctr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Audycje zagrażające rozwojowi małoletnich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9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688692"/>
            <a:ext cx="8132763" cy="72408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3100" b="1" dirty="0" smtClean="0"/>
              <a:t>Dane ilościowe 1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Liczba punktów, jaką osiągnęły poszczególne usługi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717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093527"/>
              </p:ext>
            </p:extLst>
          </p:nvPr>
        </p:nvGraphicFramePr>
        <p:xfrm>
          <a:off x="323528" y="1700808"/>
          <a:ext cx="8136904" cy="493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3244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Szczegółowym monitoringiem objęto 21 stron </a:t>
            </a:r>
            <a:r>
              <a:rPr lang="pl-PL" sz="1800" dirty="0" smtClean="0"/>
              <a:t>internetowych wyselekcjonowanych spośród 40 najpopularniejszych stron udostępniających audycje. Nie są to wszystkie strony, lista jest aktualizowana na bieżąco przez Departament Monitoringu. </a:t>
            </a:r>
          </a:p>
          <a:p>
            <a:pPr marL="0" indent="0">
              <a:buNone/>
            </a:pPr>
            <a:endParaRPr lang="pl-PL" sz="1800" dirty="0" smtClean="0"/>
          </a:p>
          <a:p>
            <a:pPr>
              <a:buFont typeface="Wingdings" pitchFamily="2" charset="2"/>
              <a:buChar char="q"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Żaden</a:t>
            </a:r>
            <a:r>
              <a:rPr lang="pl-PL" sz="1800" dirty="0" smtClean="0"/>
              <a:t> z dostawców nie otrzymał maksymalnej ilości punktów. </a:t>
            </a:r>
          </a:p>
          <a:p>
            <a:pPr>
              <a:buFont typeface="Wingdings" pitchFamily="2" charset="2"/>
              <a:buChar char="q"/>
            </a:pP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Najwięcej punktów </a:t>
            </a:r>
            <a:r>
              <a:rPr lang="pl-PL" sz="1800" b="1" dirty="0" smtClean="0"/>
              <a:t>-13 </a:t>
            </a:r>
            <a:r>
              <a:rPr lang="pl-PL" sz="1800" b="1" dirty="0"/>
              <a:t> </a:t>
            </a:r>
            <a:r>
              <a:rPr lang="pl-PL" sz="1800" dirty="0" smtClean="0"/>
              <a:t>otrzymała strona IPLEX.PL, </a:t>
            </a:r>
            <a:r>
              <a:rPr lang="pl-PL" sz="1800" dirty="0"/>
              <a:t>w  swojej ofercie nie </a:t>
            </a:r>
            <a:r>
              <a:rPr lang="pl-PL" sz="1800" dirty="0" smtClean="0"/>
              <a:t>posiadała jedynie </a:t>
            </a:r>
            <a:r>
              <a:rPr lang="pl-PL" sz="1800" dirty="0"/>
              <a:t>audycji dla osób </a:t>
            </a:r>
            <a:r>
              <a:rPr lang="pl-PL" sz="1800" dirty="0" smtClean="0"/>
              <a:t>niepełnosprawnych. Bardzo dobre </a:t>
            </a:r>
            <a:r>
              <a:rPr lang="pl-PL" sz="1800" dirty="0"/>
              <a:t>wyniki odnotowano również na </a:t>
            </a:r>
            <a:r>
              <a:rPr lang="pl-PL" sz="1800" dirty="0" smtClean="0"/>
              <a:t>stronach: KINOPLEX.PL (12 pkt), WP.TV, TVN PLAYER.PL (10 pkt).</a:t>
            </a:r>
          </a:p>
          <a:p>
            <a:pPr>
              <a:buFont typeface="Wingdings" pitchFamily="2" charset="2"/>
              <a:buChar char="q"/>
            </a:pP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Bardzo słabe wyniki </a:t>
            </a:r>
            <a:r>
              <a:rPr lang="pl-PL" sz="1800" dirty="0" smtClean="0"/>
              <a:t>uzyskały strony należące do grupy kapitałowej </a:t>
            </a:r>
            <a:r>
              <a:rPr lang="pl-PL" sz="1800" b="1" dirty="0" smtClean="0"/>
              <a:t>4 </a:t>
            </a:r>
            <a:r>
              <a:rPr lang="pl-PL" sz="1800" b="1" dirty="0" err="1" smtClean="0"/>
              <a:t>fun</a:t>
            </a:r>
            <a:r>
              <a:rPr lang="pl-PL" sz="1800" b="1" dirty="0" smtClean="0"/>
              <a:t> Media S.A:</a:t>
            </a:r>
            <a:r>
              <a:rPr lang="pl-PL" sz="1800" dirty="0" smtClean="0"/>
              <a:t> RBL. Tv (2 pkt), TV DICSO.PL (2 pkt), 4FUN .TV (2 pkt) oraz </a:t>
            </a:r>
            <a:r>
              <a:rPr lang="pl-PL" sz="1800" dirty="0"/>
              <a:t>strona </a:t>
            </a:r>
            <a:r>
              <a:rPr lang="pl-PL" sz="1800" dirty="0" smtClean="0"/>
              <a:t>POLOTV.PL </a:t>
            </a:r>
            <a:br>
              <a:rPr lang="pl-PL" sz="1800" dirty="0" smtClean="0"/>
            </a:br>
            <a:r>
              <a:rPr lang="pl-PL" sz="1800" dirty="0" smtClean="0"/>
              <a:t>( również 2 pkt)</a:t>
            </a:r>
            <a:endParaRPr lang="pl-PL" sz="1800" dirty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467544" y="726397"/>
            <a:ext cx="8208912" cy="648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9600" b="1" dirty="0" smtClean="0"/>
              <a:t/>
            </a:r>
            <a:br>
              <a:rPr lang="pl-PL" sz="9600" b="1" dirty="0" smtClean="0"/>
            </a:br>
            <a:r>
              <a:rPr lang="pl-PL" sz="11200" b="1" dirty="0" smtClean="0"/>
              <a:t>Dane ilościowe 2 </a:t>
            </a:r>
            <a:r>
              <a:rPr lang="pl-PL" sz="9600" b="1" dirty="0" smtClean="0"/>
              <a:t/>
            </a:r>
            <a:br>
              <a:rPr lang="pl-PL" sz="9600" b="1" dirty="0" smtClean="0"/>
            </a:br>
            <a:r>
              <a:rPr lang="pl-PL" sz="7200" b="1" dirty="0" smtClean="0"/>
              <a:t>Liczba punktów, jaką osiągnęli poszczególni dostawcy</a:t>
            </a: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0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132763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9219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1520" y="4560223"/>
            <a:ext cx="856863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ea typeface="MS Mincho" pitchFamily="49" charset="-128"/>
              </a:rPr>
              <a:t>„Stały, łatwy i bezpośredni” </a:t>
            </a:r>
            <a:r>
              <a:rPr lang="pl-PL" sz="1600" dirty="0" smtClean="0">
                <a:ea typeface="MS Mincho" pitchFamily="49" charset="-128"/>
              </a:rPr>
              <a:t>dostęp zinterpretowano jako obecność na stronie startowej, lub pod linkiem na stronie startowej. </a:t>
            </a:r>
            <a:endParaRPr lang="pl-PL" sz="1600" b="1" dirty="0" smtClean="0"/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Wszyscy</a:t>
            </a:r>
            <a:r>
              <a:rPr lang="pl-PL" sz="1600" dirty="0" smtClean="0"/>
              <a:t> </a:t>
            </a:r>
            <a:r>
              <a:rPr lang="pl-PL" sz="1600" dirty="0"/>
              <a:t>monitorowani </a:t>
            </a:r>
            <a:r>
              <a:rPr lang="pl-PL" sz="1600" dirty="0" smtClean="0"/>
              <a:t>dostawcy </a:t>
            </a:r>
            <a:r>
              <a:rPr lang="pl-PL" sz="1600" dirty="0"/>
              <a:t>usług medialnych na swoich </a:t>
            </a:r>
            <a:r>
              <a:rPr lang="pl-PL" sz="1600" dirty="0" smtClean="0"/>
              <a:t>stronach internetowych podawali nazwę dostarczanej usługi medialnej.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/>
              <a:t>Więcej dostawców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(71%) </a:t>
            </a:r>
            <a:r>
              <a:rPr lang="pl-PL" sz="1600" dirty="0" smtClean="0"/>
              <a:t>podawało swój adres do korespondencji niż adres mailowy 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(około 60%)</a:t>
            </a:r>
            <a:endParaRPr lang="pl-PL" sz="1600" dirty="0" smtClean="0"/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Tylko pięciu dostawców </a:t>
            </a:r>
            <a:r>
              <a:rPr lang="pl-PL" sz="1600" dirty="0" smtClean="0"/>
              <a:t>(IPLEX.PL, KINOPLEX.PL, OUTFILM.PL, WP.TV, GAZETA.TV) na swoich stronach wskazało KRRiT jako organ właściwy </a:t>
            </a:r>
            <a:r>
              <a:rPr lang="pl-PL" sz="1600" dirty="0"/>
              <a:t>w sprawach audiowizualnych usług medialnych na żądanie</a:t>
            </a:r>
            <a:r>
              <a:rPr lang="pl-PL" sz="1600" dirty="0" smtClean="0"/>
              <a:t>.</a:t>
            </a:r>
            <a:endParaRPr lang="pl-PL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251520" y="693234"/>
            <a:ext cx="8568629" cy="656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8000" b="1" dirty="0" smtClean="0"/>
              <a:t/>
            </a:r>
            <a:br>
              <a:rPr lang="pl-PL" sz="8000" b="1" dirty="0" smtClean="0"/>
            </a:br>
            <a:r>
              <a:rPr lang="pl-PL" sz="11200" b="1" dirty="0" smtClean="0"/>
              <a:t>Dane ilościowe 3 </a:t>
            </a:r>
            <a:br>
              <a:rPr lang="pl-PL" sz="11200" b="1" dirty="0" smtClean="0"/>
            </a:br>
            <a:r>
              <a:rPr lang="pl-PL" sz="7200" b="1" dirty="0" smtClean="0"/>
              <a:t>Dane o podmiocie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9555"/>
              </p:ext>
            </p:extLst>
          </p:nvPr>
        </p:nvGraphicFramePr>
        <p:xfrm>
          <a:off x="238698" y="1484784"/>
          <a:ext cx="8568628" cy="280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132763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10243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611558" y="5079087"/>
            <a:ext cx="813276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>
                <a:latin typeface="+mn-lt"/>
                <a:cs typeface="Arial" pitchFamily="34" charset="0"/>
              </a:rPr>
              <a:t>Spośród monitorowanych dostawców usług medialnych </a:t>
            </a:r>
            <a:r>
              <a:rPr lang="pl-PL" sz="1600" b="1" dirty="0" smtClean="0">
                <a:latin typeface="+mn-lt"/>
                <a:cs typeface="Arial" pitchFamily="34" charset="0"/>
              </a:rPr>
              <a:t>50</a:t>
            </a:r>
            <a:r>
              <a:rPr lang="pl-PL" sz="1600" b="1" dirty="0">
                <a:latin typeface="+mn-lt"/>
                <a:cs typeface="Arial" pitchFamily="34" charset="0"/>
              </a:rPr>
              <a:t>%</a:t>
            </a:r>
            <a:r>
              <a:rPr lang="pl-PL" sz="1600" dirty="0">
                <a:latin typeface="+mn-lt"/>
                <a:cs typeface="Arial" pitchFamily="34" charset="0"/>
              </a:rPr>
              <a:t> </a:t>
            </a:r>
            <a:r>
              <a:rPr lang="pl-PL" sz="1600" dirty="0" smtClean="0">
                <a:latin typeface="+mn-lt"/>
                <a:cs typeface="Arial" pitchFamily="34" charset="0"/>
              </a:rPr>
              <a:t>podawało </a:t>
            </a:r>
            <a:r>
              <a:rPr lang="pl-PL" sz="1600" dirty="0">
                <a:latin typeface="+mn-lt"/>
                <a:cs typeface="Arial" pitchFamily="34" charset="0"/>
              </a:rPr>
              <a:t>dane </a:t>
            </a:r>
            <a:r>
              <a:rPr lang="pl-PL" sz="1600" dirty="0" smtClean="0">
                <a:latin typeface="+mn-lt"/>
                <a:cs typeface="Arial" pitchFamily="34" charset="0"/>
              </a:rPr>
              <a:t/>
            </a:r>
            <a:br>
              <a:rPr lang="pl-PL" sz="1600" dirty="0" smtClean="0">
                <a:latin typeface="+mn-lt"/>
                <a:cs typeface="Arial" pitchFamily="34" charset="0"/>
              </a:rPr>
            </a:br>
            <a:r>
              <a:rPr lang="pl-PL" sz="1600" dirty="0" smtClean="0">
                <a:latin typeface="+mn-lt"/>
                <a:cs typeface="Arial" pitchFamily="34" charset="0"/>
              </a:rPr>
              <a:t>o </a:t>
            </a:r>
            <a:r>
              <a:rPr lang="pl-PL" sz="1600" dirty="0">
                <a:latin typeface="+mn-lt"/>
                <a:cs typeface="Arial" pitchFamily="34" charset="0"/>
              </a:rPr>
              <a:t>kraju produkcji </a:t>
            </a:r>
            <a:r>
              <a:rPr lang="pl-PL" sz="1600" dirty="0" smtClean="0">
                <a:latin typeface="+mn-lt"/>
                <a:cs typeface="Arial" pitchFamily="34" charset="0"/>
              </a:rPr>
              <a:t>udostępnianej audycji. 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+mn-lt"/>
                <a:cs typeface="Arial" pitchFamily="34" charset="0"/>
              </a:rPr>
              <a:t> </a:t>
            </a:r>
            <a:r>
              <a:rPr lang="pl-PL" sz="1600" b="1" dirty="0">
                <a:latin typeface="+mn-lt"/>
                <a:cs typeface="Arial" pitchFamily="34" charset="0"/>
              </a:rPr>
              <a:t>6</a:t>
            </a:r>
            <a:r>
              <a:rPr lang="pl-PL" sz="1600" dirty="0" smtClean="0">
                <a:latin typeface="+mn-lt"/>
                <a:cs typeface="Arial" pitchFamily="34" charset="0"/>
              </a:rPr>
              <a:t> </a:t>
            </a:r>
            <a:r>
              <a:rPr lang="pl-PL" sz="1600" dirty="0">
                <a:latin typeface="+mn-lt"/>
                <a:cs typeface="Arial" pitchFamily="34" charset="0"/>
              </a:rPr>
              <a:t>stron posiadało odrębne </a:t>
            </a:r>
            <a:r>
              <a:rPr lang="pl-PL" sz="1600" dirty="0" smtClean="0">
                <a:latin typeface="+mn-lt"/>
                <a:cs typeface="Arial" pitchFamily="34" charset="0"/>
              </a:rPr>
              <a:t>katalogi, zawierające </a:t>
            </a:r>
            <a:r>
              <a:rPr lang="pl-PL" sz="1600" dirty="0">
                <a:latin typeface="+mn-lt"/>
                <a:cs typeface="Arial" pitchFamily="34" charset="0"/>
              </a:rPr>
              <a:t>wyłącznie audycje europejskie (</a:t>
            </a:r>
            <a:r>
              <a:rPr lang="pl-PL" sz="1600" dirty="0" smtClean="0">
                <a:latin typeface="+mn-lt"/>
                <a:cs typeface="Arial" pitchFamily="34" charset="0"/>
              </a:rPr>
              <a:t>IPLEX.PL, KINOPLEX.PL, OUTFILM.PL, </a:t>
            </a:r>
            <a:r>
              <a:rPr lang="pl-PL" sz="1600" dirty="0">
                <a:latin typeface="+mn-lt"/>
                <a:cs typeface="Arial" pitchFamily="34" charset="0"/>
              </a:rPr>
              <a:t>STREFA </a:t>
            </a:r>
            <a:r>
              <a:rPr lang="pl-PL" sz="1600" dirty="0" smtClean="0">
                <a:latin typeface="+mn-lt"/>
                <a:cs typeface="Arial" pitchFamily="34" charset="0"/>
              </a:rPr>
              <a:t>VOD.PL, </a:t>
            </a:r>
            <a:r>
              <a:rPr lang="pl-PL" sz="1600" dirty="0">
                <a:latin typeface="+mn-lt"/>
                <a:cs typeface="Arial" pitchFamily="34" charset="0"/>
              </a:rPr>
              <a:t>INTERIA.TV, </a:t>
            </a:r>
            <a:r>
              <a:rPr lang="pl-PL" sz="1600" dirty="0" smtClean="0">
                <a:latin typeface="+mn-lt"/>
                <a:cs typeface="Arial" pitchFamily="34" charset="0"/>
              </a:rPr>
              <a:t> VOD.INTERIA.PL ). </a:t>
            </a:r>
          </a:p>
          <a:p>
            <a:pPr marL="285750" indent="-285750" algn="just" eaLnBrk="0" hangingPunct="0">
              <a:buFont typeface="Arial" pitchFamily="34" charset="0"/>
              <a:buChar char="•"/>
            </a:pPr>
            <a:r>
              <a:rPr lang="pl-PL" sz="1600" dirty="0" smtClean="0">
                <a:latin typeface="+mn-lt"/>
                <a:cs typeface="Arial" pitchFamily="34" charset="0"/>
              </a:rPr>
              <a:t>Tylko jedna strona zawierała </a:t>
            </a:r>
            <a:r>
              <a:rPr lang="pl-PL" sz="1600" dirty="0">
                <a:latin typeface="+mn-lt"/>
                <a:cs typeface="Arial" pitchFamily="34" charset="0"/>
              </a:rPr>
              <a:t>dodatkowe informacje promujące audycje Europejskie- </a:t>
            </a:r>
            <a:r>
              <a:rPr lang="pl-PL" sz="1600" dirty="0" smtClean="0">
                <a:latin typeface="+mn-lt"/>
                <a:cs typeface="Arial" pitchFamily="34" charset="0"/>
              </a:rPr>
              <a:t>IPLEX.PL</a:t>
            </a:r>
            <a:endParaRPr lang="pl-PL" sz="1600" dirty="0">
              <a:latin typeface="+mn-lt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611559" y="684213"/>
            <a:ext cx="8132763" cy="872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8000" b="1" dirty="0" smtClean="0"/>
              <a:t/>
            </a:r>
            <a:br>
              <a:rPr lang="pl-PL" sz="8000" b="1" dirty="0" smtClean="0"/>
            </a:br>
            <a:r>
              <a:rPr lang="pl-PL" sz="11200" b="1" dirty="0" smtClean="0"/>
              <a:t>Dane ilościowe 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7200" b="1" dirty="0" smtClean="0"/>
              <a:t> Promocja audycji europejskich</a:t>
            </a: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05962"/>
              </p:ext>
            </p:extLst>
          </p:nvPr>
        </p:nvGraphicFramePr>
        <p:xfrm>
          <a:off x="611560" y="1772816"/>
          <a:ext cx="8132762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655</Words>
  <Application>Microsoft Office PowerPoint</Application>
  <PresentationFormat>Pokaz na ekranie (4:3)</PresentationFormat>
  <Paragraphs>113</Paragraphs>
  <Slides>18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Wyniki kontroli internetowych dostawców audiowizualnych usług   na żądanie</vt:lpstr>
      <vt:lpstr> Agenda:   1. Metodologia kontroli internetowych dostawców usług        audiowizualnych na żądanie.  2. Przedstawienie wyników ilościowych kontroli. 3. Przedstawienie wyników jakościowych kontroli- audycje zagrażające      rozwojowi małoletnich, kontrola przekazów handlowych. 4. Podsumowanie.  </vt:lpstr>
      <vt:lpstr>  Monitoring został przeprowadzony na podstawie instrukcji oraz formularza monitorującego, składającego się z 6 części:   1. Dane o dostawcy usług medialnych (Art. 47e ust. 1, 2 ) 2. Dane o promowaniu audycji europejskich (Art. 47f ust.1,2) 3. Dane o obecności w ofercie audycji dla osób niepełnosprawnych  ( Art. 47g) 4. Oznaczanie audycji ze względu na kategorie wiekowe (art. 47 e, ust. 2 oraz rozporządzenie w sprawie szczegółowych zasad ochrony małoletnich w audiowizualnych usługach na żądanie) 5. Techniczne zabezpieczenia audycji zagrażających rozwojowi małoletnich  ( Art. 47e ust. 1. ) 6. Przekazy handlowe ( w części zakazanych przekazów handlowych, reklam, audycji sponsorowanych oraz lokowania produktu).    </vt:lpstr>
      <vt:lpstr>Metodologia kontroli VoD 2 Narzędzie kontroli  </vt:lpstr>
      <vt:lpstr>Metodologia kontroli VoD 3  Audycje zagrażające rozwojowi małoletnich</vt:lpstr>
      <vt:lpstr>   Dane ilościowe 1  Liczba punktów, jaką osiągnęły poszczególne usługi     </vt:lpstr>
      <vt:lpstr>Prezentacja programu PowerPoint</vt:lpstr>
      <vt:lpstr>        </vt:lpstr>
      <vt:lpstr>        </vt:lpstr>
      <vt:lpstr>Prezentacja programu PowerPoint</vt:lpstr>
      <vt:lpstr>        </vt:lpstr>
      <vt:lpstr>  Dane ilościowe 7  Oznaczenia audycji symbolami graficznymi   </vt:lpstr>
      <vt:lpstr>Dane jakościowe 1  Audycje zagrażające rozwojowi małoletnich, przekazy handlowe</vt:lpstr>
      <vt:lpstr>Dane jakościowe 2  Audycje zagrażające rozwojowi małoletnich- IPLEX.PL </vt:lpstr>
      <vt:lpstr>Prezentacja programu PowerPoint</vt:lpstr>
      <vt:lpstr>                                </vt:lpstr>
      <vt:lpstr>Podsumowanie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Michal</dc:creator>
  <cp:lastModifiedBy>Hamara Monika</cp:lastModifiedBy>
  <cp:revision>223</cp:revision>
  <cp:lastPrinted>2013-06-28T09:58:46Z</cp:lastPrinted>
  <dcterms:created xsi:type="dcterms:W3CDTF">2012-01-08T13:01:20Z</dcterms:created>
  <dcterms:modified xsi:type="dcterms:W3CDTF">2015-03-18T13:45:28Z</dcterms:modified>
</cp:coreProperties>
</file>