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9" r:id="rId2"/>
    <p:sldId id="280" r:id="rId3"/>
    <p:sldId id="281" r:id="rId4"/>
    <p:sldId id="277" r:id="rId5"/>
    <p:sldId id="282" r:id="rId6"/>
    <p:sldId id="289" r:id="rId7"/>
    <p:sldId id="283" r:id="rId8"/>
    <p:sldId id="287" r:id="rId9"/>
    <p:sldId id="290" r:id="rId10"/>
    <p:sldId id="291" r:id="rId11"/>
    <p:sldId id="288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76" r:id="rId21"/>
  </p:sldIdLst>
  <p:sldSz cx="9144000" cy="6858000" type="screen4x3"/>
  <p:notesSz cx="6819900" cy="9931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00"/>
    <a:srgbClr val="E9EEEE"/>
    <a:srgbClr val="FF9999"/>
    <a:srgbClr val="6C6C7A"/>
    <a:srgbClr val="1A132F"/>
    <a:srgbClr val="BF7BB5"/>
    <a:srgbClr val="9DB9E1"/>
    <a:srgbClr val="AE7F6C"/>
    <a:srgbClr val="181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5" autoAdjust="0"/>
    <p:restoredTop sz="99647" autoAdjust="0"/>
  </p:normalViewPr>
  <p:slideViewPr>
    <p:cSldViewPr snapToGrid="0">
      <p:cViewPr>
        <p:scale>
          <a:sx n="110" d="100"/>
          <a:sy n="110" d="100"/>
        </p:scale>
        <p:origin x="-1068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kumimoji="0"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38861F0-3AFE-448A-B1B6-08E00295442E}" type="datetimeFigureOut">
              <a:rPr lang="pl-PL"/>
              <a:pPr/>
              <a:t>2014-11-21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6" tIns="45793" rIns="91586" bIns="45793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1991" y="4717415"/>
            <a:ext cx="5455920" cy="4469130"/>
          </a:xfrm>
          <a:prstGeom prst="rect">
            <a:avLst/>
          </a:prstGeom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kumimoji="0"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ACA521F9-291A-4858-B3A2-C80FCBAABDC3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274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pl-PL" smtClean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1443B7-6401-4B3E-B0DB-601DC2773960}" type="slidenum">
              <a:rPr lang="pl-PL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9375EE-B5EC-4C7B-802C-15B8C9AE0DF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FD0EA-A37E-42FF-8CE5-5E8958F878A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36625"/>
            <a:ext cx="6019800" cy="51895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DE984C-3D2F-45B0-BDB0-041CAB608D3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4825A-C5CA-459A-82B5-008B7FD6D3C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555A5A-E459-46A4-A287-F92C464B952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016125"/>
            <a:ext cx="4038600" cy="4110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016125"/>
            <a:ext cx="4038600" cy="4110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7DB98D-1FBB-48E4-BA26-A59104E7723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07486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889249"/>
            <a:ext cx="4040188" cy="3236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207486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889249"/>
            <a:ext cx="4041775" cy="3236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3053D-7E68-481F-9223-0FA97CE2A8B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793BE-542C-4117-B04F-FC3205BF842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60187-B69A-4EE6-8299-7E4595F4575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763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2159000"/>
            <a:ext cx="3008313" cy="3967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8C2760-2238-439D-A105-C4BCDC0FCCF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793749"/>
            <a:ext cx="5486400" cy="3933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942E28-8B2A-4388-8EF9-26212644524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75"/>
            <a:ext cx="822960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32000"/>
            <a:ext cx="82296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5A4C99D6-2773-4A2B-B162-C6FF497A82D4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4"/>
          <p:cNvSpPr txBox="1">
            <a:spLocks noChangeArrowheads="1"/>
          </p:cNvSpPr>
          <p:nvPr/>
        </p:nvSpPr>
        <p:spPr bwMode="auto">
          <a:xfrm>
            <a:off x="1868827" y="2111046"/>
            <a:ext cx="6250836" cy="230832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Procedura uzgadniania </a:t>
            </a:r>
          </a:p>
          <a:p>
            <a:pPr algn="ctr"/>
            <a:r>
              <a:rPr lang="pl-PL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KRRiT planów </a:t>
            </a:r>
          </a:p>
          <a:p>
            <a:pPr algn="ctr"/>
            <a:r>
              <a:rPr lang="pl-PL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finansowo-programowych</a:t>
            </a:r>
          </a:p>
          <a:p>
            <a:pPr algn="ctr"/>
            <a:r>
              <a:rPr kumimoji="0" lang="pl-PL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spółek mediów publicznych</a:t>
            </a:r>
            <a:endParaRPr kumimoji="0" lang="pl-PL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83377" y="5519254"/>
            <a:ext cx="6105527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kumimoji="0" lang="pl-PL" sz="1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Krajowa Rada Radiofonii i Telewizji,   listopad 2014</a:t>
            </a:r>
            <a:r>
              <a:rPr kumimoji="0"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kumimoji="0"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az 4" descr="Logo KRRi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18010" cy="247389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służące uzgodnieniu planów c.d.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6152" y="1963591"/>
            <a:ext cx="8276142" cy="450622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Po otrzymaniu planów </a:t>
            </a:r>
            <a:r>
              <a:rPr lang="pl-PL" sz="1800" b="1" dirty="0" err="1" smtClean="0">
                <a:solidFill>
                  <a:srgbClr val="FF0000"/>
                </a:solidFill>
              </a:rPr>
              <a:t>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+mj-lt"/>
              <a:buAutoNum type="arabicPeriod" startAt="5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Do 30 czerwca określa (poprzez uchwałę) na następny rok kalendarzowy sposób podziału wpływów z opłat abonamentowych; </a:t>
            </a:r>
          </a:p>
          <a:p>
            <a:pPr>
              <a:spcAft>
                <a:spcPts val="1200"/>
              </a:spcAft>
              <a:buFont typeface="+mj-lt"/>
              <a:buAutoNum type="arabicPeriod" startAt="5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Przekazuje uchwałę nadawcom o sposobie podziału abonamentu i oczekuje modyfikacji planów finansowo-programowych, czyli dostosowania przez spółki planów do przyznanych środków finansowych; </a:t>
            </a:r>
          </a:p>
          <a:p>
            <a:pPr>
              <a:spcAft>
                <a:spcPts val="1200"/>
              </a:spcAft>
              <a:buFont typeface="+mj-lt"/>
              <a:buAutoNum type="arabicPeriod" startAt="5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Następny etap prac to kolejna analiza planów po ich modyfikacji przez nadawców – pod kątem zgodności zmodyfikowanych planów z przydzielonymi środkami oraz oceną zmodyfikowanej zawartości programu;</a:t>
            </a:r>
          </a:p>
          <a:p>
            <a:pPr>
              <a:spcAft>
                <a:spcPts val="1200"/>
              </a:spcAft>
              <a:buFont typeface="+mj-lt"/>
              <a:buAutoNum type="arabicPeriod" startAt="5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Procedurę uzgodnień planów kończy podjęcie uchwały przez </a:t>
            </a:r>
            <a:r>
              <a:rPr lang="pl-PL" sz="1800" dirty="0" err="1" smtClean="0">
                <a:solidFill>
                  <a:schemeClr val="accent2">
                    <a:lumMod val="50000"/>
                  </a:schemeClr>
                </a:solidFill>
              </a:rPr>
              <a:t>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  <a:t>o uzgodnieniu planów finansowo-programowych spółki -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następuje po stwierdzeniu zgodności zmodyfikowanych planów z przyznanymi środkami abonamentowymi i po pozytywnej ocenie programu.</a:t>
            </a: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0855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8574" y="819509"/>
            <a:ext cx="8229600" cy="896339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realizacji uzgodnionych planów</a:t>
            </a:r>
            <a:endParaRPr lang="pl-PL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185"/>
            <a:ext cx="8229600" cy="45547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Realizacja planów kontrolowana jest poprzez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Monitoring programów – przeprowadzany dwukrotnie w ciągu roku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(w okresie obowiązywania ramówek jesiennej i wiosennej), każdorazowo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na tygodniowej próbie (tj. 168 godzin programu);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Analizę ramówek poszczególnych programów;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Analizę finansowych sprawozdań kwartalnych przekazywanych KRRiT przez nadawców – zawierają informacje o wydatkowanych środkach publicznych na konkretne zadania; </a:t>
            </a:r>
          </a:p>
          <a:p>
            <a:pPr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Analizę finansowych sprawozdań rocznych -  na ich podstawie KRRiT ocenia poziom kosztów pokrytych ze środków publicznych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(w tym abonamentowych) i komercyjnych przeznaczonych w danym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roku na przedsięwzięcia misyjne oraz dają obraz kondycji finansowej spółki.</a:t>
            </a: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81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321" y="750498"/>
            <a:ext cx="8229600" cy="896339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Uwagi dotyczące funkcjonowania systemu</a:t>
            </a:r>
            <a:endParaRPr lang="pl-PL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185"/>
            <a:ext cx="8229600" cy="45547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Większa staranność w przygotowywaniu planów przez spółki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Trudne pierwsze lata : plany ogólnikowe, błędy, nie wszystkie zadania ustawowe w nich ujmowano;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Na 2015 r. generalnie wszystkie spółki przygotowały plany starannie; zdarzały się jeszcze błędy, np. dotyczące sposobu kwalifikowania audycji preferowanych przez </a:t>
            </a:r>
            <a:r>
              <a:rPr lang="pl-PL" sz="1800" dirty="0" err="1" smtClean="0">
                <a:solidFill>
                  <a:schemeClr val="accent2">
                    <a:lumMod val="50000"/>
                  </a:schemeClr>
                </a:solidFill>
              </a:rPr>
              <a:t>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</a:p>
          <a:p>
            <a:pPr marL="684000">
              <a:spcAft>
                <a:spcPts val="600"/>
              </a:spcAft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FF0000"/>
                </a:solidFill>
              </a:rPr>
              <a:t>skala popełnionych błędów była jednak niewielka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 na 19 spółek tylko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w 5 odnotowaliśmy tego rodzaju uchybienia  - Radio Koszalin SA, Radio Olsztyn SA, Radio Merkury Poznań SA, Radio Rzeszów SA, Radio Zachód SA.</a:t>
            </a:r>
          </a:p>
          <a:p>
            <a:pPr>
              <a:spcAft>
                <a:spcPts val="1200"/>
              </a:spcAft>
              <a:buNone/>
            </a:pP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81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321" y="750498"/>
            <a:ext cx="8229600" cy="896339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Uwagi dotyczące funkcjonowania systemu c.d.</a:t>
            </a:r>
            <a:endParaRPr lang="pl-PL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185"/>
            <a:ext cx="8229600" cy="45547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>
                <a:solidFill>
                  <a:srgbClr val="FF0000"/>
                </a:solidFill>
              </a:rPr>
              <a:t>Z każdym rokiem spółki planują wyższy udział elementów programu  preferowanych przez 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Na 2014 r. spółki zaplanowały łącznie  ponad 8 tys. godzin audycji preferowanych, a na 2015 zaplanowano ich zdecydowanie więcej – łącznie ponad 13 tys. godz. Krajowa Rada przeznaczyła na dofinansowanie tych elementów programu łącznie 5 mln zł: </a:t>
            </a:r>
          </a:p>
          <a:p>
            <a:pPr marL="684000">
              <a:spcAft>
                <a:spcPts val="600"/>
              </a:spcAft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FF0000"/>
                </a:solidFill>
              </a:rPr>
              <a:t>Najwięcej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zaplanowano ich w: Telewizji Polskiej S.A. (7292 godz.), Polskim Radiu S.A. (6715 godz.), Radiu Opole (2166 godz.), Radiu Zachód (1425 godz.), Radiu Lublin (1077 godz.), Radiu Szczecin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(1067 godz.);</a:t>
            </a:r>
          </a:p>
          <a:p>
            <a:pPr marL="684000">
              <a:spcAft>
                <a:spcPts val="600"/>
              </a:spcAft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FF0000"/>
                </a:solidFill>
              </a:rPr>
              <a:t>Najmniejszy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udział będą miały w programach: Radio Wrocław (255 godz.), Radio Białystok (368 godz.), Radio Koszalin (393 godz.).</a:t>
            </a:r>
          </a:p>
          <a:p>
            <a:pPr marL="684000">
              <a:spcAft>
                <a:spcPts val="600"/>
              </a:spcAft>
              <a:buFont typeface="Arial" pitchFamily="34" charset="0"/>
              <a:buChar char="•"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81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321" y="750498"/>
            <a:ext cx="8229600" cy="896339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Uwagi dotyczące funkcjonowania systemu c.d.</a:t>
            </a:r>
            <a:endParaRPr lang="pl-PL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185"/>
            <a:ext cx="8229600" cy="45547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Preferencje programowe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chemeClr val="accent2">
                    <a:lumMod val="50000"/>
                  </a:schemeClr>
                </a:solidFill>
              </a:rPr>
              <a:t>Na 2015 r. KRRiT określiła, że preferowanymi elementami programu będą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Audycje służące edukacji obywatelskiej;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Formy udramatyzowane: teatr radiowy i telewizyjny, reportaż artystyczny, dokument;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Audycje edukacyjne adresowane do młodzieży (dotyczące różnych dziedzin życia, np. kształcenia i kariery zawodowej, rynku pracy, relacji międzyludzkich, nowych technologii, kultury słowa); 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Wspólne przedsięwzięcia programowe nadawców.</a:t>
            </a:r>
          </a:p>
          <a:p>
            <a:pPr marL="684000">
              <a:spcAft>
                <a:spcPts val="600"/>
              </a:spcAft>
              <a:buNone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81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321" y="750498"/>
            <a:ext cx="8229600" cy="896339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Uwagi dotyczące funkcjonowania systemu c.d.</a:t>
            </a:r>
            <a:endParaRPr lang="pl-PL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185"/>
            <a:ext cx="8229600" cy="45547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Największy wzrost liczby godzin audycji planowanych przez nadawców </a:t>
            </a:r>
            <a:br>
              <a:rPr lang="pl-PL" sz="1800" b="1" dirty="0" smtClean="0">
                <a:solidFill>
                  <a:srgbClr val="FF0000"/>
                </a:solidFill>
              </a:rPr>
            </a:br>
            <a:r>
              <a:rPr lang="pl-PL" sz="1800" b="1" dirty="0" smtClean="0">
                <a:solidFill>
                  <a:srgbClr val="FF0000"/>
                </a:solidFill>
              </a:rPr>
              <a:t>w  kategoriach preferowanych w 2015 r. w porównaniu do 2014 r.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b="1" dirty="0" smtClean="0">
                <a:solidFill>
                  <a:schemeClr val="accent2">
                    <a:lumMod val="50000"/>
                  </a:schemeClr>
                </a:solidFill>
              </a:rPr>
              <a:t>Radio Gdańsk S.A.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- wzrost o 274 godz. form udramatyzowanych oraz wzrost o 303 godz. audycji adresowanych do młodzieży;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b="1" dirty="0" smtClean="0">
                <a:solidFill>
                  <a:schemeClr val="accent2">
                    <a:lumMod val="50000"/>
                  </a:schemeClr>
                </a:solidFill>
              </a:rPr>
              <a:t>Radio Opole S.A.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- wzrost o 516 godz. audycji poświęconych edukacji obywatelskiej oraz wzrost o 612 godz. form udramatyzowanych);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b="1" dirty="0" smtClean="0">
                <a:solidFill>
                  <a:schemeClr val="accent2">
                    <a:lumMod val="50000"/>
                  </a:schemeClr>
                </a:solidFill>
              </a:rPr>
              <a:t>Radio dla Ciebie S.A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. - wzrost o 203 godz. audycji poświęconych edukacji obywatelskiej);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b="1" dirty="0" smtClean="0">
                <a:solidFill>
                  <a:schemeClr val="accent2">
                    <a:lumMod val="50000"/>
                  </a:schemeClr>
                </a:solidFill>
              </a:rPr>
              <a:t>Radio Zachód S.A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. – wzrost o 221 godz. audycji poświęconych edukacji obywatelskiej).</a:t>
            </a:r>
          </a:p>
          <a:p>
            <a:pPr marL="684000">
              <a:spcAft>
                <a:spcPts val="600"/>
              </a:spcAft>
              <a:buNone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81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321" y="750498"/>
            <a:ext cx="8229600" cy="896339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Uwagi dotyczące funkcjonowania systemu c.d.</a:t>
            </a:r>
            <a:endParaRPr lang="pl-PL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185"/>
            <a:ext cx="8229600" cy="45547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Spółki planują niewiele działań w zakresie tworzenia wspólnych przedsięwzięć programowych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Najwięcej tego typu działań zaplanowało Radio Kraków (52 godz.)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z Radiem Rzeszów - wspólne tworzenie audycji dla mniejszości ukraińskiej, 52 godz.;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Nie planują tego typu współpracy: TVP SA, PR S.A., Radio Białystok, Radio </a:t>
            </a:r>
            <a:r>
              <a:rPr lang="pl-PL" sz="1800" dirty="0" err="1" smtClean="0">
                <a:solidFill>
                  <a:schemeClr val="accent2">
                    <a:lumMod val="50000"/>
                  </a:schemeClr>
                </a:solidFill>
              </a:rPr>
              <a:t>PiK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, Radio Lublin, Radio dla Ciebie;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Pozostałe spółki (11) wskazały w tym zakresie minimalną liczbę godz. w ciągu roku (od 3 do 18). </a:t>
            </a:r>
            <a:r>
              <a:rPr lang="pl-PL" sz="1800" dirty="0" smtClean="0">
                <a:solidFill>
                  <a:srgbClr val="FF0000"/>
                </a:solidFill>
              </a:rPr>
              <a:t>Warto zwrócić uwagę na wspólna inicjatywę spółek Radia Koszalin, Radia Gdańsk, Radia Katowice i Radia Merkury, które zamierzają w 2015 współpracować w zakresie popularyzowania muzyki klasycznej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(koncerty oraz edukacja w zakresie odbioru tego rodzaju muzyki). </a:t>
            </a:r>
          </a:p>
          <a:p>
            <a:pPr marL="684000">
              <a:spcAft>
                <a:spcPts val="600"/>
              </a:spcAft>
              <a:buNone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81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321" y="750498"/>
            <a:ext cx="8229600" cy="896339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Uwagi dotyczące funkcjonowania systemu c.d.</a:t>
            </a:r>
            <a:endParaRPr lang="pl-PL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185"/>
            <a:ext cx="8229600" cy="45547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Podobieństwo planowanej oferty w DAB + do aktualnie nadawanej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Wszystkie spółki zadeklarowały uruchomienie wyspecjalizowanego programu w DAB +. Jednak w ocenie </a:t>
            </a:r>
            <a:r>
              <a:rPr lang="pl-PL" sz="1800" dirty="0" err="1" smtClean="0">
                <a:solidFill>
                  <a:schemeClr val="accent2">
                    <a:lumMod val="50000"/>
                  </a:schemeClr>
                </a:solidFill>
              </a:rPr>
              <a:t>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większość z nich nie przedstawiła nowej oferty programowej w stosunku do funkcjonującej już na poszczególnych rynkach. Ponadto przedstawiono wysokie koszty tworzenia tych programów;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Z tego względu </a:t>
            </a:r>
            <a:r>
              <a:rPr lang="pl-PL" sz="1800" dirty="0" err="1" smtClean="0">
                <a:solidFill>
                  <a:schemeClr val="accent2">
                    <a:lumMod val="50000"/>
                  </a:schemeClr>
                </a:solidFill>
              </a:rPr>
              <a:t>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wybrała oferty, które rozszerzały wachlarz programowy istniejących programów i zdecydowała (po negocjacjach ze spółkami) o dofinansowaniu ich tworzenia  środkami z abonamentu:  </a:t>
            </a:r>
          </a:p>
          <a:p>
            <a:pPr marL="684000">
              <a:spcAft>
                <a:spcPts val="600"/>
              </a:spcAft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FF0000"/>
                </a:solidFill>
              </a:rPr>
              <a:t>Radio Kraków S.A. 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(poświęcony kulturze regionalnej, 786 tys. zł); </a:t>
            </a:r>
          </a:p>
          <a:p>
            <a:pPr marL="684000">
              <a:spcAft>
                <a:spcPts val="600"/>
              </a:spcAft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FF0000"/>
                </a:solidFill>
              </a:rPr>
              <a:t>Radio Szczecin S.A. 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(muzyczno-kulturalny, 495 tys. zł); </a:t>
            </a:r>
          </a:p>
          <a:p>
            <a:pPr marL="684000">
              <a:spcAft>
                <a:spcPts val="600"/>
              </a:spcAft>
              <a:buFont typeface="Arial" pitchFamily="34" charset="0"/>
              <a:buChar char="•"/>
            </a:pPr>
            <a:r>
              <a:rPr lang="pl-PL" sz="1800" dirty="0" smtClean="0">
                <a:solidFill>
                  <a:srgbClr val="FF0000"/>
                </a:solidFill>
              </a:rPr>
              <a:t>Radio Wrocław S.A. 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(poświęcony kulturze </a:t>
            </a:r>
            <a:r>
              <a:rPr lang="pl-PL" sz="1800" dirty="0" err="1" smtClean="0">
                <a:solidFill>
                  <a:schemeClr val="accent2">
                    <a:lumMod val="50000"/>
                  </a:schemeClr>
                </a:solidFill>
              </a:rPr>
              <a:t>offowej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, 600 tys. zł).</a:t>
            </a:r>
          </a:p>
          <a:p>
            <a:pPr marL="684000">
              <a:spcAft>
                <a:spcPts val="600"/>
              </a:spcAft>
              <a:buNone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81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1321" y="750498"/>
            <a:ext cx="8229600" cy="896339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Uwagi dotyczące funkcjonowania systemu c.d.</a:t>
            </a:r>
            <a:endParaRPr lang="pl-PL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185"/>
            <a:ext cx="8229600" cy="45547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lv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Lakoniczne opinie rad programowych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Część opinii ogranicza się do jednozdaniowych twierdzeń akceptujących plany lub pozytywnie je oceniających. Nie zawierają żadnych ocen dotyczących zawartości programów i ich jakości;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rgbClr val="FF0000"/>
                </a:solidFill>
              </a:rPr>
              <a:t>Chlubnymi przykładami są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l-PL" sz="1800" dirty="0" smtClean="0">
                <a:solidFill>
                  <a:srgbClr val="FF0000"/>
                </a:solidFill>
              </a:rPr>
              <a:t>wyczerpujące, merytoryczne opinie rad programowych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 TVP S.A., Radio </a:t>
            </a:r>
            <a:r>
              <a:rPr lang="pl-PL" sz="1800" dirty="0" err="1" smtClean="0">
                <a:solidFill>
                  <a:schemeClr val="accent2">
                    <a:lumMod val="50000"/>
                  </a:schemeClr>
                </a:solidFill>
              </a:rPr>
              <a:t>PiK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S.A. Radio Gdańsk S.A., Radio Katowice S.A., Radio Opole S.A., RDC S.A., Radio Kraków S.A., Radio Lublin S.A., Radio Łódź S.A. oraz Radio Zachód S.A.</a:t>
            </a:r>
          </a:p>
          <a:p>
            <a:pPr>
              <a:spcAft>
                <a:spcPts val="1200"/>
              </a:spcAft>
              <a:buNone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84000">
              <a:spcAft>
                <a:spcPts val="600"/>
              </a:spcAft>
              <a:buNone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81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9948" y="810883"/>
            <a:ext cx="8229600" cy="896339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Rola rad nadzorczych w tworzeniu planów </a:t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kontroli ich realizacji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185"/>
            <a:ext cx="8229600" cy="45547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Zakres odpowiedzialności tych organów spółek jest następujący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Nadzór zarówno na etapie tworzenia planów, jak też kontrola ich realizacji;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Współpraca z radą programową spółki, która przekazuje radzie nadzorczej opinie o planowanym programie;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Rada nadzorcza przedstawia zarządowi łączną ocenę planów, tj. dotyczącą planowanych przedsięwzięć, ich kosztów i źródeł finansowania.</a:t>
            </a:r>
          </a:p>
          <a:p>
            <a:pPr marL="684000">
              <a:spcAft>
                <a:spcPts val="600"/>
              </a:spcAft>
              <a:buNone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81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831" y="706179"/>
            <a:ext cx="8229600" cy="952500"/>
          </a:xfrm>
          <a:solidFill>
            <a:schemeClr val="bg1"/>
          </a:solidFill>
          <a:effectLst/>
        </p:spPr>
        <p:txBody>
          <a:bodyPr/>
          <a:lstStyle/>
          <a:p>
            <a:r>
              <a:rPr lang="pl-PL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pl-PL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424141" y="3433314"/>
            <a:ext cx="8311844" cy="422694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accent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1" lang="pl-PL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Arial" charset="0"/>
                <a:cs typeface="Arial" pitchFamily="34" charset="0"/>
              </a:rPr>
              <a:t>Działania służące uzgodnieniu planów  </a:t>
            </a:r>
            <a:endParaRPr kumimoji="1" lang="pl-PL" sz="18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Arial" charset="0"/>
              <a:cs typeface="Arial" pitchFamily="34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 bwMode="auto">
          <a:xfrm>
            <a:off x="380053" y="4190937"/>
            <a:ext cx="8341254" cy="441448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accent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pl-PL" sz="1800" b="1" kern="0" dirty="0" smtClean="0">
                <a:solidFill>
                  <a:schemeClr val="accent2">
                    <a:lumMod val="50000"/>
                  </a:schemeClr>
                </a:solidFill>
                <a:latin typeface="+mn-lt"/>
                <a:ea typeface="Arial" charset="0"/>
              </a:rPr>
              <a:t>Kontrola realizacji uzgodnionych planów </a:t>
            </a:r>
            <a:endParaRPr lang="pl-PL" sz="1800" b="1" kern="0" dirty="0">
              <a:solidFill>
                <a:schemeClr val="accent2">
                  <a:lumMod val="50000"/>
                </a:schemeClr>
              </a:solidFill>
              <a:latin typeface="+mn-lt"/>
              <a:ea typeface="Arial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pl-PL" sz="18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Arial" charset="0"/>
              <a:cs typeface="Arial" pitchFamily="34" charset="0"/>
            </a:endParaRPr>
          </a:p>
        </p:txBody>
      </p:sp>
      <p:sp>
        <p:nvSpPr>
          <p:cNvPr id="7" name="Strzałka w dół 6"/>
          <p:cNvSpPr/>
          <p:nvPr/>
        </p:nvSpPr>
        <p:spPr>
          <a:xfrm>
            <a:off x="4336077" y="2347041"/>
            <a:ext cx="212651" cy="203569"/>
          </a:xfrm>
          <a:prstGeom prst="downArrow">
            <a:avLst/>
          </a:prstGeom>
          <a:solidFill>
            <a:srgbClr val="FF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dirty="0">
              <a:solidFill>
                <a:srgbClr val="FF0000"/>
              </a:solidFill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468230" y="1658679"/>
            <a:ext cx="8258173" cy="635947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accent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1" lang="pl-PL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Arial" charset="0"/>
                <a:cs typeface="Arial" pitchFamily="34" charset="0"/>
              </a:rPr>
              <a:t>Wprowadzenie nowego mechanizmu planowania i rozliczania misji publicznej - </a:t>
            </a:r>
            <a:r>
              <a:rPr kumimoji="1" lang="pl-P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Arial" charset="0"/>
                <a:cs typeface="Arial" pitchFamily="34" charset="0"/>
              </a:rPr>
              <a:t> </a:t>
            </a:r>
            <a:r>
              <a:rPr kumimoji="1" lang="pl-PL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Arial" charset="0"/>
                <a:cs typeface="Arial" pitchFamily="34" charset="0"/>
              </a:rPr>
              <a:t>zmiany prawne</a:t>
            </a:r>
            <a:endParaRPr kumimoji="1" lang="pl-PL" sz="18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Arial" charset="0"/>
              <a:cs typeface="Arial" pitchFamily="34" charset="0"/>
            </a:endParaRPr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 bwMode="auto">
          <a:xfrm>
            <a:off x="468230" y="2636875"/>
            <a:ext cx="8258173" cy="451381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accent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1" lang="pl-PL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Arial" charset="0"/>
                <a:cs typeface="Arial" pitchFamily="34" charset="0"/>
              </a:rPr>
              <a:t>Zakres planów – Rozporządzenie KRRiT z dnia 27 kwietnia 2011 r.</a:t>
            </a:r>
            <a:endParaRPr kumimoji="1" lang="pl-PL" sz="18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Arial" charset="0"/>
              <a:cs typeface="Arial" pitchFamily="34" charset="0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4333002" y="3193164"/>
            <a:ext cx="212651" cy="203569"/>
          </a:xfrm>
          <a:prstGeom prst="downArrow">
            <a:avLst/>
          </a:prstGeom>
          <a:solidFill>
            <a:srgbClr val="FF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dirty="0"/>
          </a:p>
        </p:txBody>
      </p:sp>
      <p:sp>
        <p:nvSpPr>
          <p:cNvPr id="16" name="Strzałka w dół 15"/>
          <p:cNvSpPr/>
          <p:nvPr/>
        </p:nvSpPr>
        <p:spPr>
          <a:xfrm>
            <a:off x="4315747" y="3926032"/>
            <a:ext cx="212651" cy="203569"/>
          </a:xfrm>
          <a:prstGeom prst="downArrow">
            <a:avLst/>
          </a:prstGeom>
          <a:solidFill>
            <a:srgbClr val="FF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dirty="0"/>
          </a:p>
        </p:txBody>
      </p:sp>
      <p:sp>
        <p:nvSpPr>
          <p:cNvPr id="13" name="Strzałka w dół 12"/>
          <p:cNvSpPr/>
          <p:nvPr/>
        </p:nvSpPr>
        <p:spPr>
          <a:xfrm>
            <a:off x="4315949" y="4709541"/>
            <a:ext cx="212651" cy="203569"/>
          </a:xfrm>
          <a:prstGeom prst="downArrow">
            <a:avLst/>
          </a:prstGeom>
          <a:solidFill>
            <a:srgbClr val="FF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dirty="0"/>
          </a:p>
        </p:txBody>
      </p:sp>
      <p:sp>
        <p:nvSpPr>
          <p:cNvPr id="15" name="Symbol zastępczy zawartości 2"/>
          <p:cNvSpPr txBox="1">
            <a:spLocks/>
          </p:cNvSpPr>
          <p:nvPr/>
        </p:nvSpPr>
        <p:spPr bwMode="auto">
          <a:xfrm>
            <a:off x="396815" y="4951757"/>
            <a:ext cx="8358998" cy="517390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accent3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1" lang="pl-PL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Arial" charset="0"/>
                <a:cs typeface="Arial" pitchFamily="34" charset="0"/>
              </a:rPr>
              <a:t>Uwagi dotyczące funkcjonowania systemu</a:t>
            </a:r>
            <a:endParaRPr kumimoji="1" lang="pl-PL" sz="18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Arial" charset="0"/>
              <a:cs typeface="Arial" pitchFamily="34" charset="0"/>
            </a:endParaRPr>
          </a:p>
        </p:txBody>
      </p:sp>
      <p:sp>
        <p:nvSpPr>
          <p:cNvPr id="18" name="Strzałka w dół 17"/>
          <p:cNvSpPr/>
          <p:nvPr/>
        </p:nvSpPr>
        <p:spPr>
          <a:xfrm>
            <a:off x="4304449" y="5534801"/>
            <a:ext cx="212651" cy="203569"/>
          </a:xfrm>
          <a:prstGeom prst="downArrow">
            <a:avLst/>
          </a:prstGeom>
          <a:solidFill>
            <a:srgbClr val="FF000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dirty="0"/>
          </a:p>
        </p:txBody>
      </p:sp>
      <p:sp>
        <p:nvSpPr>
          <p:cNvPr id="19" name="Symbol zastępczy zawartości 2"/>
          <p:cNvSpPr txBox="1">
            <a:spLocks/>
          </p:cNvSpPr>
          <p:nvPr/>
        </p:nvSpPr>
        <p:spPr bwMode="auto">
          <a:xfrm>
            <a:off x="402568" y="5800020"/>
            <a:ext cx="8358998" cy="557648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accent3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1" lang="pl-PL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Arial" charset="0"/>
                <a:cs typeface="Arial" pitchFamily="34" charset="0"/>
              </a:rPr>
              <a:t>Rola rad nadzorczych</a:t>
            </a:r>
            <a:r>
              <a:rPr kumimoji="1" lang="pl-PL" sz="1800" b="1" i="0" u="none" strike="noStrike" kern="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Arial" charset="0"/>
                <a:cs typeface="Arial" pitchFamily="34" charset="0"/>
              </a:rPr>
              <a:t> w tworzeniu planów i kontroli ich realizacji</a:t>
            </a:r>
            <a:endParaRPr kumimoji="1" lang="pl-PL" sz="18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1" grpId="0" animBg="1"/>
      <p:bldP spid="12" grpId="0" animBg="1"/>
      <p:bldP spid="14" grpId="0" animBg="1"/>
      <p:bldP spid="16" grpId="0" animBg="1"/>
      <p:bldP spid="13" grpId="0" animBg="1"/>
      <p:bldP spid="15" grpId="0" animBg="1"/>
      <p:bldP spid="18" grpId="0" animBg="1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85976" y="2779395"/>
            <a:ext cx="6610350" cy="232744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13000"/>
              </a:lnSpc>
            </a:pPr>
            <a:r>
              <a:rPr lang="pl-PL" sz="1800" dirty="0" smtClean="0">
                <a:solidFill>
                  <a:srgbClr val="000000"/>
                </a:solidFill>
              </a:rPr>
              <a:t/>
            </a:r>
            <a:br>
              <a:rPr lang="pl-PL" sz="1800" dirty="0" smtClean="0">
                <a:solidFill>
                  <a:srgbClr val="000000"/>
                </a:solidFill>
              </a:rPr>
            </a:br>
            <a:r>
              <a:rPr lang="pl-PL" sz="3600" b="1" cap="small" dirty="0" smtClean="0">
                <a:solidFill>
                  <a:schemeClr val="accent2">
                    <a:lumMod val="50000"/>
                  </a:schemeClr>
                </a:solidFill>
              </a:rPr>
              <a:t>Dziękuję za uwagę.</a:t>
            </a:r>
            <a:br>
              <a:rPr lang="pl-PL" sz="3600" b="1" cap="small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3600" b="1" cap="small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sz="3600" b="1" cap="small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2000" b="1" cap="small" smtClean="0">
                <a:solidFill>
                  <a:schemeClr val="accent2">
                    <a:lumMod val="50000"/>
                  </a:schemeClr>
                </a:solidFill>
              </a:rPr>
              <a:t>Grażyna Bączkowska </a:t>
            </a:r>
            <a:br>
              <a:rPr lang="pl-PL" sz="2000" b="1" cap="small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2000" b="1" cap="small" smtClean="0">
                <a:solidFill>
                  <a:schemeClr val="accent2">
                    <a:lumMod val="50000"/>
                  </a:schemeClr>
                </a:solidFill>
              </a:rPr>
              <a:t>Departament </a:t>
            </a:r>
            <a:r>
              <a:rPr lang="pl-PL" sz="2000" b="1" cap="small" dirty="0" smtClean="0">
                <a:solidFill>
                  <a:schemeClr val="accent2">
                    <a:lumMod val="50000"/>
                  </a:schemeClr>
                </a:solidFill>
              </a:rPr>
              <a:t>mediów Publicznych</a:t>
            </a:r>
            <a:endParaRPr lang="pl-PL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Symbol zastępczy zawartości 3" descr="Logo KRRiT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18010" cy="247389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1013" y="921239"/>
            <a:ext cx="8229600" cy="898935"/>
          </a:xfrm>
          <a:solidFill>
            <a:schemeClr val="bg1"/>
          </a:solidFill>
          <a:effectLst/>
        </p:spPr>
        <p:txBody>
          <a:bodyPr/>
          <a:lstStyle/>
          <a:p>
            <a:pPr lvl="0"/>
            <a:r>
              <a:rPr lang="pl-PL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pl-PL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Nowy mechanizm planowania i rozliczania misji publicznej </a:t>
            </a: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pl-PL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ytuł 1"/>
          <p:cNvSpPr txBox="1">
            <a:spLocks/>
          </p:cNvSpPr>
          <p:nvPr/>
        </p:nvSpPr>
        <p:spPr bwMode="auto">
          <a:xfrm>
            <a:off x="471376" y="1975884"/>
            <a:ext cx="8229600" cy="952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Arial" charset="0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sz="1800" b="1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pl-PL" sz="1800" b="1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pl-PL" sz="2000" b="1" kern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ytuł 1"/>
          <p:cNvSpPr txBox="1">
            <a:spLocks/>
          </p:cNvSpPr>
          <p:nvPr/>
        </p:nvSpPr>
        <p:spPr bwMode="auto">
          <a:xfrm>
            <a:off x="457201" y="1958196"/>
            <a:ext cx="8195093" cy="45633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Arial" charset="0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000" indent="-342000" algn="just">
              <a:buFont typeface="Wingdings" panose="05000000000000000000" pitchFamily="2" charset="2"/>
              <a:buChar char="v"/>
            </a:pPr>
            <a:r>
              <a:rPr lang="pl-PL" sz="1800" b="1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Wprowadzono nowelizacją ustawy o radiofonii i telewizji </a:t>
            </a:r>
          </a:p>
          <a:p>
            <a:pPr algn="just">
              <a:spcAft>
                <a:spcPts val="1200"/>
              </a:spcAft>
            </a:pPr>
            <a:r>
              <a:rPr lang="pl-PL" sz="1800" b="1" kern="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pl-PL" sz="1800" b="1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   z sierpnia 2010 r.:</a:t>
            </a:r>
          </a:p>
          <a:p>
            <a:pPr marL="684000" indent="-180000" algn="l">
              <a:spcAft>
                <a:spcPts val="600"/>
              </a:spcAft>
              <a:buFont typeface="Arial" pitchFamily="34" charset="0"/>
              <a:buChar char="•"/>
            </a:pPr>
            <a:r>
              <a:rPr lang="pl-PL" sz="1800" kern="0" dirty="0" smtClean="0">
                <a:solidFill>
                  <a:srgbClr val="FF0000"/>
                </a:solidFill>
                <a:latin typeface="+mn-lt"/>
              </a:rPr>
              <a:t>art. 21 ust. 3</a:t>
            </a:r>
            <a:r>
              <a:rPr lang="pl-PL" sz="1800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: media publiczne przygotowują corocznie </a:t>
            </a:r>
            <a:r>
              <a:rPr lang="pl-PL" sz="1800" kern="0" dirty="0" smtClean="0">
                <a:solidFill>
                  <a:srgbClr val="FF0000"/>
                </a:solidFill>
                <a:latin typeface="+mn-lt"/>
              </a:rPr>
              <a:t>w porozumieniu </a:t>
            </a:r>
            <a:br>
              <a:rPr lang="pl-PL" sz="1800" kern="0" dirty="0" smtClean="0">
                <a:solidFill>
                  <a:srgbClr val="FF0000"/>
                </a:solidFill>
                <a:latin typeface="+mn-lt"/>
              </a:rPr>
            </a:br>
            <a:r>
              <a:rPr lang="pl-PL" sz="1800" kern="0" dirty="0" smtClean="0">
                <a:solidFill>
                  <a:srgbClr val="FF0000"/>
                </a:solidFill>
                <a:latin typeface="+mn-lt"/>
              </a:rPr>
              <a:t>z KRRiT </a:t>
            </a:r>
            <a:r>
              <a:rPr lang="pl-PL" sz="1800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plany finansowo-programowe przedsięwzięć realizujących zadania ustawowe, wymagających finansowania ze środków publicznych;</a:t>
            </a:r>
          </a:p>
          <a:p>
            <a:pPr marL="684000" indent="-180000" algn="l">
              <a:spcAft>
                <a:spcPts val="1200"/>
              </a:spcAft>
              <a:buFont typeface="Arial" pitchFamily="34" charset="0"/>
              <a:buChar char="•"/>
            </a:pPr>
            <a:r>
              <a:rPr lang="pl-PL" sz="1800" kern="0" dirty="0" smtClean="0">
                <a:solidFill>
                  <a:srgbClr val="FF0000"/>
                </a:solidFill>
                <a:latin typeface="+mn-lt"/>
              </a:rPr>
              <a:t>art. 21 ust. 4</a:t>
            </a:r>
            <a:r>
              <a:rPr lang="pl-PL" sz="1800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: </a:t>
            </a:r>
            <a:r>
              <a:rPr lang="pl-PL" sz="1800" kern="0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KRRiT</a:t>
            </a:r>
            <a:r>
              <a:rPr lang="pl-PL" sz="1800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– z zachowaniem swobody nadawców publicznych </a:t>
            </a:r>
            <a:br>
              <a:rPr lang="pl-PL" sz="1800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pl-PL" sz="1800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w kształtowaniu programu – określi w drodze rozporządzenia terminy przedkładania i zakres planów finansowo- programowych.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l-PL" sz="1800" b="1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Zmiana polega na innym sposobie planowania oraz przydzielania </a:t>
            </a:r>
          </a:p>
          <a:p>
            <a:pPr algn="just">
              <a:spcAft>
                <a:spcPts val="1200"/>
              </a:spcAft>
            </a:pPr>
            <a:r>
              <a:rPr lang="pl-PL" sz="1800" b="1" kern="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pl-PL" sz="1800" b="1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   i rozliczania środków publicznych, w tym abonamentu:</a:t>
            </a:r>
          </a:p>
          <a:p>
            <a:pPr marL="684000" indent="-180000" algn="l">
              <a:buFont typeface="Arial" pitchFamily="34" charset="0"/>
              <a:buChar char="•"/>
            </a:pPr>
            <a:r>
              <a:rPr lang="pl-PL" sz="1800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przydzielany jest na</a:t>
            </a:r>
            <a:r>
              <a:rPr lang="pl-PL" sz="1800" kern="0" dirty="0" smtClean="0">
                <a:solidFill>
                  <a:srgbClr val="FF0000"/>
                </a:solidFill>
                <a:latin typeface="+mn-lt"/>
              </a:rPr>
              <a:t> konkretne przedsięwzięcia </a:t>
            </a:r>
            <a:r>
              <a:rPr lang="pl-PL" sz="1800" kern="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planowane przez nadawcę publicznego, realizujące  zadania określone w ustawie o radiofonii i telewizji (art. 21 ust. 1, 1a, 2, art. 23, art. 23 a, art. 25 ust. 2).</a:t>
            </a:r>
          </a:p>
          <a:p>
            <a:pPr algn="l"/>
            <a:r>
              <a:rPr lang="pl-PL" sz="1800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endParaRPr lang="pl-PL" sz="2000" kern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63750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9949" y="766852"/>
            <a:ext cx="8229600" cy="1139585"/>
          </a:xfr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Plany finansowo-programowe </a:t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 przedkładania i zakres</a:t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sz="18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pl-PL" sz="18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2027208"/>
            <a:ext cx="8177842" cy="4485735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l-PL" sz="1800" b="1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l-PL" sz="1800" b="1" dirty="0" smtClean="0">
                <a:solidFill>
                  <a:srgbClr val="FF0000"/>
                </a:solidFill>
              </a:rPr>
              <a:t>Zakres planów określa Rozporządzenie </a:t>
            </a:r>
            <a:r>
              <a:rPr lang="pl-PL" sz="1800" b="1" dirty="0" err="1" smtClean="0">
                <a:solidFill>
                  <a:srgbClr val="FF0000"/>
                </a:solidFill>
              </a:rPr>
              <a:t>KRRiT</a:t>
            </a:r>
            <a:r>
              <a:rPr lang="pl-PL" sz="1800" dirty="0" smtClean="0">
                <a:solidFill>
                  <a:srgbClr val="FF0000"/>
                </a:solidFill>
              </a:rPr>
              <a:t> </a:t>
            </a:r>
            <a:r>
              <a:rPr lang="pl-PL" sz="1800" b="1" dirty="0" smtClean="0">
                <a:solidFill>
                  <a:srgbClr val="FF0000"/>
                </a:solidFill>
              </a:rPr>
              <a:t>z 27 kwietnia 2011 r.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  <a:t>w sprawie terminów przedkładania oraz zakresu planów finansowo-programowych przedsięwzięć w zakresie realizacji misji publicznej opracowywanych przez jednostki publicznej radiofonii i telewizji </a:t>
            </a:r>
            <a:b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  <a:t>(Dz. U. z dnia 16 maja 2011 r.);</a:t>
            </a:r>
          </a:p>
          <a:p>
            <a:pPr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l-PL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Zarządy mediów publicznych przekazują corocznie plany na następny rok kalendarzowy do 15 kwietnia wraz z oceną planowanego programu dokonaną przez radę programową spółki; </a:t>
            </a:r>
          </a:p>
          <a:p>
            <a:pPr>
              <a:buFont typeface="Wingdings" panose="05000000000000000000" pitchFamily="2" charset="2"/>
              <a:buChar char="v"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91707" y="2337761"/>
            <a:ext cx="8143336" cy="415793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Plany </a:t>
            </a:r>
            <a:r>
              <a:rPr lang="pl-PL" sz="1800" dirty="0">
                <a:solidFill>
                  <a:schemeClr val="accent2">
                    <a:lumMod val="50000"/>
                  </a:schemeClr>
                </a:solidFill>
              </a:rPr>
              <a:t>dotyczą wszystkich typów nadawanych programów: ogólnokrajowych, regionalnych, lokalnych (tzw. radiowych miejskich), wyspecjalizowanych (koncesjonowanych) oraz dla odbiorców za 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granicą. </a:t>
            </a:r>
            <a:r>
              <a:rPr lang="pl-PL" sz="1800" dirty="0">
                <a:solidFill>
                  <a:srgbClr val="FF0000"/>
                </a:solidFill>
              </a:rPr>
              <a:t>Łącznie nadawcy przedłożyli KRRiT w 2014 r. plany na 2015 r. dotyczące 75 programów</a:t>
            </a:r>
            <a:r>
              <a:rPr lang="pl-PL" sz="1800" dirty="0">
                <a:solidFill>
                  <a:schemeClr val="accent2">
                    <a:lumMod val="50000"/>
                  </a:schemeClr>
                </a:solidFill>
              </a:rPr>
              <a:t> (w tym 21 programów radiowych planowanych do rozpowszechniania w DAB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+);</a:t>
            </a:r>
            <a:endParaRPr lang="pl-PL" sz="1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Zakres planów to: program, inwestycje oraz  ich koszty</a:t>
            </a:r>
            <a:r>
              <a:rPr lang="pl-PL" sz="1800" dirty="0" smtClean="0"/>
              <a:t>;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l-PL" sz="1800" dirty="0" smtClean="0">
                <a:solidFill>
                  <a:srgbClr val="FF0000"/>
                </a:solidFill>
              </a:rPr>
              <a:t>Plany programowe obejmują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 audycje projektowane przez nadawców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w kategoriach informacja, publicystyka, kultura, edukacja, rozrywka, sport; w przypadku </a:t>
            </a:r>
            <a:r>
              <a:rPr lang="pl-PL" sz="1800" dirty="0">
                <a:solidFill>
                  <a:schemeClr val="accent2">
                    <a:lumMod val="50000"/>
                  </a:schemeClr>
                </a:solidFill>
              </a:rPr>
              <a:t>programów wyspecjalizowanych 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zakres planów dotyczy sposobu realizacji charakteru programu oraz warunków koncesji;</a:t>
            </a:r>
            <a:endParaRPr lang="pl-PL" sz="1800" dirty="0" smtClean="0"/>
          </a:p>
          <a:p>
            <a:pPr>
              <a:buFont typeface="Wingdings" panose="05000000000000000000" pitchFamily="2" charset="2"/>
              <a:buChar char="v"/>
            </a:pPr>
            <a:endParaRPr lang="pl-PL" sz="1800" dirty="0" smtClean="0"/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457200" y="681038"/>
            <a:ext cx="8229600" cy="1363422"/>
          </a:xfr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Plany finansowo-programowe </a:t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 przedkładania i zakres c.d.</a:t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sz="18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l-PL" sz="1800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pl-PL" sz="18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872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53116"/>
            <a:ext cx="8229600" cy="1268981"/>
          </a:xfrm>
        </p:spPr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Plany finansowo-programowe </a:t>
            </a:r>
            <a:b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 przedkładania zakres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4838" y="2303255"/>
            <a:ext cx="8117456" cy="420968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l-PL" sz="1800" dirty="0" smtClean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l-PL" sz="1800" dirty="0" smtClean="0">
                <a:solidFill>
                  <a:srgbClr val="FF0000"/>
                </a:solidFill>
              </a:rPr>
              <a:t>Plany inwestycyjne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 zawierają informacje o: rodzaju zadań inwestycyjnych (remontowe, modernizacyjne, technologiczne) oraz  nakładach na nie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i źródłach ich finansowania, a także efektach wdrożenia nowych inwestycji;</a:t>
            </a:r>
            <a:endParaRPr lang="pl-PL" sz="1800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pl-PL" sz="18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pl-PL" sz="1800" dirty="0" smtClean="0">
                <a:solidFill>
                  <a:srgbClr val="FF0000"/>
                </a:solidFill>
              </a:rPr>
              <a:t>Plany finansowe 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dotyczą: planowanych kosztów przedsięwzięć dotyczących działalności spółki (antenowej, </a:t>
            </a:r>
            <a:r>
              <a:rPr lang="pl-PL" sz="1800" dirty="0" err="1" smtClean="0">
                <a:solidFill>
                  <a:schemeClr val="accent2">
                    <a:lumMod val="50000"/>
                  </a:schemeClr>
                </a:solidFill>
              </a:rPr>
              <a:t>pozaantenowej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, inwestycyjnej) oraz źródeł ich finansowania (abonament, inne środki publiczne, własne).</a:t>
            </a:r>
            <a:endParaRPr lang="pl-PL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służące uzgodnieniu planów</a:t>
            </a:r>
            <a:r>
              <a:rPr lang="pl-PL" sz="2800" b="1" dirty="0" smtClean="0"/>
              <a:t> </a:t>
            </a:r>
            <a:endParaRPr lang="pl-PL" sz="28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2023374"/>
            <a:ext cx="8169215" cy="446369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W okresie przygotowywania planów przez spółki </a:t>
            </a:r>
            <a:r>
              <a:rPr lang="pl-PL" sz="1800" b="1" dirty="0" err="1" smtClean="0">
                <a:solidFill>
                  <a:srgbClr val="FF0000"/>
                </a:solidFill>
              </a:rPr>
              <a:t>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Określa preferencje programowe - na podstawie przeprowadzonych ocen zawartości i jakości programów -  zakres problemów, wartościowych rodzajów i form audycji nieobecnych w nadawanych programach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a koniecznych, bo podnoszących ich wartość edukacyjną, poznawczą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i społeczną; 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Przekazuje nadawcom informację o preferowanych elementach programu </a:t>
            </a:r>
            <a:b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i prognozowanej kwocie środków abonamentowych do podziału między spółki mediów publicznych; 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Przygotowuje  szczegółowy harmonogram prac koniecznych do zrealizowania procedury uzgodnienia planów wraz z terminami ich wykonania i przekazuje nadawcom do wiadomości.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39415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służące uzgodnieniu planów c.d. 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6151" y="1946338"/>
            <a:ext cx="8267517" cy="4540725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Po otrzymaniu planów </a:t>
            </a:r>
            <a:r>
              <a:rPr lang="pl-PL" sz="1800" b="1" dirty="0" err="1" smtClean="0">
                <a:solidFill>
                  <a:srgbClr val="FF0000"/>
                </a:solidFill>
              </a:rPr>
              <a:t>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Ocenia je w trzech aspektach: programowym, inwestycyjnym i finansowym;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Przeprowadza konsultacje społeczne w zakresie planów programowych,         zapraszając do udziału w nich:</a:t>
            </a:r>
          </a:p>
          <a:p>
            <a:pPr>
              <a:spcAft>
                <a:spcPts val="600"/>
              </a:spcAft>
              <a:buNone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84000">
              <a:spcAft>
                <a:spcPts val="600"/>
              </a:spcAft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Stowarzyszenia dziennikarskie, twórców, producentów oraz inne organizacje społeczne działające w dziedzinie mediów elektronicznych;</a:t>
            </a:r>
          </a:p>
          <a:p>
            <a:pPr marL="684000">
              <a:spcAft>
                <a:spcPts val="600"/>
              </a:spcAft>
              <a:buNone/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84000">
              <a:spcAft>
                <a:spcPts val="1200"/>
              </a:spcAft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Widzów i słuchaczy zainteresowanych zgłoszeniem opinii o zawartości planowanych programów.</a:t>
            </a:r>
          </a:p>
          <a:p>
            <a:pPr marL="0" indent="0">
              <a:buNone/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7710855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służące uzgodnieniu planów c.d.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3020" y="1972216"/>
            <a:ext cx="8327900" cy="4506221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b="1" dirty="0" smtClean="0">
                <a:solidFill>
                  <a:srgbClr val="FF0000"/>
                </a:solidFill>
              </a:rPr>
              <a:t>Po otrzymaniu planów </a:t>
            </a:r>
            <a:r>
              <a:rPr lang="pl-PL" sz="1800" b="1" dirty="0" err="1" smtClean="0">
                <a:solidFill>
                  <a:srgbClr val="FF0000"/>
                </a:solidFill>
              </a:rPr>
              <a:t>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spcAft>
                <a:spcPts val="600"/>
              </a:spcAft>
              <a:buFont typeface="+mj-lt"/>
              <a:buAutoNum type="arabicPeriod" startAt="4"/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Na podstawie zgromadzonych analiz ustala</a:t>
            </a:r>
            <a:r>
              <a:rPr lang="pl-PL" sz="1800" dirty="0" smtClean="0"/>
              <a:t> </a:t>
            </a:r>
            <a:r>
              <a:rPr lang="pl-PL" sz="1800" dirty="0" smtClean="0">
                <a:solidFill>
                  <a:srgbClr val="FF0000"/>
                </a:solidFill>
              </a:rPr>
              <a:t>kryteria podziału środków abonamentowych</a:t>
            </a:r>
            <a:r>
              <a:rPr lang="pl-PL" sz="1800" dirty="0" smtClean="0"/>
              <a:t>:</a:t>
            </a:r>
          </a:p>
          <a:p>
            <a:pPr>
              <a:spcAft>
                <a:spcPts val="600"/>
              </a:spcAft>
              <a:buFont typeface="+mj-lt"/>
              <a:buAutoNum type="arabicPeriod" startAt="4"/>
            </a:pPr>
            <a:endParaRPr lang="pl-PL" sz="1800" dirty="0" smtClean="0"/>
          </a:p>
          <a:p>
            <a:pPr marL="684000">
              <a:spcAft>
                <a:spcPts val="600"/>
              </a:spcAft>
            </a:pP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Określa przedsięwzięcia wymagające wsparcia finansowego pochodzącego z abonamentu (na podstawie wielkości wpływów oraz ocen programowych i inwestycyjnych i planowanych kosztów);  </a:t>
            </a:r>
          </a:p>
          <a:p>
            <a:pPr marL="684000">
              <a:spcAft>
                <a:spcPts val="600"/>
              </a:spcAft>
            </a:pPr>
            <a:endParaRPr lang="pl-PL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84000"/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Ustala wysokości prognozowanych wpływów abonamentowych, które mogą być przeznaczone na dofinansowanie w programach radiofonii regionalnej elementów programu preferowanych przez </a:t>
            </a:r>
            <a:r>
              <a:rPr lang="pl-PL" sz="1800" dirty="0" err="1" smtClean="0">
                <a:solidFill>
                  <a:schemeClr val="accent2">
                    <a:lumMod val="50000"/>
                  </a:schemeClr>
                </a:solidFill>
              </a:rPr>
              <a:t>KRRiT</a:t>
            </a:r>
            <a:r>
              <a:rPr lang="pl-PL" sz="1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10855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szablon_pot_krrit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3981</TotalTime>
  <Words>1026</Words>
  <Application>Microsoft Office PowerPoint</Application>
  <PresentationFormat>Pokaz na ekranie (4:3)</PresentationFormat>
  <Paragraphs>118</Paragraphs>
  <Slides>20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szablon_pot_krrit</vt:lpstr>
      <vt:lpstr>Prezentacja programu PowerPoint</vt:lpstr>
      <vt:lpstr>Agenda</vt:lpstr>
      <vt:lpstr> Nowy mechanizm planowania i rozliczania misji publicznej  </vt:lpstr>
      <vt:lpstr>      Plany finansowo-programowe  termin przedkładania i zakres       </vt:lpstr>
      <vt:lpstr>      Plany finansowo-programowe  termin przedkładania i zakres c.d.       </vt:lpstr>
      <vt:lpstr>Plany finansowo-programowe  termin przedkładania zakres c.d.</vt:lpstr>
      <vt:lpstr>Działania służące uzgodnieniu planów </vt:lpstr>
      <vt:lpstr>Działania służące uzgodnieniu planów c.d. </vt:lpstr>
      <vt:lpstr>Działania służące uzgodnieniu planów c.d.</vt:lpstr>
      <vt:lpstr>Działania służące uzgodnieniu planów c.d.</vt:lpstr>
      <vt:lpstr>Kontrola realizacji uzgodnionych planów</vt:lpstr>
      <vt:lpstr>Uwagi dotyczące funkcjonowania systemu</vt:lpstr>
      <vt:lpstr>Uwagi dotyczące funkcjonowania systemu c.d.</vt:lpstr>
      <vt:lpstr>Uwagi dotyczące funkcjonowania systemu c.d.</vt:lpstr>
      <vt:lpstr>Uwagi dotyczące funkcjonowania systemu c.d.</vt:lpstr>
      <vt:lpstr>Uwagi dotyczące funkcjonowania systemu c.d.</vt:lpstr>
      <vt:lpstr>Uwagi dotyczące funkcjonowania systemu c.d.</vt:lpstr>
      <vt:lpstr>Uwagi dotyczące funkcjonowania systemu c.d.</vt:lpstr>
      <vt:lpstr>Rola rad nadzorczych w tworzeniu planów  i kontroli ich realizacji</vt:lpstr>
      <vt:lpstr> Dziękuję za uwagę.  Grażyna Bączkowska  Departament mediów Publicznych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swiatek</dc:creator>
  <cp:lastModifiedBy>Hamara Monika</cp:lastModifiedBy>
  <cp:revision>418</cp:revision>
  <cp:lastPrinted>2014-11-18T12:56:10Z</cp:lastPrinted>
  <dcterms:created xsi:type="dcterms:W3CDTF">2013-09-25T10:50:31Z</dcterms:created>
  <dcterms:modified xsi:type="dcterms:W3CDTF">2014-11-21T12:07:30Z</dcterms:modified>
</cp:coreProperties>
</file>