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9" r:id="rId2"/>
    <p:sldId id="273" r:id="rId3"/>
    <p:sldId id="270" r:id="rId4"/>
    <p:sldId id="272" r:id="rId5"/>
    <p:sldId id="275" r:id="rId6"/>
    <p:sldId id="267" r:id="rId7"/>
    <p:sldId id="26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7" r:id="rId19"/>
    <p:sldId id="274" r:id="rId20"/>
    <p:sldId id="289" r:id="rId21"/>
    <p:sldId id="288" r:id="rId22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32F"/>
    <a:srgbClr val="6C6C7A"/>
    <a:srgbClr val="AE7F6C"/>
    <a:srgbClr val="18163E"/>
    <a:srgbClr val="9DB9E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379" autoAdjust="0"/>
  </p:normalViewPr>
  <p:slideViewPr>
    <p:cSldViewPr snapToGrid="0">
      <p:cViewPr varScale="1">
        <p:scale>
          <a:sx n="87" d="100"/>
          <a:sy n="87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orkowska\Desktop\internauci-na-platformac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5007641867402512E-2"/>
          <c:y val="2.6088845054227056E-2"/>
          <c:w val="0.96763716934806732"/>
          <c:h val="0.76041991913028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Arkusz1!$D$3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Arkusz1!$C$4:$C$13</c:f>
              <c:strCache>
                <c:ptCount val="10"/>
                <c:pt idx="0">
                  <c:v>Facebook</c:v>
                </c:pt>
                <c:pt idx="1">
                  <c:v>YouTube</c:v>
                </c:pt>
                <c:pt idx="2">
                  <c:v>portale internetowe</c:v>
                </c:pt>
                <c:pt idx="3">
                  <c:v>komunikatory</c:v>
                </c:pt>
                <c:pt idx="4">
                  <c:v>fora</c:v>
                </c:pt>
                <c:pt idx="5">
                  <c:v>blogi</c:v>
                </c:pt>
                <c:pt idx="6">
                  <c:v>Instagram</c:v>
                </c:pt>
                <c:pt idx="7">
                  <c:v>Snapchat</c:v>
                </c:pt>
                <c:pt idx="8">
                  <c:v>Twitter</c:v>
                </c:pt>
                <c:pt idx="9">
                  <c:v>LinkedIn</c:v>
                </c:pt>
              </c:strCache>
            </c:strRef>
          </c:cat>
          <c:val>
            <c:numRef>
              <c:f>Arkusz1!$D$4:$D$13</c:f>
              <c:numCache>
                <c:formatCode>0%</c:formatCode>
                <c:ptCount val="10"/>
                <c:pt idx="0">
                  <c:v>0.88</c:v>
                </c:pt>
                <c:pt idx="1">
                  <c:v>0.75</c:v>
                </c:pt>
                <c:pt idx="2">
                  <c:v>0.61</c:v>
                </c:pt>
                <c:pt idx="3">
                  <c:v>0.4</c:v>
                </c:pt>
                <c:pt idx="4">
                  <c:v>0.26</c:v>
                </c:pt>
                <c:pt idx="5">
                  <c:v>0.17</c:v>
                </c:pt>
                <c:pt idx="6">
                  <c:v>0.09</c:v>
                </c:pt>
                <c:pt idx="7">
                  <c:v>0.06</c:v>
                </c:pt>
                <c:pt idx="8">
                  <c:v>0.08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FF-4BEB-9FEF-993F783C63D8}"/>
            </c:ext>
          </c:extLst>
        </c:ser>
        <c:ser>
          <c:idx val="1"/>
          <c:order val="1"/>
          <c:tx>
            <c:strRef>
              <c:f>Arkusz1!$E$3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Arkusz1!$C$4:$C$13</c:f>
              <c:strCache>
                <c:ptCount val="10"/>
                <c:pt idx="0">
                  <c:v>Facebook</c:v>
                </c:pt>
                <c:pt idx="1">
                  <c:v>YouTube</c:v>
                </c:pt>
                <c:pt idx="2">
                  <c:v>portale internetowe</c:v>
                </c:pt>
                <c:pt idx="3">
                  <c:v>komunikatory</c:v>
                </c:pt>
                <c:pt idx="4">
                  <c:v>fora</c:v>
                </c:pt>
                <c:pt idx="5">
                  <c:v>blogi</c:v>
                </c:pt>
                <c:pt idx="6">
                  <c:v>Instagram</c:v>
                </c:pt>
                <c:pt idx="7">
                  <c:v>Snapchat</c:v>
                </c:pt>
                <c:pt idx="8">
                  <c:v>Twitter</c:v>
                </c:pt>
                <c:pt idx="9">
                  <c:v>LinkedIn</c:v>
                </c:pt>
              </c:strCache>
            </c:strRef>
          </c:cat>
          <c:val>
            <c:numRef>
              <c:f>Arkusz1!$E$4:$E$13</c:f>
              <c:numCache>
                <c:formatCode>0%</c:formatCode>
                <c:ptCount val="10"/>
                <c:pt idx="0">
                  <c:v>0.84</c:v>
                </c:pt>
                <c:pt idx="1">
                  <c:v>0.78</c:v>
                </c:pt>
                <c:pt idx="2">
                  <c:v>0.69</c:v>
                </c:pt>
                <c:pt idx="3">
                  <c:v>0.57999999999999996</c:v>
                </c:pt>
                <c:pt idx="4">
                  <c:v>0.34</c:v>
                </c:pt>
                <c:pt idx="5">
                  <c:v>0.26</c:v>
                </c:pt>
                <c:pt idx="6">
                  <c:v>0.2</c:v>
                </c:pt>
                <c:pt idx="7">
                  <c:v>0.14000000000000001</c:v>
                </c:pt>
                <c:pt idx="8">
                  <c:v>0.14000000000000001</c:v>
                </c:pt>
                <c:pt idx="9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FF-4BEB-9FEF-993F783C63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55872"/>
        <c:axId val="87857408"/>
      </c:barChart>
      <c:catAx>
        <c:axId val="87855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7857408"/>
        <c:crosses val="autoZero"/>
        <c:auto val="1"/>
        <c:lblAlgn val="ctr"/>
        <c:lblOffset val="100"/>
        <c:noMultiLvlLbl val="0"/>
      </c:catAx>
      <c:valAx>
        <c:axId val="8785740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7855872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B72A22-E388-4E59-8373-721ECC183509}" type="doc">
      <dgm:prSet loTypeId="urn:microsoft.com/office/officeart/2005/8/layout/arrow2" loCatId="process" qsTypeId="urn:microsoft.com/office/officeart/2005/8/quickstyle/3d2" qsCatId="3D" csTypeId="urn:microsoft.com/office/officeart/2005/8/colors/accent0_3" csCatId="mainScheme" phldr="1"/>
      <dgm:spPr/>
    </dgm:pt>
    <dgm:pt modelId="{832F841C-B2CC-467B-9DEE-A511A2FEBAF0}">
      <dgm:prSet phldrT="[Tekst]" custT="1"/>
      <dgm:spPr>
        <a:xfrm>
          <a:off x="953444" y="4030051"/>
          <a:ext cx="1108528" cy="125872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Użytkownik</a:t>
          </a:r>
        </a:p>
      </dgm:t>
    </dgm:pt>
    <dgm:pt modelId="{0BE9921A-359E-43D6-B6ED-BBD2410D2D71}" type="parTrans" cxnId="{73CD0041-C0CF-47AF-922F-AFF74EDF6A19}">
      <dgm:prSet/>
      <dgm:spPr/>
      <dgm:t>
        <a:bodyPr/>
        <a:lstStyle/>
        <a:p>
          <a:endParaRPr lang="pl-PL"/>
        </a:p>
      </dgm:t>
    </dgm:pt>
    <dgm:pt modelId="{D54C0980-A38C-43CC-82F3-FB2DF66B3578}" type="sibTrans" cxnId="{73CD0041-C0CF-47AF-922F-AFF74EDF6A19}">
      <dgm:prSet/>
      <dgm:spPr/>
      <dgm:t>
        <a:bodyPr/>
        <a:lstStyle/>
        <a:p>
          <a:endParaRPr lang="pl-PL"/>
        </a:p>
      </dgm:t>
    </dgm:pt>
    <dgm:pt modelId="{D85CAC80-489F-4245-A212-FEE32A0964A3}">
      <dgm:prSet phldrT="[Tekst]" custT="1"/>
      <dgm:spPr>
        <a:xfrm>
          <a:off x="2061973" y="3072781"/>
          <a:ext cx="1404700" cy="221599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Dostawca pliku video</a:t>
          </a:r>
        </a:p>
      </dgm:t>
    </dgm:pt>
    <dgm:pt modelId="{7EB3199C-5764-4AAB-B7D0-F68746029D9F}" type="parTrans" cxnId="{F3DD26CB-E316-41F3-B0CC-19E29F0E7DE2}">
      <dgm:prSet/>
      <dgm:spPr/>
      <dgm:t>
        <a:bodyPr/>
        <a:lstStyle/>
        <a:p>
          <a:endParaRPr lang="pl-PL"/>
        </a:p>
      </dgm:t>
    </dgm:pt>
    <dgm:pt modelId="{058FAB36-4D98-4FF3-8DE9-2F610697325D}" type="sibTrans" cxnId="{F3DD26CB-E316-41F3-B0CC-19E29F0E7DE2}">
      <dgm:prSet/>
      <dgm:spPr/>
      <dgm:t>
        <a:bodyPr/>
        <a:lstStyle/>
        <a:p>
          <a:endParaRPr lang="pl-PL"/>
        </a:p>
      </dgm:t>
    </dgm:pt>
    <dgm:pt modelId="{A726A467-F178-482D-936C-5D95D4B954AE}">
      <dgm:prSet phldrT="[Tekst]" custT="1"/>
      <dgm:spPr>
        <a:xfrm>
          <a:off x="6792258" y="1396238"/>
          <a:ext cx="1692409" cy="389254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Audycja w Internecie</a:t>
          </a:r>
        </a:p>
      </dgm:t>
    </dgm:pt>
    <dgm:pt modelId="{05BB2FCF-F9DE-483D-ADB4-51681DC79B7A}" type="parTrans" cxnId="{DE51F232-3081-4395-AD5F-E3155C3287DE}">
      <dgm:prSet/>
      <dgm:spPr/>
      <dgm:t>
        <a:bodyPr/>
        <a:lstStyle/>
        <a:p>
          <a:endParaRPr lang="pl-PL"/>
        </a:p>
      </dgm:t>
    </dgm:pt>
    <dgm:pt modelId="{D297F05E-A357-42DD-BDE6-05071563EBBE}" type="sibTrans" cxnId="{DE51F232-3081-4395-AD5F-E3155C3287DE}">
      <dgm:prSet/>
      <dgm:spPr/>
      <dgm:t>
        <a:bodyPr/>
        <a:lstStyle/>
        <a:p>
          <a:endParaRPr lang="pl-PL"/>
        </a:p>
      </dgm:t>
    </dgm:pt>
    <dgm:pt modelId="{904B178A-9A34-44CD-8B9E-2B922DB74501}">
      <dgm:prSet custT="1"/>
      <dgm:spPr>
        <a:xfrm>
          <a:off x="3466673" y="2316486"/>
          <a:ext cx="1633175" cy="297229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Platforma udostępniania plików video</a:t>
          </a:r>
        </a:p>
      </dgm:t>
    </dgm:pt>
    <dgm:pt modelId="{D3205269-EBB3-4138-ABA2-7CBAABC7B504}" type="parTrans" cxnId="{2BC8604A-D6DE-4FCA-844D-9ECA152E1EC3}">
      <dgm:prSet/>
      <dgm:spPr/>
      <dgm:t>
        <a:bodyPr/>
        <a:lstStyle/>
        <a:p>
          <a:endParaRPr lang="pl-PL"/>
        </a:p>
      </dgm:t>
    </dgm:pt>
    <dgm:pt modelId="{970D73EE-ADBF-4A23-B637-9FEA95FC753B}" type="sibTrans" cxnId="{2BC8604A-D6DE-4FCA-844D-9ECA152E1EC3}">
      <dgm:prSet/>
      <dgm:spPr/>
      <dgm:t>
        <a:bodyPr/>
        <a:lstStyle/>
        <a:p>
          <a:endParaRPr lang="pl-PL"/>
        </a:p>
      </dgm:t>
    </dgm:pt>
    <dgm:pt modelId="{216EDA65-7A27-45C9-B820-FA15C1C963F8}">
      <dgm:prSet custT="1"/>
      <dgm:spPr>
        <a:xfrm>
          <a:off x="5400598" y="1745297"/>
          <a:ext cx="1090910" cy="354348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pl-PL" sz="18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Video na żądanie</a:t>
          </a:r>
        </a:p>
      </dgm:t>
    </dgm:pt>
    <dgm:pt modelId="{A12E194C-EF83-4848-BDFB-B904A3A1D56A}" type="parTrans" cxnId="{04C7276F-9BF1-4B39-8E31-4893C6136905}">
      <dgm:prSet/>
      <dgm:spPr/>
      <dgm:t>
        <a:bodyPr/>
        <a:lstStyle/>
        <a:p>
          <a:endParaRPr lang="pl-PL"/>
        </a:p>
      </dgm:t>
    </dgm:pt>
    <dgm:pt modelId="{DAE6975A-5BA9-4C00-B381-2542465D93A3}" type="sibTrans" cxnId="{04C7276F-9BF1-4B39-8E31-4893C6136905}">
      <dgm:prSet/>
      <dgm:spPr/>
      <dgm:t>
        <a:bodyPr/>
        <a:lstStyle/>
        <a:p>
          <a:endParaRPr lang="pl-PL"/>
        </a:p>
      </dgm:t>
    </dgm:pt>
    <dgm:pt modelId="{C0BBDDEC-E386-4ED6-863A-BEC5D4185A9F}">
      <dgm:prSet phldrT="[Tekst]"/>
      <dgm:spPr/>
      <dgm:t>
        <a:bodyPr/>
        <a:lstStyle/>
        <a:p>
          <a:endParaRPr lang="pl-PL" dirty="0"/>
        </a:p>
      </dgm:t>
    </dgm:pt>
    <dgm:pt modelId="{A65D60B4-BE1E-48CE-9A47-126790C229B2}" type="parTrans" cxnId="{30A3A573-49CE-4774-8A9B-099EB3B55880}">
      <dgm:prSet/>
      <dgm:spPr/>
      <dgm:t>
        <a:bodyPr/>
        <a:lstStyle/>
        <a:p>
          <a:endParaRPr lang="pl-PL"/>
        </a:p>
      </dgm:t>
    </dgm:pt>
    <dgm:pt modelId="{C0C12873-E8A0-4CD0-A736-6794AE082A32}" type="sibTrans" cxnId="{30A3A573-49CE-4774-8A9B-099EB3B55880}">
      <dgm:prSet/>
      <dgm:spPr/>
      <dgm:t>
        <a:bodyPr/>
        <a:lstStyle/>
        <a:p>
          <a:endParaRPr lang="pl-PL"/>
        </a:p>
      </dgm:t>
    </dgm:pt>
    <dgm:pt modelId="{A62C3EA1-EE2B-47E6-BE34-716F679F8385}" type="pres">
      <dgm:prSet presAssocID="{07B72A22-E388-4E59-8373-721ECC183509}" presName="arrowDiagram" presStyleCnt="0">
        <dgm:presLayoutVars>
          <dgm:chMax val="5"/>
          <dgm:dir/>
          <dgm:resizeHandles val="exact"/>
        </dgm:presLayoutVars>
      </dgm:prSet>
      <dgm:spPr/>
    </dgm:pt>
    <dgm:pt modelId="{8AB23A92-3FCA-43AD-B9CF-333F69362B39}" type="pres">
      <dgm:prSet presAssocID="{07B72A22-E388-4E59-8373-721ECC183509}" presName="arrow" presStyleLbl="bgShp" presStyleIdx="0" presStyleCnt="1"/>
      <dgm:spPr>
        <a:xfrm>
          <a:off x="22619" y="0"/>
          <a:ext cx="8462049" cy="528878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1F497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gm:spPr>
    </dgm:pt>
    <dgm:pt modelId="{B025749F-15D7-4556-BE81-9194DF2C6386}" type="pres">
      <dgm:prSet presAssocID="{07B72A22-E388-4E59-8373-721ECC183509}" presName="arrowDiagram5" presStyleCnt="0"/>
      <dgm:spPr/>
    </dgm:pt>
    <dgm:pt modelId="{34122EC3-FCEC-420C-B7B5-6BA47171DF36}" type="pres">
      <dgm:prSet presAssocID="{832F841C-B2CC-467B-9DEE-A511A2FEBAF0}" presName="bullet5a" presStyleLbl="node1" presStyleIdx="0" presStyleCnt="5"/>
      <dgm:spPr>
        <a:xfrm>
          <a:off x="856131" y="3932737"/>
          <a:ext cx="194627" cy="194627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39DD0709-A194-467D-8EA2-E969A05E299C}" type="pres">
      <dgm:prSet presAssocID="{832F841C-B2CC-467B-9DEE-A511A2FEBAF0}" presName="textBox5a" presStyleLbl="revTx" presStyleIdx="0" presStyleCnt="5" custScaleX="148311" custScaleY="50365">
        <dgm:presLayoutVars>
          <dgm:bulletEnabled val="1"/>
        </dgm:presLayoutVars>
      </dgm:prSet>
      <dgm:spPr/>
    </dgm:pt>
    <dgm:pt modelId="{1CB0BDD5-EB48-448C-88E2-968489E382E4}" type="pres">
      <dgm:prSet presAssocID="{D85CAC80-489F-4245-A212-FEE32A0964A3}" presName="bullet5b" presStyleLbl="node1" presStyleIdx="1" presStyleCnt="5"/>
      <dgm:spPr>
        <a:xfrm>
          <a:off x="1909656" y="2920464"/>
          <a:ext cx="304633" cy="304633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291DDC15-A9C1-4C46-8D35-60C15B6B3AC2}" type="pres">
      <dgm:prSet presAssocID="{D85CAC80-489F-4245-A212-FEE32A0964A3}" presName="textBox5b" presStyleLbl="revTx" presStyleIdx="1" presStyleCnt="5" custScaleX="102467" custScaleY="66726">
        <dgm:presLayoutVars>
          <dgm:bulletEnabled val="1"/>
        </dgm:presLayoutVars>
      </dgm:prSet>
      <dgm:spPr/>
    </dgm:pt>
    <dgm:pt modelId="{5D7999F6-7879-4C72-A34D-3B818A10E082}" type="pres">
      <dgm:prSet presAssocID="{904B178A-9A34-44CD-8B9E-2B922DB74501}" presName="bullet5c" presStyleLbl="node1" presStyleIdx="2" presStyleCnt="5"/>
      <dgm:spPr>
        <a:xfrm>
          <a:off x="3263584" y="2113396"/>
          <a:ext cx="406178" cy="406178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BB02D552-79EF-4FD6-BCEC-EFB737E8630B}" type="pres">
      <dgm:prSet presAssocID="{904B178A-9A34-44CD-8B9E-2B922DB74501}" presName="textBox5c" presStyleLbl="revTx" presStyleIdx="2" presStyleCnt="5" custScaleX="116780" custScaleY="69027">
        <dgm:presLayoutVars>
          <dgm:bulletEnabled val="1"/>
        </dgm:presLayoutVars>
      </dgm:prSet>
      <dgm:spPr/>
    </dgm:pt>
    <dgm:pt modelId="{B989BF08-8BAC-4095-95F6-FCA33E76A684}" type="pres">
      <dgm:prSet presAssocID="{216EDA65-7A27-45C9-B820-FA15C1C963F8}" presName="bullet5d" presStyleLbl="node1" presStyleIdx="3" presStyleCnt="5"/>
      <dgm:spPr>
        <a:xfrm>
          <a:off x="4837525" y="1482974"/>
          <a:ext cx="524647" cy="524647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8FC377FF-CE0E-48B6-9B61-1E63AFF3455C}" type="pres">
      <dgm:prSet presAssocID="{216EDA65-7A27-45C9-B820-FA15C1C963F8}" presName="textBox5d" presStyleLbl="revTx" presStyleIdx="3" presStyleCnt="5" custScaleX="97992" custScaleY="67624">
        <dgm:presLayoutVars>
          <dgm:bulletEnabled val="1"/>
        </dgm:presLayoutVars>
      </dgm:prSet>
      <dgm:spPr/>
    </dgm:pt>
    <dgm:pt modelId="{E6B640B3-F724-4872-975B-0E4CB6217F35}" type="pres">
      <dgm:prSet presAssocID="{A726A467-F178-482D-936C-5D95D4B954AE}" presName="bullet5e" presStyleLbl="node1" presStyleIdx="4" presStyleCnt="5"/>
      <dgm:spPr>
        <a:xfrm>
          <a:off x="6458007" y="1061987"/>
          <a:ext cx="668501" cy="668501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</dgm:pt>
    <dgm:pt modelId="{245F8BFF-E463-414D-BA6E-617CA41C6856}" type="pres">
      <dgm:prSet presAssocID="{A726A467-F178-482D-936C-5D95D4B954AE}" presName="textBox5e" presStyleLbl="revTx" presStyleIdx="4" presStyleCnt="5" custScaleX="138373" custScaleY="75359">
        <dgm:presLayoutVars>
          <dgm:bulletEnabled val="1"/>
        </dgm:presLayoutVars>
      </dgm:prSet>
      <dgm:spPr/>
    </dgm:pt>
  </dgm:ptLst>
  <dgm:cxnLst>
    <dgm:cxn modelId="{DE51F232-3081-4395-AD5F-E3155C3287DE}" srcId="{07B72A22-E388-4E59-8373-721ECC183509}" destId="{A726A467-F178-482D-936C-5D95D4B954AE}" srcOrd="4" destOrd="0" parTransId="{05BB2FCF-F9DE-483D-ADB4-51681DC79B7A}" sibTransId="{D297F05E-A357-42DD-BDE6-05071563EBBE}"/>
    <dgm:cxn modelId="{8351A633-C326-4807-8815-DDB171D85E36}" type="presOf" srcId="{A726A467-F178-482D-936C-5D95D4B954AE}" destId="{245F8BFF-E463-414D-BA6E-617CA41C6856}" srcOrd="0" destOrd="0" presId="urn:microsoft.com/office/officeart/2005/8/layout/arrow2"/>
    <dgm:cxn modelId="{73CD0041-C0CF-47AF-922F-AFF74EDF6A19}" srcId="{07B72A22-E388-4E59-8373-721ECC183509}" destId="{832F841C-B2CC-467B-9DEE-A511A2FEBAF0}" srcOrd="0" destOrd="0" parTransId="{0BE9921A-359E-43D6-B6ED-BBD2410D2D71}" sibTransId="{D54C0980-A38C-43CC-82F3-FB2DF66B3578}"/>
    <dgm:cxn modelId="{2BC8604A-D6DE-4FCA-844D-9ECA152E1EC3}" srcId="{07B72A22-E388-4E59-8373-721ECC183509}" destId="{904B178A-9A34-44CD-8B9E-2B922DB74501}" srcOrd="2" destOrd="0" parTransId="{D3205269-EBB3-4138-ABA2-7CBAABC7B504}" sibTransId="{970D73EE-ADBF-4A23-B637-9FEA95FC753B}"/>
    <dgm:cxn modelId="{04C7276F-9BF1-4B39-8E31-4893C6136905}" srcId="{07B72A22-E388-4E59-8373-721ECC183509}" destId="{216EDA65-7A27-45C9-B820-FA15C1C963F8}" srcOrd="3" destOrd="0" parTransId="{A12E194C-EF83-4848-BDFB-B904A3A1D56A}" sibTransId="{DAE6975A-5BA9-4C00-B381-2542465D93A3}"/>
    <dgm:cxn modelId="{301C636F-2A32-4B5D-B13D-879E394A4414}" type="presOf" srcId="{832F841C-B2CC-467B-9DEE-A511A2FEBAF0}" destId="{39DD0709-A194-467D-8EA2-E969A05E299C}" srcOrd="0" destOrd="0" presId="urn:microsoft.com/office/officeart/2005/8/layout/arrow2"/>
    <dgm:cxn modelId="{30A3A573-49CE-4774-8A9B-099EB3B55880}" srcId="{07B72A22-E388-4E59-8373-721ECC183509}" destId="{C0BBDDEC-E386-4ED6-863A-BEC5D4185A9F}" srcOrd="5" destOrd="0" parTransId="{A65D60B4-BE1E-48CE-9A47-126790C229B2}" sibTransId="{C0C12873-E8A0-4CD0-A736-6794AE082A32}"/>
    <dgm:cxn modelId="{B9AB2355-2C4A-4D52-88BC-B4B961A7F098}" type="presOf" srcId="{216EDA65-7A27-45C9-B820-FA15C1C963F8}" destId="{8FC377FF-CE0E-48B6-9B61-1E63AFF3455C}" srcOrd="0" destOrd="0" presId="urn:microsoft.com/office/officeart/2005/8/layout/arrow2"/>
    <dgm:cxn modelId="{5D4AED57-416D-4ECB-965F-3156B98E5EFA}" type="presOf" srcId="{904B178A-9A34-44CD-8B9E-2B922DB74501}" destId="{BB02D552-79EF-4FD6-BCEC-EFB737E8630B}" srcOrd="0" destOrd="0" presId="urn:microsoft.com/office/officeart/2005/8/layout/arrow2"/>
    <dgm:cxn modelId="{F3DD26CB-E316-41F3-B0CC-19E29F0E7DE2}" srcId="{07B72A22-E388-4E59-8373-721ECC183509}" destId="{D85CAC80-489F-4245-A212-FEE32A0964A3}" srcOrd="1" destOrd="0" parTransId="{7EB3199C-5764-4AAB-B7D0-F68746029D9F}" sibTransId="{058FAB36-4D98-4FF3-8DE9-2F610697325D}"/>
    <dgm:cxn modelId="{A46225E2-0EEB-4AD5-B6D4-60900A555285}" type="presOf" srcId="{D85CAC80-489F-4245-A212-FEE32A0964A3}" destId="{291DDC15-A9C1-4C46-8D35-60C15B6B3AC2}" srcOrd="0" destOrd="0" presId="urn:microsoft.com/office/officeart/2005/8/layout/arrow2"/>
    <dgm:cxn modelId="{B881BAF8-C84E-4536-9E98-36AE5F16EBB9}" type="presOf" srcId="{07B72A22-E388-4E59-8373-721ECC183509}" destId="{A62C3EA1-EE2B-47E6-BE34-716F679F8385}" srcOrd="0" destOrd="0" presId="urn:microsoft.com/office/officeart/2005/8/layout/arrow2"/>
    <dgm:cxn modelId="{D9F94036-F95B-40C7-A8AA-1CED66B0900C}" type="presParOf" srcId="{A62C3EA1-EE2B-47E6-BE34-716F679F8385}" destId="{8AB23A92-3FCA-43AD-B9CF-333F69362B39}" srcOrd="0" destOrd="0" presId="urn:microsoft.com/office/officeart/2005/8/layout/arrow2"/>
    <dgm:cxn modelId="{2124F9C0-683C-410B-98A8-214A52D0D992}" type="presParOf" srcId="{A62C3EA1-EE2B-47E6-BE34-716F679F8385}" destId="{B025749F-15D7-4556-BE81-9194DF2C6386}" srcOrd="1" destOrd="0" presId="urn:microsoft.com/office/officeart/2005/8/layout/arrow2"/>
    <dgm:cxn modelId="{6185A18F-6CE7-47D4-977C-C28A93780573}" type="presParOf" srcId="{B025749F-15D7-4556-BE81-9194DF2C6386}" destId="{34122EC3-FCEC-420C-B7B5-6BA47171DF36}" srcOrd="0" destOrd="0" presId="urn:microsoft.com/office/officeart/2005/8/layout/arrow2"/>
    <dgm:cxn modelId="{B1367691-AABC-4090-BB63-562D1F75D2DA}" type="presParOf" srcId="{B025749F-15D7-4556-BE81-9194DF2C6386}" destId="{39DD0709-A194-467D-8EA2-E969A05E299C}" srcOrd="1" destOrd="0" presId="urn:microsoft.com/office/officeart/2005/8/layout/arrow2"/>
    <dgm:cxn modelId="{E5732672-A313-42CB-B27E-0AA49C8A6E9C}" type="presParOf" srcId="{B025749F-15D7-4556-BE81-9194DF2C6386}" destId="{1CB0BDD5-EB48-448C-88E2-968489E382E4}" srcOrd="2" destOrd="0" presId="urn:microsoft.com/office/officeart/2005/8/layout/arrow2"/>
    <dgm:cxn modelId="{2CAC5FCC-141D-4BF9-B91F-A08AB513C79B}" type="presParOf" srcId="{B025749F-15D7-4556-BE81-9194DF2C6386}" destId="{291DDC15-A9C1-4C46-8D35-60C15B6B3AC2}" srcOrd="3" destOrd="0" presId="urn:microsoft.com/office/officeart/2005/8/layout/arrow2"/>
    <dgm:cxn modelId="{F15BCC21-D776-471C-AA84-A980BF1C1FF7}" type="presParOf" srcId="{B025749F-15D7-4556-BE81-9194DF2C6386}" destId="{5D7999F6-7879-4C72-A34D-3B818A10E082}" srcOrd="4" destOrd="0" presId="urn:microsoft.com/office/officeart/2005/8/layout/arrow2"/>
    <dgm:cxn modelId="{DF89A8EA-BF61-4A2F-BAD1-542F1FA72186}" type="presParOf" srcId="{B025749F-15D7-4556-BE81-9194DF2C6386}" destId="{BB02D552-79EF-4FD6-BCEC-EFB737E8630B}" srcOrd="5" destOrd="0" presId="urn:microsoft.com/office/officeart/2005/8/layout/arrow2"/>
    <dgm:cxn modelId="{DA6143E9-69F1-4BA7-B358-598D580449A8}" type="presParOf" srcId="{B025749F-15D7-4556-BE81-9194DF2C6386}" destId="{B989BF08-8BAC-4095-95F6-FCA33E76A684}" srcOrd="6" destOrd="0" presId="urn:microsoft.com/office/officeart/2005/8/layout/arrow2"/>
    <dgm:cxn modelId="{5F254008-248D-479B-BF9B-32BAB66AEA45}" type="presParOf" srcId="{B025749F-15D7-4556-BE81-9194DF2C6386}" destId="{8FC377FF-CE0E-48B6-9B61-1E63AFF3455C}" srcOrd="7" destOrd="0" presId="urn:microsoft.com/office/officeart/2005/8/layout/arrow2"/>
    <dgm:cxn modelId="{963F0647-6594-45C5-B23E-A56E28CD0532}" type="presParOf" srcId="{B025749F-15D7-4556-BE81-9194DF2C6386}" destId="{E6B640B3-F724-4872-975B-0E4CB6217F35}" srcOrd="8" destOrd="0" presId="urn:microsoft.com/office/officeart/2005/8/layout/arrow2"/>
    <dgm:cxn modelId="{E440F253-CFFE-4BBD-8289-4728F18CBF3C}" type="presParOf" srcId="{B025749F-15D7-4556-BE81-9194DF2C6386}" destId="{245F8BFF-E463-414D-BA6E-617CA41C685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23A92-3FCA-43AD-B9CF-333F69362B39}">
      <dsp:nvSpPr>
        <dsp:cNvPr id="0" name=""/>
        <dsp:cNvSpPr/>
      </dsp:nvSpPr>
      <dsp:spPr>
        <a:xfrm>
          <a:off x="819306" y="0"/>
          <a:ext cx="6803545" cy="425221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1F497D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ysClr val="window" lastClr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122EC3-FCEC-420C-B7B5-6BA47171DF36}">
      <dsp:nvSpPr>
        <dsp:cNvPr id="0" name=""/>
        <dsp:cNvSpPr/>
      </dsp:nvSpPr>
      <dsp:spPr>
        <a:xfrm>
          <a:off x="1489455" y="3161947"/>
          <a:ext cx="156481" cy="156481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DD0709-A194-467D-8EA2-E969A05E299C}">
      <dsp:nvSpPr>
        <dsp:cNvPr id="0" name=""/>
        <dsp:cNvSpPr/>
      </dsp:nvSpPr>
      <dsp:spPr>
        <a:xfrm>
          <a:off x="1352407" y="3491348"/>
          <a:ext cx="1321843" cy="5097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91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Użytkownik</a:t>
          </a:r>
        </a:p>
      </dsp:txBody>
      <dsp:txXfrm>
        <a:off x="1352407" y="3491348"/>
        <a:ext cx="1321843" cy="509707"/>
      </dsp:txXfrm>
    </dsp:sp>
    <dsp:sp modelId="{1CB0BDD5-EB48-448C-88E2-968489E382E4}">
      <dsp:nvSpPr>
        <dsp:cNvPr id="0" name=""/>
        <dsp:cNvSpPr/>
      </dsp:nvSpPr>
      <dsp:spPr>
        <a:xfrm>
          <a:off x="2336497" y="2348073"/>
          <a:ext cx="244927" cy="244927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DDC15-A9C1-4C46-8D35-60C15B6B3AC2}">
      <dsp:nvSpPr>
        <dsp:cNvPr id="0" name=""/>
        <dsp:cNvSpPr/>
      </dsp:nvSpPr>
      <dsp:spPr>
        <a:xfrm>
          <a:off x="2445029" y="2766955"/>
          <a:ext cx="1157250" cy="1188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7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Dostawca pliku video</a:t>
          </a:r>
        </a:p>
      </dsp:txBody>
      <dsp:txXfrm>
        <a:off x="2445029" y="2766955"/>
        <a:ext cx="1157250" cy="1188842"/>
      </dsp:txXfrm>
    </dsp:sp>
    <dsp:sp modelId="{5D7999F6-7879-4C72-A34D-3B818A10E082}">
      <dsp:nvSpPr>
        <dsp:cNvPr id="0" name=""/>
        <dsp:cNvSpPr/>
      </dsp:nvSpPr>
      <dsp:spPr>
        <a:xfrm>
          <a:off x="3425064" y="1699185"/>
          <a:ext cx="326570" cy="326570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02D552-79EF-4FD6-BCEC-EFB737E8630B}">
      <dsp:nvSpPr>
        <dsp:cNvPr id="0" name=""/>
        <dsp:cNvSpPr/>
      </dsp:nvSpPr>
      <dsp:spPr>
        <a:xfrm>
          <a:off x="3478181" y="2232558"/>
          <a:ext cx="1533419" cy="1649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04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Platforma udostępniania plików video</a:t>
          </a:r>
        </a:p>
      </dsp:txBody>
      <dsp:txXfrm>
        <a:off x="3478181" y="2232558"/>
        <a:ext cx="1533419" cy="1649569"/>
      </dsp:txXfrm>
    </dsp:sp>
    <dsp:sp modelId="{B989BF08-8BAC-4095-95F6-FCA33E76A684}">
      <dsp:nvSpPr>
        <dsp:cNvPr id="0" name=""/>
        <dsp:cNvSpPr/>
      </dsp:nvSpPr>
      <dsp:spPr>
        <a:xfrm>
          <a:off x="4690523" y="1192321"/>
          <a:ext cx="421819" cy="421819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377FF-CE0E-48B6-9B61-1E63AFF3455C}">
      <dsp:nvSpPr>
        <dsp:cNvPr id="0" name=""/>
        <dsp:cNvSpPr/>
      </dsp:nvSpPr>
      <dsp:spPr>
        <a:xfrm>
          <a:off x="4915095" y="1864424"/>
          <a:ext cx="1333386" cy="1926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51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Video na żądanie</a:t>
          </a:r>
        </a:p>
      </dsp:txBody>
      <dsp:txXfrm>
        <a:off x="4915095" y="1864424"/>
        <a:ext cx="1333386" cy="1926597"/>
      </dsp:txXfrm>
    </dsp:sp>
    <dsp:sp modelId="{E6B640B3-F724-4872-975B-0E4CB6217F35}">
      <dsp:nvSpPr>
        <dsp:cNvPr id="0" name=""/>
        <dsp:cNvSpPr/>
      </dsp:nvSpPr>
      <dsp:spPr>
        <a:xfrm>
          <a:off x="5993402" y="853844"/>
          <a:ext cx="537480" cy="537480"/>
        </a:xfrm>
        <a:prstGeom prst="ellipse">
          <a:avLst/>
        </a:prstGeom>
        <a:gradFill rotWithShape="0">
          <a:gsLst>
            <a:gs pos="0">
              <a:srgbClr val="1F497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1F497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1F497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5F8BFF-E463-414D-BA6E-617CA41C6856}">
      <dsp:nvSpPr>
        <dsp:cNvPr id="0" name=""/>
        <dsp:cNvSpPr/>
      </dsp:nvSpPr>
      <dsp:spPr>
        <a:xfrm>
          <a:off x="6001070" y="1508171"/>
          <a:ext cx="1882854" cy="235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80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Audycja w Internecie</a:t>
          </a:r>
        </a:p>
      </dsp:txBody>
      <dsp:txXfrm>
        <a:off x="6001070" y="1508171"/>
        <a:ext cx="1882854" cy="235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0.44842</cdr:x>
      <cdr:y>0.10073</cdr:y>
    </cdr:from>
    <cdr:to>
      <cdr:x>0.98349</cdr:x>
      <cdr:y>0.27496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871356" y="439386"/>
          <a:ext cx="4619467" cy="760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1600" b="1" dirty="0"/>
            <a:t>Procent internautów korzystających z danej platformy </a:t>
          </a:r>
        </a:p>
        <a:p xmlns:a="http://schemas.openxmlformats.org/drawingml/2006/main">
          <a:r>
            <a:rPr lang="pl-PL" sz="1600" b="1" dirty="0"/>
            <a:t>przynajmniej raz w tygodniu</a:t>
          </a:r>
        </a:p>
      </cdr:txBody>
    </cdr:sp>
  </cdr:relSizeAnchor>
  <cdr:relSizeAnchor xmlns:cdr="http://schemas.openxmlformats.org/drawingml/2006/chartDrawing">
    <cdr:from>
      <cdr:x>0.03439</cdr:x>
      <cdr:y>0.90244</cdr:y>
    </cdr:from>
    <cdr:to>
      <cdr:x>0.09224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6351ACCD-6A29-4E07-A1DF-EA651404952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96884" y="4429496"/>
          <a:ext cx="499472" cy="4788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0.13067</cdr:x>
      <cdr:y>0.91212</cdr:y>
    </cdr:from>
    <cdr:to>
      <cdr:x>0.18954</cdr:x>
      <cdr:y>1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29FC7FA-E622-4AE5-ADA8-F789B7E8C28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1128156" y="4476997"/>
          <a:ext cx="508182" cy="43134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0.23796</cdr:x>
      <cdr:y>0.92422</cdr:y>
    </cdr:from>
    <cdr:to>
      <cdr:x>0.28432</cdr:x>
      <cdr:y>1</cdr:y>
    </cdr:to>
    <cdr:pic>
      <cdr:nvPicPr>
        <cdr:cNvPr id="5" name="chart">
          <a:extLst xmlns:a="http://schemas.openxmlformats.org/drawingml/2006/main">
            <a:ext uri="{FF2B5EF4-FFF2-40B4-BE49-F238E27FC236}">
              <a16:creationId xmlns:a16="http://schemas.microsoft.com/office/drawing/2014/main" id="{2BB89A5F-8793-4A97-8B42-8EB71C8EDBD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2054432" y="4536374"/>
          <a:ext cx="400204" cy="37196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0.34078</cdr:x>
      <cdr:y>0.90244</cdr:y>
    </cdr:from>
    <cdr:to>
      <cdr:x>0.39477</cdr:x>
      <cdr:y>1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05042446-AF5E-41A4-A349-02F4020201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2942091" y="4429496"/>
          <a:ext cx="466128" cy="47884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0.43879</cdr:x>
      <cdr:y>0.90322</cdr:y>
    </cdr:from>
    <cdr:to>
      <cdr:x>0.49381</cdr:x>
      <cdr:y>1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161B3584-A1BE-4DC2-AC4D-C639BB9C5C0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3788229" y="4433329"/>
          <a:ext cx="475014" cy="47501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0.52682</cdr:x>
      <cdr:y>0.88629</cdr:y>
    </cdr:from>
    <cdr:to>
      <cdr:x>0.59147</cdr:x>
      <cdr:y>1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9B641ADC-F823-41B0-A313-C4ECCEFC580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4548249" y="4350202"/>
          <a:ext cx="558141" cy="558141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0.60031</cdr:x>
      <cdr:y>0.88852</cdr:y>
    </cdr:from>
    <cdr:to>
      <cdr:x>0.70839</cdr:x>
      <cdr:y>1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FBC41A2C-153E-4CF1-9C15-F22DE7CAAEB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5182689" y="4361154"/>
          <a:ext cx="933105" cy="54718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0.72765</cdr:x>
      <cdr:y>0.87745</cdr:y>
    </cdr:from>
    <cdr:to>
      <cdr:x>0.78555</cdr:x>
      <cdr:y>0.97805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247C833D-668F-4ABF-B0B9-3FD36E0314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6282046" y="4306802"/>
          <a:ext cx="499915" cy="4938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0.82806</cdr:x>
      <cdr:y>0.87956</cdr:y>
    </cdr:from>
    <cdr:to>
      <cdr:x>0.88171</cdr:x>
      <cdr:y>0.95611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0C01D939-0476-49C6-84DB-CF88246024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7148945" y="4317179"/>
          <a:ext cx="463139" cy="37571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0.91747</cdr:x>
      <cdr:y>0.87385</cdr:y>
    </cdr:from>
    <cdr:to>
      <cdr:x>0.96424</cdr:x>
      <cdr:y>0.95611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1A418FED-452F-4412-B6B4-5B07C6A1683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7920843" y="4289139"/>
          <a:ext cx="403760" cy="40376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41415E3-5AD0-F74E-AAA3-71E8AB1CB6AB}" type="datetimeFigureOut">
              <a:rPr lang="pl-PL"/>
              <a:pPr>
                <a:defRPr/>
              </a:pPr>
              <a:t>16.02.2018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8F5092-CE04-FE45-B3EC-5CB1A4A88A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6423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2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pl-PL" dirty="0">
              <a:latin typeface="Calibri" charset="0"/>
              <a:cs typeface="Arial" charset="0"/>
            </a:endParaRPr>
          </a:p>
        </p:txBody>
      </p:sp>
      <p:sp>
        <p:nvSpPr>
          <p:cNvPr id="15363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fld id="{7DF5CE67-FAA3-D643-9C80-3B6144DA0252}" type="slidenum">
              <a:rPr kumimoji="0" lang="pl-PL" sz="1200"/>
              <a:pPr/>
              <a:t>1</a:t>
            </a:fld>
            <a:endParaRPr kumimoji="0" lang="pl-PL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8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815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144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939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862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274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17397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737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3686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67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156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84098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8F5092-CE04-FE45-B3EC-5CB1A4A88AC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92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D0E65-20DA-3D44-956D-D143005610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029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A4F86-49DA-7148-8CD3-1E4761C7F7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640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36625"/>
            <a:ext cx="6019800" cy="51895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CBB3-671E-7E45-9163-2AF5AFC5FF5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362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744E4-E698-F84D-976C-242C5BBEF5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124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89EC-70CD-514F-B292-92FFD291D3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4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16125"/>
            <a:ext cx="403860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2016125"/>
            <a:ext cx="403860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4C833-1E47-5544-8A88-A53307FA29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878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20748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889249"/>
            <a:ext cx="4040188" cy="3236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20748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889249"/>
            <a:ext cx="4041775" cy="3236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E5FC-3BCD-CB4D-B5C7-7A86311811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090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CC34-4570-C94C-A0DF-2ED75DFDF3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662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8AD25-E257-7249-9496-61DFD069FD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451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763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2159000"/>
            <a:ext cx="3008313" cy="3967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C765-9034-334D-B117-987163BF7C4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9552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793749"/>
            <a:ext cx="5486400" cy="39338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6364A-1A53-624E-B828-97AC3BCE80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084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04874"/>
            <a:ext cx="82296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32000"/>
            <a:ext cx="82296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1DFCD00-0D07-C841-B0A2-9CF2678DAE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Arial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Arial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Arial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irtualnemedia.pl/artykul/90-proc-polskich-internautow-korzysta-z-social-media-liderem-facebook-w-gore-youtub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2719449" y="2493818"/>
            <a:ext cx="6234545" cy="92333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r>
              <a:rPr kumimoji="0" lang="pl-PL" sz="5400" b="1" dirty="0">
                <a:solidFill>
                  <a:srgbClr val="0070C0"/>
                </a:solidFill>
                <a:latin typeface="Calibri" panose="020F0502020204030204" pitchFamily="34" charset="0"/>
                <a:cs typeface="Arial"/>
              </a:rPr>
              <a:t>Wideo w sieci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18753" y="3386137"/>
            <a:ext cx="893024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r"/>
            <a:r>
              <a:rPr kumimoji="0" lang="pl-PL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Sposoby dystrybucji i finansowania </a:t>
            </a:r>
          </a:p>
          <a:p>
            <a:pPr algn="r"/>
            <a:r>
              <a:rPr kumimoji="0" lang="pl-PL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plików wideo</a:t>
            </a:r>
            <a:r>
              <a:rPr kumimoji="0" lang="pl-PL" sz="4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/>
              </a:rPr>
              <a:t>*</a:t>
            </a:r>
          </a:p>
        </p:txBody>
      </p:sp>
      <p:sp>
        <p:nvSpPr>
          <p:cNvPr id="2" name="pole tekstowe 1"/>
          <p:cNvSpPr txBox="1"/>
          <p:nvPr/>
        </p:nvSpPr>
        <p:spPr>
          <a:xfrm>
            <a:off x="4096987" y="5902036"/>
            <a:ext cx="503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latin typeface="Calibri" panose="020F0502020204030204" pitchFamily="34" charset="0"/>
              </a:rPr>
              <a:t>* Na podstawie raportu podsumowującego badanie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Aplikacje mobilne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942608"/>
            <a:ext cx="8229600" cy="2339439"/>
          </a:xfrm>
        </p:spPr>
        <p:txBody>
          <a:bodyPr/>
          <a:lstStyle/>
          <a:p>
            <a:r>
              <a:rPr lang="pl-PL" sz="2800" dirty="0"/>
              <a:t>10 sek. filmy i zdjęcia – znikają po obejrzeniu</a:t>
            </a:r>
          </a:p>
          <a:p>
            <a:r>
              <a:rPr lang="pl-PL" sz="2800" dirty="0"/>
              <a:t>My Story – zbiór dostępny przez 24 godziny</a:t>
            </a:r>
          </a:p>
          <a:p>
            <a:r>
              <a:rPr lang="pl-PL" sz="2800" dirty="0"/>
              <a:t>150 mln użytkowników dziennie na świecie</a:t>
            </a:r>
          </a:p>
          <a:p>
            <a:r>
              <a:rPr lang="pl-PL" sz="2800" dirty="0"/>
              <a:t>od 2014 r. treści marketingowe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7" y="1935678"/>
            <a:ext cx="2714625" cy="171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131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4874"/>
            <a:ext cx="8229600" cy="87642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Aplikacje mobilne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7505" y="3906981"/>
            <a:ext cx="8609611" cy="2517569"/>
          </a:xfrm>
        </p:spPr>
        <p:txBody>
          <a:bodyPr/>
          <a:lstStyle/>
          <a:p>
            <a:r>
              <a:rPr lang="pl-PL" sz="2800" dirty="0"/>
              <a:t>portal/aplikacja dzielenia się fotografiami</a:t>
            </a:r>
          </a:p>
          <a:p>
            <a:r>
              <a:rPr lang="pl-PL" sz="2800" dirty="0"/>
              <a:t>sposób na autopromocję</a:t>
            </a:r>
          </a:p>
          <a:p>
            <a:r>
              <a:rPr lang="pl-PL" sz="2800" dirty="0"/>
              <a:t>liczba hasztagów (#słowo) decyduje o zainteresowaniu</a:t>
            </a:r>
          </a:p>
          <a:p>
            <a:r>
              <a:rPr lang="pl-PL" sz="2800" dirty="0"/>
              <a:t>obecność treści reklamowych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195" y="2186963"/>
            <a:ext cx="2097752" cy="14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94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1274"/>
            <a:ext cx="8229600" cy="95446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Wideoblogi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9485"/>
            <a:ext cx="8229600" cy="2588821"/>
          </a:xfrm>
        </p:spPr>
        <p:txBody>
          <a:bodyPr/>
          <a:lstStyle/>
          <a:p>
            <a:r>
              <a:rPr lang="pl-PL" dirty="0"/>
              <a:t>materiały za pośrednictwem serwisów wideo – YouTube, </a:t>
            </a:r>
            <a:r>
              <a:rPr lang="pl-PL" dirty="0" err="1"/>
              <a:t>Vimeo</a:t>
            </a:r>
            <a:r>
              <a:rPr lang="pl-PL" dirty="0"/>
              <a:t>, </a:t>
            </a:r>
            <a:r>
              <a:rPr lang="pl-PL" dirty="0" err="1"/>
              <a:t>Dailymotion</a:t>
            </a:r>
            <a:endParaRPr lang="pl-PL" dirty="0"/>
          </a:p>
          <a:p>
            <a:r>
              <a:rPr lang="pl-PL" dirty="0"/>
              <a:t>Blogspot.com – najpopularniejsza polska platforma blogowa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58" y="1869287"/>
            <a:ext cx="2259608" cy="127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395"/>
            <a:ext cx="3246158" cy="1053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29" y="2960297"/>
            <a:ext cx="3406332" cy="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813" y="1742643"/>
            <a:ext cx="2026271" cy="1054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65" y="1606286"/>
            <a:ext cx="1844386" cy="10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927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4875"/>
            <a:ext cx="8229600" cy="957098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Serwisy i aplikacje </a:t>
            </a:r>
            <a:r>
              <a:rPr lang="pl-PL" dirty="0" err="1">
                <a:solidFill>
                  <a:srgbClr val="0070C0"/>
                </a:solidFill>
              </a:rPr>
              <a:t>streamingowe</a:t>
            </a:r>
            <a:endParaRPr lang="pl-PL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52603"/>
            <a:ext cx="8229600" cy="2373560"/>
          </a:xfrm>
        </p:spPr>
        <p:txBody>
          <a:bodyPr/>
          <a:lstStyle/>
          <a:p>
            <a:r>
              <a:rPr lang="pl-PL" dirty="0"/>
              <a:t>streaming wydarzeń na żywo</a:t>
            </a:r>
          </a:p>
          <a:p>
            <a:r>
              <a:rPr lang="pl-PL" dirty="0"/>
              <a:t>streaming gier komputerowych (rozgrywki e-sportowe)</a:t>
            </a:r>
          </a:p>
          <a:p>
            <a:r>
              <a:rPr lang="pl-PL" dirty="0"/>
              <a:t>mogą służyć do komunikacji marketingowej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13" y="2080719"/>
            <a:ext cx="36576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14" y="1971345"/>
            <a:ext cx="2282947" cy="171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295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Dziennikarstwo obywatelskie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728852"/>
            <a:ext cx="8229600" cy="2397311"/>
          </a:xfrm>
        </p:spPr>
        <p:txBody>
          <a:bodyPr/>
          <a:lstStyle/>
          <a:p>
            <a:r>
              <a:rPr lang="pl-PL" dirty="0"/>
              <a:t>użytkownicy udostępniają treści wideo, informują i piszą artykuły</a:t>
            </a:r>
          </a:p>
          <a:p>
            <a:r>
              <a:rPr lang="pl-PL" dirty="0"/>
              <a:t>profesjonalne redakcje mogą zlecać zadania reporterom obywatelskim</a:t>
            </a:r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0" y="2124075"/>
            <a:ext cx="24860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761" y="1974789"/>
            <a:ext cx="3499324" cy="170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470" y="2133408"/>
            <a:ext cx="1029258" cy="1410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84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Serwisy hostingowe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13860"/>
            <a:ext cx="8229600" cy="2112303"/>
          </a:xfrm>
        </p:spPr>
        <p:txBody>
          <a:bodyPr/>
          <a:lstStyle/>
          <a:p>
            <a:r>
              <a:rPr lang="pl-PL" dirty="0"/>
              <a:t>pliki użytkowników na serwerze hostingowym</a:t>
            </a:r>
          </a:p>
          <a:p>
            <a:r>
              <a:rPr lang="pl-PL" dirty="0"/>
              <a:t>roszczenia właścicieli praw autorskich</a:t>
            </a:r>
          </a:p>
          <a:p>
            <a:r>
              <a:rPr lang="pl-PL" dirty="0"/>
              <a:t>malejąca popularność – rozwój serwisów </a:t>
            </a:r>
            <a:r>
              <a:rPr lang="pl-PL" dirty="0" err="1"/>
              <a:t>streamingowych</a:t>
            </a:r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7" y="2391579"/>
            <a:ext cx="31337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44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0070C0"/>
                </a:solidFill>
              </a:rPr>
              <a:t>Bookmarking</a:t>
            </a:r>
            <a:r>
              <a:rPr lang="pl-PL" dirty="0">
                <a:solidFill>
                  <a:srgbClr val="0070C0"/>
                </a:solidFill>
              </a:rPr>
              <a:t> - zakładki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144488"/>
            <a:ext cx="8229600" cy="1981676"/>
          </a:xfrm>
        </p:spPr>
        <p:txBody>
          <a:bodyPr/>
          <a:lstStyle/>
          <a:p>
            <a:r>
              <a:rPr lang="pl-PL" dirty="0"/>
              <a:t>dzielenie się zakładkami</a:t>
            </a:r>
          </a:p>
          <a:p>
            <a:r>
              <a:rPr lang="pl-PL" dirty="0"/>
              <a:t>udostępnianie treści z innych platform</a:t>
            </a:r>
          </a:p>
          <a:p>
            <a:r>
              <a:rPr lang="pl-PL" dirty="0"/>
              <a:t>bez reklam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2" y="2121625"/>
            <a:ext cx="3336966" cy="1106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748" y="2356572"/>
            <a:ext cx="4251614" cy="89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945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78774"/>
            <a:ext cx="8229600" cy="1033153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Telewizja linearna w ofercie online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8129" y="3716977"/>
            <a:ext cx="8799615" cy="2945080"/>
          </a:xfrm>
        </p:spPr>
        <p:txBody>
          <a:bodyPr/>
          <a:lstStyle/>
          <a:p>
            <a:r>
              <a:rPr lang="pl-PL" sz="2800" dirty="0"/>
              <a:t>Główny kanał wtórnej dystrybucji – YouTube</a:t>
            </a:r>
          </a:p>
          <a:p>
            <a:r>
              <a:rPr lang="pl-PL" sz="2800" dirty="0"/>
              <a:t>Facebook – nadawcy publikują fragmenty swoich audycji – zwiastuny TVN, TVP2, TVP Info</a:t>
            </a:r>
          </a:p>
          <a:p>
            <a:r>
              <a:rPr lang="pl-PL" sz="2800" dirty="0" err="1"/>
              <a:t>Vimeo</a:t>
            </a:r>
            <a:r>
              <a:rPr lang="pl-PL" sz="2800" dirty="0"/>
              <a:t> – głównie treści udostępniane nielegalnie</a:t>
            </a:r>
          </a:p>
          <a:p>
            <a:r>
              <a:rPr lang="pl-PL" sz="2800" dirty="0"/>
              <a:t>Najwięcej nielegalnie udostępnionych treści pochodzi z kanałów dla dzieci i z Discovery Channel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345" y="1902352"/>
            <a:ext cx="2303813" cy="153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93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09699" y="925001"/>
            <a:ext cx="8229600" cy="805173"/>
          </a:xfrm>
        </p:spPr>
        <p:txBody>
          <a:bodyPr/>
          <a:lstStyle/>
          <a:p>
            <a:r>
              <a:rPr lang="pl-PL" sz="4000" dirty="0">
                <a:solidFill>
                  <a:srgbClr val="0070C0"/>
                </a:solidFill>
              </a:rPr>
              <a:t>Wideo tworzone przez użytkownik</a:t>
            </a:r>
            <a:r>
              <a:rPr lang="pl-PL" dirty="0">
                <a:solidFill>
                  <a:srgbClr val="0070C0"/>
                </a:solidFill>
              </a:rPr>
              <a:t>ów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178130" y="1923803"/>
            <a:ext cx="4282044" cy="4809508"/>
          </a:xfrm>
        </p:spPr>
        <p:txBody>
          <a:bodyPr/>
          <a:lstStyle/>
          <a:p>
            <a:pPr lvl="0"/>
            <a:r>
              <a:rPr lang="pl-PL" sz="2400" dirty="0"/>
              <a:t>Wideo-pamiętniki </a:t>
            </a:r>
            <a:r>
              <a:rPr lang="pl-PL" sz="2400" dirty="0">
                <a:solidFill>
                  <a:srgbClr val="FFC000"/>
                </a:solidFill>
              </a:rPr>
              <a:t>↑</a:t>
            </a:r>
          </a:p>
          <a:p>
            <a:r>
              <a:rPr lang="pl-PL" sz="2400" dirty="0"/>
              <a:t>Kuchnia </a:t>
            </a:r>
            <a:r>
              <a:rPr lang="pl-PL" sz="2400" dirty="0">
                <a:solidFill>
                  <a:srgbClr val="FFC000"/>
                </a:solidFill>
              </a:rPr>
              <a:t>↑</a:t>
            </a:r>
          </a:p>
          <a:p>
            <a:r>
              <a:rPr lang="pl-PL" sz="2400" dirty="0"/>
              <a:t>Porady (biznes, budowa, wychowanie dzieci, ogród, technologie, prawo itp.)</a:t>
            </a:r>
          </a:p>
          <a:p>
            <a:r>
              <a:rPr lang="pl-PL" sz="2400" dirty="0"/>
              <a:t>Edukacja i nauka </a:t>
            </a:r>
          </a:p>
          <a:p>
            <a:r>
              <a:rPr lang="pl-PL" sz="2400" dirty="0"/>
              <a:t>Hobby i zrób to sam </a:t>
            </a:r>
            <a:r>
              <a:rPr lang="pl-PL" sz="2400" dirty="0">
                <a:solidFill>
                  <a:srgbClr val="00B050"/>
                </a:solidFill>
              </a:rPr>
              <a:t>↑</a:t>
            </a:r>
          </a:p>
          <a:p>
            <a:r>
              <a:rPr lang="pl-PL" sz="2400" dirty="0"/>
              <a:t>Religia</a:t>
            </a:r>
          </a:p>
          <a:p>
            <a:r>
              <a:rPr lang="pl-PL" sz="2400" dirty="0"/>
              <a:t>Muzyka</a:t>
            </a:r>
          </a:p>
          <a:p>
            <a:r>
              <a:rPr lang="pl-PL" sz="2400" dirty="0"/>
              <a:t>Gry </a:t>
            </a:r>
            <a:r>
              <a:rPr lang="pl-PL" sz="2400" dirty="0">
                <a:solidFill>
                  <a:srgbClr val="00B050"/>
                </a:solidFill>
              </a:rPr>
              <a:t>↑</a:t>
            </a:r>
          </a:p>
          <a:p>
            <a:r>
              <a:rPr lang="pl-PL" sz="2400" dirty="0"/>
              <a:t>Zdrowie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4655126" y="1840676"/>
            <a:ext cx="4405745" cy="4857007"/>
          </a:xfrm>
        </p:spPr>
        <p:txBody>
          <a:bodyPr/>
          <a:lstStyle/>
          <a:p>
            <a:r>
              <a:rPr lang="pl-PL" sz="2400" dirty="0"/>
              <a:t>Plotki o gwiazdach</a:t>
            </a:r>
          </a:p>
          <a:p>
            <a:pPr lvl="0"/>
            <a:r>
              <a:rPr lang="pl-PL" sz="2400" dirty="0"/>
              <a:t>Moda i uroda </a:t>
            </a:r>
            <a:r>
              <a:rPr lang="pl-PL" sz="2400" dirty="0">
                <a:solidFill>
                  <a:srgbClr val="FFC000"/>
                </a:solidFill>
              </a:rPr>
              <a:t>↑</a:t>
            </a:r>
          </a:p>
          <a:p>
            <a:r>
              <a:rPr lang="pl-PL" sz="2400" dirty="0"/>
              <a:t>Motoryzacja </a:t>
            </a:r>
            <a:r>
              <a:rPr lang="pl-PL" sz="2400" dirty="0">
                <a:solidFill>
                  <a:srgbClr val="FFC000"/>
                </a:solidFill>
              </a:rPr>
              <a:t>↑</a:t>
            </a:r>
          </a:p>
          <a:p>
            <a:r>
              <a:rPr lang="pl-PL" sz="2400" dirty="0"/>
              <a:t>Fotografia </a:t>
            </a:r>
          </a:p>
          <a:p>
            <a:pPr lvl="0"/>
            <a:r>
              <a:rPr lang="pl-PL" sz="2400" dirty="0"/>
              <a:t>Humor i rozrywka </a:t>
            </a:r>
            <a:r>
              <a:rPr lang="pl-PL" sz="2400" dirty="0">
                <a:solidFill>
                  <a:srgbClr val="00B050"/>
                </a:solidFill>
              </a:rPr>
              <a:t>↑</a:t>
            </a:r>
          </a:p>
          <a:p>
            <a:r>
              <a:rPr lang="pl-PL" sz="2400" dirty="0"/>
              <a:t>Sztuka </a:t>
            </a:r>
          </a:p>
          <a:p>
            <a:r>
              <a:rPr lang="pl-PL" sz="2400" dirty="0"/>
              <a:t>Magia i astrologia</a:t>
            </a:r>
          </a:p>
          <a:p>
            <a:r>
              <a:rPr lang="pl-PL" sz="2400" dirty="0"/>
              <a:t>Zwierzęta</a:t>
            </a:r>
          </a:p>
          <a:p>
            <a:r>
              <a:rPr lang="pl-PL" sz="2400" dirty="0"/>
              <a:t>Książki</a:t>
            </a:r>
          </a:p>
          <a:p>
            <a:r>
              <a:rPr lang="pl-PL" sz="2400" dirty="0"/>
              <a:t>Niezwykłe zjawiska</a:t>
            </a:r>
          </a:p>
          <a:p>
            <a:r>
              <a:rPr lang="pl-PL" sz="2400" dirty="0"/>
              <a:t>Podróże i turystyka</a:t>
            </a:r>
          </a:p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538" y="93023"/>
            <a:ext cx="1631125" cy="932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04" y="5420096"/>
            <a:ext cx="1687037" cy="112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340" y="1730174"/>
            <a:ext cx="941159" cy="126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358" y="2282112"/>
            <a:ext cx="1753138" cy="13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589" y="4846122"/>
            <a:ext cx="1316676" cy="8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5686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2826" y="930668"/>
            <a:ext cx="8229600" cy="850631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Finansowanie treści wideo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020" y="2873830"/>
            <a:ext cx="2897579" cy="27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zaokrąglony 3"/>
          <p:cNvSpPr/>
          <p:nvPr/>
        </p:nvSpPr>
        <p:spPr>
          <a:xfrm>
            <a:off x="575951" y="2624447"/>
            <a:ext cx="2072245" cy="950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FFC000"/>
              </a:solidFill>
            </a:endParaRPr>
          </a:p>
          <a:p>
            <a:pPr algn="ctr"/>
            <a:r>
              <a:rPr lang="pl-PL" sz="2400" dirty="0">
                <a:solidFill>
                  <a:srgbClr val="FFFF00"/>
                </a:solidFill>
              </a:rPr>
              <a:t>Handel elektroniczny</a:t>
            </a:r>
          </a:p>
          <a:p>
            <a:pPr algn="ctr"/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6590806" y="2624447"/>
            <a:ext cx="1935678" cy="950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FFFF00"/>
              </a:solidFill>
            </a:endParaRPr>
          </a:p>
          <a:p>
            <a:pPr algn="ctr"/>
            <a:r>
              <a:rPr lang="pl-PL" sz="2400" dirty="0">
                <a:solidFill>
                  <a:srgbClr val="FFFF00"/>
                </a:solidFill>
              </a:rPr>
              <a:t>Lokowanie produktu</a:t>
            </a:r>
          </a:p>
          <a:p>
            <a:pPr algn="ctr"/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396342" y="2042556"/>
            <a:ext cx="2196935" cy="83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FFFF00"/>
              </a:solidFill>
            </a:endParaRPr>
          </a:p>
          <a:p>
            <a:pPr algn="ctr"/>
            <a:r>
              <a:rPr lang="pl-PL" sz="2400" dirty="0">
                <a:solidFill>
                  <a:srgbClr val="FFFF00"/>
                </a:solidFill>
              </a:rPr>
              <a:t>Reklama</a:t>
            </a:r>
          </a:p>
          <a:p>
            <a:pPr algn="ctr"/>
            <a:endParaRPr lang="pl-PL" dirty="0"/>
          </a:p>
        </p:txBody>
      </p:sp>
      <p:sp>
        <p:nvSpPr>
          <p:cNvPr id="8" name="Prostokąt zaokrąglony 7"/>
          <p:cNvSpPr/>
          <p:nvPr/>
        </p:nvSpPr>
        <p:spPr>
          <a:xfrm>
            <a:off x="611578" y="4186052"/>
            <a:ext cx="2036618" cy="920338"/>
          </a:xfrm>
          <a:prstGeom prst="roundRect">
            <a:avLst>
              <a:gd name="adj" fmla="val 140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FFFF00"/>
              </a:solidFill>
            </a:endParaRPr>
          </a:p>
          <a:p>
            <a:pPr algn="ctr"/>
            <a:r>
              <a:rPr lang="pl-PL" sz="2400" dirty="0">
                <a:solidFill>
                  <a:srgbClr val="FFFF00"/>
                </a:solidFill>
              </a:rPr>
              <a:t>Sponsoring</a:t>
            </a:r>
          </a:p>
          <a:p>
            <a:pPr algn="ctr"/>
            <a:endParaRPr lang="pl-PL" dirty="0"/>
          </a:p>
        </p:txBody>
      </p:sp>
      <p:sp>
        <p:nvSpPr>
          <p:cNvPr id="9" name="Prostokąt zaokrąglony 8"/>
          <p:cNvSpPr/>
          <p:nvPr/>
        </p:nvSpPr>
        <p:spPr>
          <a:xfrm>
            <a:off x="6590806" y="4186052"/>
            <a:ext cx="2042556" cy="920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400" dirty="0">
              <a:solidFill>
                <a:srgbClr val="FFFF00"/>
              </a:solidFill>
            </a:endParaRPr>
          </a:p>
          <a:p>
            <a:pPr algn="ctr"/>
            <a:r>
              <a:rPr lang="pl-PL" sz="2400" dirty="0">
                <a:solidFill>
                  <a:srgbClr val="FFFF00"/>
                </a:solidFill>
              </a:rPr>
              <a:t>Subskrypcja</a:t>
            </a:r>
          </a:p>
          <a:p>
            <a:pPr algn="ctr"/>
            <a:endParaRPr lang="pl-PL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2351315" y="5634842"/>
            <a:ext cx="4572000" cy="10390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FFFF00"/>
                </a:solidFill>
              </a:rPr>
              <a:t>Finansowanie społecznościowe (crowdfunding) 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9" y="4506174"/>
            <a:ext cx="1080654" cy="831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80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>
                <a:solidFill>
                  <a:srgbClr val="0070C0"/>
                </a:solidFill>
                <a:latin typeface="Calibri" panose="020F0502020204030204" pitchFamily="34" charset="0"/>
              </a:rPr>
              <a:t>Nowe media – stopnie regulacji</a:t>
            </a:r>
          </a:p>
        </p:txBody>
      </p:sp>
      <p:graphicFrame>
        <p:nvGraphicFramePr>
          <p:cNvPr id="4" name="Symbol zastępczy zawartośc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53687"/>
              </p:ext>
            </p:extLst>
          </p:nvPr>
        </p:nvGraphicFramePr>
        <p:xfrm>
          <a:off x="179512" y="2161310"/>
          <a:ext cx="8703231" cy="4252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1078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904874"/>
            <a:ext cx="8229600" cy="775491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Wnioski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half" idx="1"/>
          </p:nvPr>
        </p:nvSpPr>
        <p:spPr>
          <a:xfrm>
            <a:off x="457200" y="2016125"/>
            <a:ext cx="3129148" cy="411003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4073236" y="2016125"/>
            <a:ext cx="4613563" cy="4110038"/>
          </a:xfrm>
        </p:spPr>
        <p:txBody>
          <a:bodyPr/>
          <a:lstStyle/>
          <a:p>
            <a:r>
              <a:rPr lang="pl-PL" dirty="0"/>
              <a:t>Wideo w sieci nie „detronizuje” telewizji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Efekt synergii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Konieczność ochrony odbiorcy – planowane zmiany w prawie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4" y="1816925"/>
            <a:ext cx="3353301" cy="4471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borkowska\AppData\Local\Microsoft\Windows\Temporary Internet Files\Content.IE5\LR1BBAB2\tv-36723_960_720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629" y="3131544"/>
            <a:ext cx="1708809" cy="184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875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accent5"/>
                </a:solidFill>
              </a:rPr>
              <a:t>Dziękuję za uwagę</a:t>
            </a: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>
          <a:xfrm>
            <a:off x="2137558" y="4857008"/>
            <a:ext cx="4572000" cy="781791"/>
          </a:xfrm>
        </p:spPr>
        <p:txBody>
          <a:bodyPr/>
          <a:lstStyle/>
          <a:p>
            <a:r>
              <a:rPr lang="pl-PL" sz="2000" dirty="0"/>
              <a:t>Maria Borkowska</a:t>
            </a:r>
          </a:p>
          <a:p>
            <a:r>
              <a:rPr lang="pl-PL" sz="2000" dirty="0"/>
              <a:t>Departament Strategii</a:t>
            </a:r>
          </a:p>
        </p:txBody>
      </p:sp>
    </p:spTree>
    <p:extLst>
      <p:ext uri="{BB962C8B-B14F-4D97-AF65-F5344CB8AC3E}">
        <p14:creationId xmlns:p14="http://schemas.microsoft.com/office/powerpoint/2010/main" val="169757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16094"/>
            <a:ext cx="8229600" cy="1235220"/>
          </a:xfrm>
        </p:spPr>
        <p:txBody>
          <a:bodyPr/>
          <a:lstStyle/>
          <a:p>
            <a:pPr algn="l"/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Platformy wideo a KRRiT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3761" y="2576945"/>
            <a:ext cx="8283039" cy="3526972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</a:rPr>
              <a:t>informacja o realizacji obowiązków ustawowych przez dostawców </a:t>
            </a:r>
            <a:r>
              <a:rPr lang="pl-PL" dirty="0" err="1">
                <a:latin typeface="Calibri" panose="020F0502020204030204" pitchFamily="34" charset="0"/>
              </a:rPr>
              <a:t>VoD</a:t>
            </a:r>
            <a:endParaRPr lang="pl-PL" dirty="0">
              <a:latin typeface="Calibri" panose="020F0502020204030204" pitchFamily="34" charset="0"/>
            </a:endParaRPr>
          </a:p>
          <a:p>
            <a:r>
              <a:rPr lang="pl-PL" dirty="0">
                <a:latin typeface="Calibri" panose="020F0502020204030204" pitchFamily="34" charset="0"/>
              </a:rPr>
              <a:t>coroczna informacja nt. funkcjonowania dostawców i reakcji odbiorców </a:t>
            </a:r>
          </a:p>
          <a:p>
            <a:r>
              <a:rPr lang="pl-PL" dirty="0">
                <a:latin typeface="Calibri" panose="020F0502020204030204" pitchFamily="34" charset="0"/>
              </a:rPr>
              <a:t>wsparcie merytoryczne rządu (</a:t>
            </a:r>
            <a:r>
              <a:rPr lang="pl-PL" dirty="0" err="1">
                <a:latin typeface="Calibri" panose="020F0502020204030204" pitchFamily="34" charset="0"/>
              </a:rPr>
              <a:t>MKiDN</a:t>
            </a:r>
            <a:r>
              <a:rPr lang="pl-PL" dirty="0">
                <a:latin typeface="Calibri" panose="020F0502020204030204" pitchFamily="34" charset="0"/>
              </a:rPr>
              <a:t>)</a:t>
            </a:r>
          </a:p>
          <a:p>
            <a:r>
              <a:rPr lang="pl-PL" dirty="0">
                <a:latin typeface="Calibri" panose="020F0502020204030204" pitchFamily="34" charset="0"/>
              </a:rPr>
              <a:t>przyszła implementacja Dyrektywy</a:t>
            </a:r>
          </a:p>
          <a:p>
            <a:endParaRPr lang="pl-PL" dirty="0">
              <a:latin typeface="Calibri" panose="020F0502020204030204" pitchFamily="34" charset="0"/>
            </a:endParaRPr>
          </a:p>
          <a:p>
            <a:endParaRPr lang="pl-PL" dirty="0">
              <a:latin typeface="Calibri" panose="020F0502020204030204" pitchFamily="34" charset="0"/>
            </a:endParaRPr>
          </a:p>
          <a:p>
            <a:endParaRPr lang="pl-PL" sz="2800" dirty="0">
              <a:latin typeface="Calibri" panose="020F0502020204030204" pitchFamily="34" charset="0"/>
            </a:endParaRPr>
          </a:p>
          <a:p>
            <a:endParaRPr lang="pl-PL" sz="2400" dirty="0"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4532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16" y="1766654"/>
            <a:ext cx="987841" cy="57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3" y="1707234"/>
            <a:ext cx="921911" cy="56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255" y="1576243"/>
            <a:ext cx="1198745" cy="675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789" y="4203744"/>
            <a:ext cx="1805273" cy="63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71897"/>
            <a:ext cx="8229600" cy="935338"/>
          </a:xfrm>
        </p:spPr>
        <p:txBody>
          <a:bodyPr/>
          <a:lstStyle/>
          <a:p>
            <a:r>
              <a:rPr lang="pl-PL" sz="4800" dirty="0">
                <a:solidFill>
                  <a:srgbClr val="0070C0"/>
                </a:solidFill>
                <a:latin typeface="Calibri" panose="020F0502020204030204" pitchFamily="34" charset="0"/>
              </a:rPr>
              <a:t>Platformy wideo</a:t>
            </a:r>
            <a:endParaRPr lang="pl-PL" sz="48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3494115" y="5131204"/>
            <a:ext cx="2446317" cy="1187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serwisy dziennikarstwa obywatelskiego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225631" y="3381811"/>
            <a:ext cx="2363190" cy="7479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serwisy hostingowe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6562043" y="3404146"/>
            <a:ext cx="2292039" cy="7479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(wideo)blogi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6519553" y="2101932"/>
            <a:ext cx="2398816" cy="10687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serwisy społecznościowe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6440608" y="5095991"/>
            <a:ext cx="2398816" cy="12229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serwisy </a:t>
            </a:r>
            <a:r>
              <a:rPr lang="pl-PL" sz="2400" dirty="0" err="1">
                <a:solidFill>
                  <a:srgbClr val="002060"/>
                </a:solidFill>
              </a:rPr>
              <a:t>streamingowe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25631" y="2101932"/>
            <a:ext cx="2446317" cy="10687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witryny internetowe</a:t>
            </a:r>
          </a:p>
        </p:txBody>
      </p:sp>
      <p:cxnSp>
        <p:nvCxnSpPr>
          <p:cNvPr id="12" name="Łącznik prostoliniowy 11"/>
          <p:cNvCxnSpPr>
            <a:endCxn id="4" idx="3"/>
          </p:cNvCxnSpPr>
          <p:nvPr/>
        </p:nvCxnSpPr>
        <p:spPr>
          <a:xfrm flipH="1" flipV="1">
            <a:off x="2671948" y="2636322"/>
            <a:ext cx="436418" cy="394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oliniowy 13"/>
          <p:cNvCxnSpPr/>
          <p:nvPr/>
        </p:nvCxnSpPr>
        <p:spPr>
          <a:xfrm flipV="1">
            <a:off x="2588821" y="3909605"/>
            <a:ext cx="498762" cy="462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oliniowy 15"/>
          <p:cNvCxnSpPr/>
          <p:nvPr/>
        </p:nvCxnSpPr>
        <p:spPr>
          <a:xfrm flipV="1">
            <a:off x="2588821" y="4113271"/>
            <a:ext cx="807522" cy="15293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27"/>
          <p:cNvCxnSpPr/>
          <p:nvPr/>
        </p:nvCxnSpPr>
        <p:spPr>
          <a:xfrm flipH="1">
            <a:off x="6151419" y="2831522"/>
            <a:ext cx="368134" cy="195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oliniowy 29"/>
          <p:cNvCxnSpPr>
            <a:stCxn id="11" idx="1"/>
          </p:cNvCxnSpPr>
          <p:nvPr/>
        </p:nvCxnSpPr>
        <p:spPr>
          <a:xfrm flipH="1" flipV="1">
            <a:off x="5440256" y="4002050"/>
            <a:ext cx="1000352" cy="1705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160" y="2209651"/>
            <a:ext cx="518264" cy="5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818" y="5193115"/>
            <a:ext cx="518264" cy="51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zaokrąglony 5"/>
          <p:cNvSpPr/>
          <p:nvPr/>
        </p:nvSpPr>
        <p:spPr>
          <a:xfrm>
            <a:off x="225631" y="5131203"/>
            <a:ext cx="2420463" cy="11877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002060"/>
                </a:solidFill>
              </a:rPr>
              <a:t>aplikacje mobilne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43" y="5053684"/>
            <a:ext cx="502476" cy="502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650" y="5801309"/>
            <a:ext cx="498171" cy="49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054" y="4194136"/>
            <a:ext cx="1654699" cy="4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88" y="4142720"/>
            <a:ext cx="1671148" cy="72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3" y="1684774"/>
            <a:ext cx="999109" cy="39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517" y="1909501"/>
            <a:ext cx="1297685" cy="45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176" y="1795595"/>
            <a:ext cx="859570" cy="24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142" y="5131204"/>
            <a:ext cx="584675" cy="58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86" name="Łącznik prostoliniowy 3085"/>
          <p:cNvCxnSpPr>
            <a:stCxn id="9" idx="1"/>
          </p:cNvCxnSpPr>
          <p:nvPr/>
        </p:nvCxnSpPr>
        <p:spPr>
          <a:xfrm flipH="1" flipV="1">
            <a:off x="6087135" y="3470435"/>
            <a:ext cx="474908" cy="307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644" y="2416784"/>
            <a:ext cx="3331842" cy="183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Łącznik prostoliniowy 22"/>
          <p:cNvCxnSpPr>
            <a:stCxn id="7" idx="0"/>
            <a:endCxn id="1026" idx="2"/>
          </p:cNvCxnSpPr>
          <p:nvPr/>
        </p:nvCxnSpPr>
        <p:spPr>
          <a:xfrm flipH="1" flipV="1">
            <a:off x="4669565" y="4256610"/>
            <a:ext cx="47709" cy="874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749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04875"/>
            <a:ext cx="7718961" cy="817048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Internauci na platformach</a:t>
            </a:r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71605"/>
              </p:ext>
            </p:extLst>
          </p:nvPr>
        </p:nvGraphicFramePr>
        <p:xfrm>
          <a:off x="285007" y="2363190"/>
          <a:ext cx="8633361" cy="436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rostokąt 6"/>
          <p:cNvSpPr/>
          <p:nvPr/>
        </p:nvSpPr>
        <p:spPr>
          <a:xfrm>
            <a:off x="6930846" y="6617546"/>
            <a:ext cx="216597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800" dirty="0">
                <a:solidFill>
                  <a:prstClr val="black"/>
                </a:solidFill>
              </a:rPr>
              <a:t>Źródło: </a:t>
            </a:r>
            <a:r>
              <a:rPr lang="pl-PL" sz="800" dirty="0">
                <a:solidFill>
                  <a:prstClr val="black"/>
                </a:solidFill>
                <a:hlinkClick r:id="rId4"/>
              </a:rPr>
              <a:t>Wirtualnemedia</a:t>
            </a:r>
            <a:r>
              <a:rPr lang="pl-PL" sz="800" dirty="0">
                <a:solidFill>
                  <a:prstClr val="black"/>
                </a:solidFill>
              </a:rPr>
              <a:t>, dostęp 10.11.2017</a:t>
            </a:r>
          </a:p>
        </p:txBody>
      </p:sp>
    </p:spTree>
    <p:extLst>
      <p:ext uri="{BB962C8B-B14F-4D97-AF65-F5344CB8AC3E}">
        <p14:creationId xmlns:p14="http://schemas.microsoft.com/office/powerpoint/2010/main" val="168424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4874"/>
            <a:ext cx="8229600" cy="900175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Serwisy wideo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1257" y="3550722"/>
            <a:ext cx="8680862" cy="3028208"/>
          </a:xfrm>
        </p:spPr>
        <p:txBody>
          <a:bodyPr/>
          <a:lstStyle/>
          <a:p>
            <a:r>
              <a:rPr lang="pl-PL" sz="2800" dirty="0"/>
              <a:t>najpopularniejszy serwis społecznościowy</a:t>
            </a:r>
          </a:p>
          <a:p>
            <a:r>
              <a:rPr lang="pl-PL" sz="2800" dirty="0"/>
              <a:t>&gt; 15 mln użytkowników miesięcznie (79% codziennie)</a:t>
            </a:r>
          </a:p>
          <a:p>
            <a:r>
              <a:rPr lang="pl-PL" sz="2800" dirty="0"/>
              <a:t>wideo jednym z elementów komunikacji</a:t>
            </a:r>
          </a:p>
          <a:p>
            <a:r>
              <a:rPr lang="pl-PL" sz="2800" dirty="0"/>
              <a:t>możliwość transmisji na żywo</a:t>
            </a:r>
          </a:p>
          <a:p>
            <a:r>
              <a:rPr lang="pl-PL" sz="2800" dirty="0"/>
              <a:t>filmy uruchamiają się automatycznie podczas przeglądania aktualności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8" y="2035381"/>
            <a:ext cx="3194462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67" y="2126412"/>
            <a:ext cx="1677575" cy="130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648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87" y="1591296"/>
            <a:ext cx="2078182" cy="9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0645"/>
            <a:ext cx="8229600" cy="985652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Serwisy wideo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83127" y="2719449"/>
            <a:ext cx="8858991" cy="3776354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platforma dostępu do różnych treści wideo</a:t>
            </a:r>
          </a:p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rozrywka, edukacja, muzyka, sztuka, instruktaże</a:t>
            </a:r>
          </a:p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20 mln internautów miesięcznie (Polska)</a:t>
            </a:r>
          </a:p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nie wymaga posiadania konta, bezpłatne, ale z reklamami</a:t>
            </a:r>
          </a:p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udostępnianie, komentowanie, tworzenie list </a:t>
            </a:r>
          </a:p>
          <a:p>
            <a:pPr>
              <a:lnSpc>
                <a:spcPct val="114000"/>
              </a:lnSpc>
            </a:pPr>
            <a:r>
              <a:rPr lang="pl-PL" sz="2800" dirty="0">
                <a:latin typeface="Calibri" panose="020F0502020204030204" pitchFamily="34" charset="0"/>
              </a:rPr>
              <a:t>wśród zasobów </a:t>
            </a:r>
            <a:r>
              <a:rPr lang="pl-PL" sz="2800" i="1" dirty="0">
                <a:latin typeface="Calibri" panose="020F0502020204030204" pitchFamily="34" charset="0"/>
              </a:rPr>
              <a:t>user-generated content</a:t>
            </a:r>
          </a:p>
        </p:txBody>
      </p:sp>
    </p:spTree>
    <p:extLst>
      <p:ext uri="{BB962C8B-B14F-4D97-AF65-F5344CB8AC3E}">
        <p14:creationId xmlns:p14="http://schemas.microsoft.com/office/powerpoint/2010/main" val="1436928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Serwisy wideo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878" y="3206339"/>
            <a:ext cx="8930244" cy="3135084"/>
          </a:xfrm>
        </p:spPr>
        <p:txBody>
          <a:bodyPr/>
          <a:lstStyle/>
          <a:p>
            <a:r>
              <a:rPr lang="pl-PL" sz="2800" dirty="0"/>
              <a:t>serwis wideo dla filmowców</a:t>
            </a:r>
          </a:p>
          <a:p>
            <a:r>
              <a:rPr lang="pl-PL" sz="2800" dirty="0"/>
              <a:t>brak reklam</a:t>
            </a:r>
          </a:p>
          <a:p>
            <a:r>
              <a:rPr lang="pl-PL" sz="2800" dirty="0"/>
              <a:t>zyski z opłat za konto </a:t>
            </a:r>
            <a:r>
              <a:rPr lang="pl-PL" sz="2800" i="1" dirty="0" err="1"/>
              <a:t>premium</a:t>
            </a:r>
            <a:r>
              <a:rPr lang="pl-PL" sz="2800" i="1" dirty="0"/>
              <a:t> (Full HD)</a:t>
            </a:r>
          </a:p>
          <a:p>
            <a:r>
              <a:rPr lang="pl-PL" sz="2800" dirty="0"/>
              <a:t>twórcy mogą żądać opłat za dostęp – prowizja dla serwisu </a:t>
            </a:r>
          </a:p>
          <a:p>
            <a:r>
              <a:rPr lang="pl-PL" sz="2800" dirty="0"/>
              <a:t>1 mln polskich użytkowników miesięcznie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37" y="2161310"/>
            <a:ext cx="2588822" cy="7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660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  <a:latin typeface="Calibri" panose="020F0502020204030204" pitchFamily="34" charset="0"/>
              </a:rPr>
              <a:t>Serwisy wideo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610099"/>
            <a:ext cx="8229600" cy="2516064"/>
          </a:xfrm>
        </p:spPr>
        <p:txBody>
          <a:bodyPr/>
          <a:lstStyle/>
          <a:p>
            <a:r>
              <a:rPr lang="pl-PL" dirty="0"/>
              <a:t>europejska odpowiedź na YouTube</a:t>
            </a:r>
          </a:p>
          <a:p>
            <a:r>
              <a:rPr lang="pl-PL" dirty="0"/>
              <a:t>mniejsza kontrola odnośnie praw autorskich</a:t>
            </a:r>
          </a:p>
          <a:p>
            <a:r>
              <a:rPr lang="pl-PL" dirty="0"/>
              <a:t>1,2 mln polskich użytkowników miesięcznie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0" y="2204419"/>
            <a:ext cx="41624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70720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_potx_krrit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szablon_potx_krrit</Template>
  <TotalTime>2183</TotalTime>
  <Words>532</Words>
  <Application>Microsoft Office PowerPoint</Application>
  <PresentationFormat>Pokaz na ekranie (4:3)</PresentationFormat>
  <Paragraphs>143</Paragraphs>
  <Slides>21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4" baseType="lpstr">
      <vt:lpstr>Arial</vt:lpstr>
      <vt:lpstr>Calibri</vt:lpstr>
      <vt:lpstr>szablon_potx_krrit</vt:lpstr>
      <vt:lpstr>Prezentacja programu PowerPoint</vt:lpstr>
      <vt:lpstr>Nowe media – stopnie regulacji</vt:lpstr>
      <vt:lpstr>Platformy wideo a KRRiT</vt:lpstr>
      <vt:lpstr>Platformy wideo</vt:lpstr>
      <vt:lpstr>Internauci na platformach</vt:lpstr>
      <vt:lpstr>Serwisy wideo</vt:lpstr>
      <vt:lpstr>Serwisy wideo</vt:lpstr>
      <vt:lpstr>Serwisy wideo</vt:lpstr>
      <vt:lpstr>Serwisy wideo</vt:lpstr>
      <vt:lpstr>Aplikacje mobilne</vt:lpstr>
      <vt:lpstr>Aplikacje mobilne</vt:lpstr>
      <vt:lpstr>Wideoblogi</vt:lpstr>
      <vt:lpstr>Serwisy i aplikacje streamingowe</vt:lpstr>
      <vt:lpstr>Dziennikarstwo obywatelskie</vt:lpstr>
      <vt:lpstr>Serwisy hostingowe</vt:lpstr>
      <vt:lpstr>Bookmarking - zakładki</vt:lpstr>
      <vt:lpstr>Telewizja linearna w ofercie online</vt:lpstr>
      <vt:lpstr>Wideo tworzone przez użytkowników</vt:lpstr>
      <vt:lpstr>Finansowanie treści wideo </vt:lpstr>
      <vt:lpstr>Wnioski</vt:lpstr>
      <vt:lpstr>Dziękuję za uwagę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borkowska</dc:creator>
  <cp:lastModifiedBy>Brykczynska Teresa</cp:lastModifiedBy>
  <cp:revision>126</cp:revision>
  <cp:lastPrinted>2017-11-07T14:53:29Z</cp:lastPrinted>
  <dcterms:created xsi:type="dcterms:W3CDTF">2017-10-17T11:20:37Z</dcterms:created>
  <dcterms:modified xsi:type="dcterms:W3CDTF">2018-02-16T15:39:16Z</dcterms:modified>
</cp:coreProperties>
</file>