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6" r:id="rId4"/>
    <p:sldId id="262" r:id="rId5"/>
    <p:sldId id="269" r:id="rId6"/>
    <p:sldId id="261" r:id="rId7"/>
    <p:sldId id="267" r:id="rId8"/>
    <p:sldId id="265" r:id="rId9"/>
    <p:sldId id="264" r:id="rId10"/>
    <p:sldId id="268" r:id="rId11"/>
    <p:sldId id="25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B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88" autoAdjust="0"/>
    <p:restoredTop sz="94671" autoAdjust="0"/>
  </p:normalViewPr>
  <p:slideViewPr>
    <p:cSldViewPr snapToGrid="0" snapToObjects="1">
      <p:cViewPr>
        <p:scale>
          <a:sx n="72" d="100"/>
          <a:sy n="72" d="100"/>
        </p:scale>
        <p:origin x="-3624" y="-10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0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F549D6-BDAF-1242-AABF-EA8D907547CC}" type="datetimeFigureOut">
              <a:rPr lang="pl-PL" smtClean="0"/>
              <a:t>2014-11-20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F3226B-AC7B-464C-AF8B-F230E7B3F9A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381420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422576-6577-2644-A90D-38A0BBA78BE7}" type="datetimeFigureOut">
              <a:rPr lang="pl-PL" smtClean="0"/>
              <a:t>2014-11-20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A6EEC5-D369-BD4D-AABD-04A0B397E05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18741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Prostokąt zaokrąglony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F9315-E901-2D44-B1CC-A7A90E9CBACB}" type="datetime1">
              <a:rPr lang="pl-PL" smtClean="0"/>
              <a:t>2014-11-20</a:t>
            </a:fld>
            <a:endParaRPr lang="en-US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rostokąt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44708-CFAC-3042-B2AF-FF618AF6F9C7}" type="datetime1">
              <a:rPr lang="pl-PL" smtClean="0"/>
              <a:t>2014-11-20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C70D-F932-5D4D-B496-9E13EFBBCCB0}" type="datetime1">
              <a:rPr lang="pl-PL" smtClean="0"/>
              <a:t>2014-11-20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ytuł, zawartość i obra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pl-PL" smtClean="0"/>
              <a:t>Kliknij, aby edyt. styl wz. tyt.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849CF0BF-C80D-AB41-80B0-F99B15BF6050}" type="datetime1">
              <a:rPr lang="pl-PL" smtClean="0"/>
              <a:t>2014-11-20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pl-PL" smtClean="0"/>
              <a:t>Przeciągnij obraz na symbol zastępczy lub kliknij ikonę, aby go dodać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FACD7-0AAD-FC47-8D4A-99AA7ECC0663}" type="datetime1">
              <a:rPr lang="pl-PL" smtClean="0"/>
              <a:t>2014-11-20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ostokąt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Prostokąt zaokrąglony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C92A4-0BE8-C44F-BE79-E0D0144C077B}" type="datetime1">
              <a:rPr lang="pl-PL" smtClean="0"/>
              <a:t>2014-11-20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Prostokąt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BEF3-202E-354D-B6C1-1438CC9A0572}" type="datetime1">
              <a:rPr lang="pl-PL" smtClean="0"/>
              <a:t>2014-11-20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25747-AA9A-BA42-ACCB-71D743292377}" type="datetime1">
              <a:rPr lang="pl-PL" smtClean="0"/>
              <a:t>2014-11-20</a:t>
            </a:fld>
            <a:endParaRPr lang="en-US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53868-BDE7-3E4E-BBAD-A4F2318A237E}" type="datetime1">
              <a:rPr lang="pl-PL" smtClean="0"/>
              <a:t>2014-11-20</a:t>
            </a:fld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2C285-1FAC-154C-BCDC-E4FD4711146D}" type="datetime1">
              <a:rPr lang="pl-PL" smtClean="0"/>
              <a:t>2014-11-20</a:t>
            </a:fld>
            <a:endParaRPr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Prostokąt zaokrąglony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E8A91-4855-A740-B94F-D83093D56190}" type="datetime1">
              <a:rPr lang="pl-PL" smtClean="0"/>
              <a:t>2014-11-20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049F6-D850-D747-808F-FDC78C65A977}" type="datetime1">
              <a:rPr lang="pl-PL" smtClean="0"/>
              <a:t>2014-11-20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rostokąt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rostokąt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Prostokąt zaokrąglony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3C2C285-1FAC-154C-BCDC-E4FD4711146D}" type="datetime1">
              <a:rPr lang="pl-PL" smtClean="0"/>
              <a:t>2014-11-20</a:t>
            </a:fld>
            <a:endParaRPr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200400" y="4189123"/>
            <a:ext cx="5717280" cy="1690469"/>
          </a:xfrm>
        </p:spPr>
        <p:txBody>
          <a:bodyPr/>
          <a:lstStyle/>
          <a:p>
            <a:pPr algn="ctr"/>
            <a:r>
              <a:rPr lang="pl-PL" sz="2000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SEMINARIUM </a:t>
            </a:r>
            <a:endParaRPr lang="pl-PL" sz="2000" b="1" dirty="0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r>
              <a:rPr lang="pl-PL" sz="2000" b="1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DLA CZŁONKÓW </a:t>
            </a:r>
            <a:r>
              <a:rPr lang="pl-PL" sz="2000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RAD NADZORCZYCH</a:t>
            </a:r>
          </a:p>
          <a:p>
            <a:pPr algn="ctr"/>
            <a:endParaRPr lang="pl-PL" sz="200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r>
              <a:rPr lang="pl-PL" sz="2000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WARSZAWA 19 LISTOPADA 2014 ROKU</a:t>
            </a:r>
          </a:p>
          <a:p>
            <a:endParaRPr lang="pl-PL" dirty="0">
              <a:latin typeface="Calibri" panose="020F0502020204030204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290874" y="288600"/>
            <a:ext cx="5458968" cy="3900523"/>
          </a:xfrm>
        </p:spPr>
        <p:txBody>
          <a:bodyPr>
            <a:normAutofit/>
          </a:bodyPr>
          <a:lstStyle/>
          <a:p>
            <a:pPr algn="ctr"/>
            <a:r>
              <a:rPr lang="pl-PL" sz="3200" dirty="0">
                <a:solidFill>
                  <a:srgbClr val="FFFF00"/>
                </a:solidFill>
              </a:rPr>
              <a:t>KONKURS NA CZŁONKÓW ZARZĄDÓW MEDIÓW PUBLICZNYCH</a:t>
            </a:r>
          </a:p>
        </p:txBody>
      </p:sp>
      <p:pic>
        <p:nvPicPr>
          <p:cNvPr id="4" name="Obraz 3" descr="KRRiT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132" y="92676"/>
            <a:ext cx="2166730" cy="1298528"/>
          </a:xfrm>
          <a:prstGeom prst="rect">
            <a:avLst/>
          </a:prstGeom>
        </p:spPr>
      </p:pic>
      <p:pic>
        <p:nvPicPr>
          <p:cNvPr id="1026" name="Picture 2" descr="C:\Users\Rada\Desktop\MS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3480" y="92676"/>
            <a:ext cx="2104570" cy="1298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3479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title"/>
          </p:nvPr>
        </p:nvSpPr>
        <p:spPr>
          <a:xfrm>
            <a:off x="457199" y="508001"/>
            <a:ext cx="8156714" cy="790222"/>
          </a:xfrm>
        </p:spPr>
        <p:txBody>
          <a:bodyPr/>
          <a:lstStyle/>
          <a:p>
            <a:pPr algn="ctr"/>
            <a:r>
              <a:rPr lang="pl-PL" b="1" dirty="0" smtClean="0">
                <a:solidFill>
                  <a:schemeClr val="bg2">
                    <a:lumMod val="25000"/>
                  </a:schemeClr>
                </a:solidFill>
              </a:rPr>
              <a:t>Wnioski</a:t>
            </a:r>
            <a:endParaRPr lang="pl-PL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1"/>
          </p:nvPr>
        </p:nvSpPr>
        <p:spPr>
          <a:xfrm>
            <a:off x="457198" y="6356350"/>
            <a:ext cx="5724713" cy="5016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199" y="1721556"/>
            <a:ext cx="7931427" cy="4404607"/>
          </a:xfrm>
        </p:spPr>
        <p:txBody>
          <a:bodyPr>
            <a:normAutofit/>
          </a:bodyPr>
          <a:lstStyle/>
          <a:p>
            <a:r>
              <a:rPr lang="pl-PL" sz="24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konstytutywny charakter uchwały KRRiT</a:t>
            </a:r>
          </a:p>
          <a:p>
            <a:r>
              <a:rPr lang="pl-PL" sz="24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KRRiT musi znać uzasadnienie wyboru wariantu postępowania konkursowego</a:t>
            </a:r>
          </a:p>
          <a:p>
            <a:r>
              <a:rPr lang="pl-PL" sz="24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rada nadzorcza powinna dokonać analizy sposobu zarządzania spółką współpracując z zarządem i radą programową </a:t>
            </a:r>
          </a:p>
          <a:p>
            <a:r>
              <a:rPr lang="pl-PL" sz="24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KRRiT dokona szczegółowej oceny całości postępowania konkursowego pod kątem  wyboru optymalnego sposobu zarządzania spółką </a:t>
            </a:r>
          </a:p>
          <a:p>
            <a:endParaRPr lang="pl-PL" sz="2400" b="1" dirty="0">
              <a:latin typeface="Times New Roman"/>
              <a:cs typeface="Times New Roman"/>
            </a:endParaRPr>
          </a:p>
        </p:txBody>
      </p:sp>
      <p:pic>
        <p:nvPicPr>
          <p:cNvPr id="10" name="Obraz 9" descr="KRRiT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2371" y="6021594"/>
            <a:ext cx="1395630" cy="836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573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stopki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PoleTekstowe 1"/>
          <p:cNvSpPr txBox="1"/>
          <p:nvPr/>
        </p:nvSpPr>
        <p:spPr>
          <a:xfrm>
            <a:off x="846667" y="2935111"/>
            <a:ext cx="739422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sz="4400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Dziękuję za uwagę</a:t>
            </a:r>
          </a:p>
          <a:p>
            <a:pPr algn="ctr">
              <a:lnSpc>
                <a:spcPct val="150000"/>
              </a:lnSpc>
            </a:pPr>
            <a:r>
              <a:rPr lang="pl-PL" sz="4400" b="1" smtClean="0">
                <a:solidFill>
                  <a:srgbClr val="0000FF"/>
                </a:solidFill>
                <a:latin typeface="Times New Roman"/>
                <a:cs typeface="Times New Roman"/>
              </a:rPr>
              <a:t>Anna Szydłowska- Żurawska</a:t>
            </a:r>
          </a:p>
          <a:p>
            <a:pPr algn="ctr">
              <a:lnSpc>
                <a:spcPct val="150000"/>
              </a:lnSpc>
            </a:pPr>
            <a:r>
              <a:rPr lang="pl-PL" sz="4400" b="1" smtClean="0">
                <a:solidFill>
                  <a:srgbClr val="0000FF"/>
                </a:solidFill>
                <a:latin typeface="Times New Roman"/>
                <a:cs typeface="Times New Roman"/>
              </a:rPr>
              <a:t>Szydlowska@krrit.gov.pl</a:t>
            </a:r>
            <a:endParaRPr lang="pl-PL" sz="4400" b="1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961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b="1" dirty="0" smtClean="0">
                <a:solidFill>
                  <a:schemeClr val="bg2">
                    <a:lumMod val="25000"/>
                  </a:schemeClr>
                </a:solidFill>
              </a:rPr>
              <a:t>Regulacje prawne – </a:t>
            </a:r>
            <a:br>
              <a:rPr lang="pl-PL" sz="2800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pl-PL" sz="2800" b="1" dirty="0" smtClean="0">
                <a:solidFill>
                  <a:schemeClr val="bg2">
                    <a:lumMod val="25000"/>
                  </a:schemeClr>
                </a:solidFill>
              </a:rPr>
              <a:t>skład zarządu, kadencja, konkurs</a:t>
            </a:r>
            <a:endParaRPr lang="pl-PL" sz="28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2400" dirty="0" smtClean="0">
              <a:solidFill>
                <a:srgbClr val="3366FF"/>
              </a:solidFill>
              <a:latin typeface="Times New Roman"/>
              <a:cs typeface="Times New Roman"/>
            </a:endParaRPr>
          </a:p>
          <a:p>
            <a:r>
              <a:rPr lang="pl-PL" sz="2400" dirty="0" smtClean="0">
                <a:solidFill>
                  <a:srgbClr val="3366FF"/>
                </a:solidFill>
                <a:latin typeface="Times New Roman"/>
                <a:cs typeface="Times New Roman"/>
              </a:rPr>
              <a:t>Ustawa o radiofonii i telewizji:</a:t>
            </a:r>
            <a:endParaRPr lang="pl-PL" sz="2400" dirty="0">
              <a:solidFill>
                <a:srgbClr val="3366FF"/>
              </a:solidFill>
              <a:latin typeface="Times New Roman"/>
              <a:cs typeface="Times New Roman"/>
            </a:endParaRPr>
          </a:p>
        </p:txBody>
      </p:sp>
      <p:sp>
        <p:nvSpPr>
          <p:cNvPr id="7" name="Symbol zastępczy tekstu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pl-PL" sz="2400" dirty="0" smtClean="0">
                <a:solidFill>
                  <a:srgbClr val="3366FF"/>
                </a:solidFill>
                <a:latin typeface="Times New Roman"/>
                <a:cs typeface="Times New Roman"/>
              </a:rPr>
              <a:t>Rozporządzenie KRRiT:</a:t>
            </a:r>
          </a:p>
          <a:p>
            <a:endParaRPr lang="pl-PL" dirty="0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l-PL" sz="18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zarząd liczy od 1 do 3 członków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18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kadencja czteroletnia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w</a:t>
            </a:r>
            <a:r>
              <a:rPr lang="pl-PL" sz="18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edług statutu liczbę członków zarządu ustala rada nadzorcza</a:t>
            </a:r>
          </a:p>
          <a:p>
            <a:pPr>
              <a:buFont typeface="Arial"/>
              <a:buChar char="•"/>
            </a:pPr>
            <a:r>
              <a:rPr lang="pl-PL" sz="18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powszechność  dostępu do konkursu</a:t>
            </a:r>
          </a:p>
          <a:p>
            <a:pPr>
              <a:buFont typeface="Arial"/>
              <a:buChar char="•"/>
            </a:pPr>
            <a:r>
              <a:rPr lang="pl-PL" sz="18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zapewnienie </a:t>
            </a:r>
            <a:r>
              <a:rPr lang="pl-PL"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obiektywności i jawności </a:t>
            </a:r>
            <a:r>
              <a:rPr lang="pl-PL" sz="18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postępowania </a:t>
            </a:r>
            <a:endParaRPr lang="pl-PL" sz="1800" b="1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>
              <a:buFont typeface="Arial"/>
              <a:buChar char="•"/>
            </a:pPr>
            <a:r>
              <a:rPr lang="pl-PL" sz="18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ocena </a:t>
            </a:r>
            <a:r>
              <a:rPr lang="pl-PL"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kompetencji </a:t>
            </a:r>
            <a:r>
              <a:rPr lang="pl-PL" sz="18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kandydatów</a:t>
            </a:r>
            <a:endParaRPr lang="pl-PL" sz="1800" b="1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8" name="Symbol zastępczy zawartości 7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278257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pl-PL" sz="2000" b="1" dirty="0">
                <a:solidFill>
                  <a:srgbClr val="FF0000"/>
                </a:solidFill>
                <a:latin typeface="Times New Roman"/>
                <a:cs typeface="Times New Roman"/>
              </a:rPr>
              <a:t>Określa szczegółowe wymogi </a:t>
            </a:r>
            <a:r>
              <a:rPr lang="pl-PL" sz="2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jakie </a:t>
            </a:r>
            <a:r>
              <a:rPr lang="pl-PL" sz="2000" b="1" dirty="0">
                <a:solidFill>
                  <a:srgbClr val="FF0000"/>
                </a:solidFill>
                <a:latin typeface="Times New Roman"/>
                <a:cs typeface="Times New Roman"/>
              </a:rPr>
              <a:t>muszą spełniać </a:t>
            </a:r>
            <a:r>
              <a:rPr lang="pl-PL" sz="2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kandydaci:</a:t>
            </a:r>
            <a:endParaRPr lang="pl-PL" sz="2000" b="1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>
              <a:spcBef>
                <a:spcPts val="600"/>
              </a:spcBef>
              <a:buFont typeface="Arial"/>
              <a:buChar char="•"/>
            </a:pPr>
            <a:r>
              <a:rPr lang="pl-PL" sz="2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wykształcenie </a:t>
            </a:r>
            <a:endParaRPr lang="pl-PL" sz="2000" b="1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>
              <a:spcBef>
                <a:spcPts val="600"/>
              </a:spcBef>
              <a:buFont typeface="Arial"/>
              <a:buChar char="•"/>
            </a:pPr>
            <a:r>
              <a:rPr lang="pl-PL" sz="2000" b="1" dirty="0">
                <a:solidFill>
                  <a:srgbClr val="FF0000"/>
                </a:solidFill>
                <a:latin typeface="Times New Roman"/>
                <a:cs typeface="Times New Roman"/>
              </a:rPr>
              <a:t>staż pracy na stanowiskach </a:t>
            </a:r>
            <a:r>
              <a:rPr lang="pl-PL" sz="2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kierowniczych </a:t>
            </a:r>
            <a:endParaRPr lang="pl-PL" sz="2000" b="1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>
              <a:spcBef>
                <a:spcPts val="600"/>
              </a:spcBef>
              <a:buFont typeface="Arial"/>
              <a:buChar char="•"/>
            </a:pPr>
            <a:r>
              <a:rPr lang="pl-PL" sz="2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niekaralność</a:t>
            </a:r>
            <a:endParaRPr lang="pl-PL" sz="2000" b="1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>
              <a:spcBef>
                <a:spcPts val="600"/>
              </a:spcBef>
              <a:buFont typeface="Arial"/>
              <a:buChar char="•"/>
            </a:pPr>
            <a:r>
              <a:rPr lang="pl-PL" sz="2000" b="1" dirty="0">
                <a:solidFill>
                  <a:srgbClr val="FF0000"/>
                </a:solidFill>
                <a:latin typeface="Times New Roman"/>
                <a:cs typeface="Times New Roman"/>
              </a:rPr>
              <a:t>pełnia praw </a:t>
            </a:r>
            <a:r>
              <a:rPr lang="pl-PL" sz="2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publicznych</a:t>
            </a:r>
            <a:endParaRPr lang="pl-PL" sz="2000" b="1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>
              <a:spcBef>
                <a:spcPts val="600"/>
              </a:spcBef>
              <a:buFont typeface="Arial"/>
              <a:buChar char="•"/>
            </a:pPr>
            <a:r>
              <a:rPr lang="pl-PL" sz="2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obywatelstwo polskie </a:t>
            </a:r>
            <a:endParaRPr lang="pl-PL" sz="2000" b="1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0" indent="0">
              <a:spcBef>
                <a:spcPts val="600"/>
              </a:spcBef>
              <a:buNone/>
            </a:pPr>
            <a:endParaRPr lang="pl-PL" sz="2000" dirty="0"/>
          </a:p>
        </p:txBody>
      </p:sp>
      <p:pic>
        <p:nvPicPr>
          <p:cNvPr id="3" name="Obraz 2" descr="KRRiT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4992" y="6061647"/>
            <a:ext cx="1328798" cy="796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676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 smtClean="0">
                <a:solidFill>
                  <a:schemeClr val="bg2">
                    <a:lumMod val="25000"/>
                  </a:schemeClr>
                </a:solidFill>
              </a:rPr>
              <a:t>Zawartość ogłoszenia</a:t>
            </a:r>
            <a:endParaRPr lang="pl-PL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Elementy obligatoryjne:</a:t>
            </a:r>
          </a:p>
          <a:p>
            <a:r>
              <a:rPr lang="pl-PL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pl-PL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iczba członków zarządu</a:t>
            </a:r>
          </a:p>
          <a:p>
            <a:r>
              <a:rPr lang="pl-PL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pl-PL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ermin, miejsce, sposób zgłaszania kandydatów</a:t>
            </a:r>
          </a:p>
          <a:p>
            <a:r>
              <a:rPr lang="pl-PL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pl-PL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odzaje dokumentów dołączane do zgłoszenia</a:t>
            </a:r>
          </a:p>
          <a:p>
            <a:pPr marL="0" indent="0">
              <a:buNone/>
            </a:pPr>
            <a:r>
              <a:rPr lang="pl-PL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Fakultatywnie:</a:t>
            </a:r>
          </a:p>
          <a:p>
            <a:pPr marL="0" indent="0">
              <a:buNone/>
            </a:pPr>
            <a:r>
              <a:rPr lang="pl-PL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ogłoszenie może zawierać informacje dodatkowe, istotne dla prawidłowego przebiegu konkursu</a:t>
            </a:r>
            <a:endParaRPr lang="pl-PL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Symbol zastępczy zawartości 6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950" y="1802295"/>
            <a:ext cx="3749675" cy="3790121"/>
          </a:xfrm>
        </p:spPr>
      </p:pic>
      <p:pic>
        <p:nvPicPr>
          <p:cNvPr id="6" name="Obraz 5" descr="KRRi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2440" y="6021594"/>
            <a:ext cx="1395630" cy="836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163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solidFill>
                  <a:schemeClr val="bg2">
                    <a:lumMod val="25000"/>
                  </a:schemeClr>
                </a:solidFill>
              </a:rPr>
              <a:t>Etapy konkursu</a:t>
            </a:r>
            <a:endParaRPr lang="pl-PL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pl-PL" sz="2800" b="1" dirty="0">
                <a:solidFill>
                  <a:srgbClr val="3366FF"/>
                </a:solidFill>
                <a:latin typeface="Times New Roman"/>
                <a:cs typeface="Times New Roman"/>
              </a:rPr>
              <a:t>Etap pierwszy: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pl-PL" sz="2800" b="1" dirty="0">
                <a:solidFill>
                  <a:srgbClr val="FF0000"/>
                </a:solidFill>
                <a:latin typeface="Times New Roman"/>
                <a:cs typeface="Times New Roman"/>
              </a:rPr>
              <a:t>Formalna ocena </a:t>
            </a:r>
            <a:r>
              <a:rPr lang="pl-PL" sz="28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zgłoszeń</a:t>
            </a:r>
            <a:endParaRPr lang="pl-PL" sz="2800" b="1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pl-PL" sz="2800" b="1" dirty="0">
                <a:solidFill>
                  <a:srgbClr val="3366FF"/>
                </a:solidFill>
                <a:latin typeface="Times New Roman"/>
                <a:cs typeface="Times New Roman"/>
              </a:rPr>
              <a:t>Etap drugi: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pl-PL" sz="2800" b="1" dirty="0">
                <a:solidFill>
                  <a:srgbClr val="FF0000"/>
                </a:solidFill>
                <a:latin typeface="Times New Roman"/>
                <a:cs typeface="Times New Roman"/>
              </a:rPr>
              <a:t>Merytoryczna ocena zgłoszeń: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pl-PL" sz="2800" dirty="0">
                <a:latin typeface="Times New Roman"/>
                <a:cs typeface="Times New Roman"/>
              </a:rPr>
              <a:t>a</a:t>
            </a:r>
            <a:r>
              <a:rPr lang="pl-PL" sz="2800" dirty="0" smtClean="0">
                <a:latin typeface="Times New Roman"/>
                <a:cs typeface="Times New Roman"/>
              </a:rPr>
              <a:t>naliza spełnienia wymogów oraz ocena kompetencji</a:t>
            </a:r>
            <a:endParaRPr lang="pl-PL" sz="2800" dirty="0">
              <a:latin typeface="Times New Roman"/>
              <a:cs typeface="Times New Roman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pl-PL" sz="2800" b="1" dirty="0">
                <a:solidFill>
                  <a:srgbClr val="3366FF"/>
                </a:solidFill>
                <a:latin typeface="Times New Roman"/>
                <a:cs typeface="Times New Roman"/>
              </a:rPr>
              <a:t>Etap trzeci: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pl-PL" sz="2800" b="1" dirty="0">
                <a:solidFill>
                  <a:srgbClr val="FF0000"/>
                </a:solidFill>
                <a:latin typeface="Times New Roman"/>
                <a:cs typeface="Times New Roman"/>
              </a:rPr>
              <a:t>Rozmowa kwalifikacyjna z wybranymi </a:t>
            </a:r>
            <a:r>
              <a:rPr lang="pl-PL" sz="28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kandydatami: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pl-PL" sz="2800" dirty="0">
                <a:latin typeface="Times New Roman"/>
                <a:cs typeface="Times New Roman"/>
              </a:rPr>
              <a:t>k</a:t>
            </a:r>
            <a:r>
              <a:rPr lang="pl-PL" sz="2800" dirty="0" smtClean="0">
                <a:latin typeface="Times New Roman"/>
                <a:cs typeface="Times New Roman"/>
              </a:rPr>
              <a:t>oncepcja działania w zarządzie</a:t>
            </a:r>
          </a:p>
          <a:p>
            <a:pPr marL="0" indent="0">
              <a:spcBef>
                <a:spcPts val="600"/>
              </a:spcBef>
              <a:buNone/>
            </a:pPr>
            <a:endParaRPr lang="pl-PL" sz="2800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10" name="Obraz 9" descr="KRRiT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2371" y="6021594"/>
            <a:ext cx="1395630" cy="836406"/>
          </a:xfrm>
          <a:prstGeom prst="rect">
            <a:avLst/>
          </a:prstGeom>
        </p:spPr>
      </p:pic>
      <p:pic>
        <p:nvPicPr>
          <p:cNvPr id="5" name="Symbol zastępczy zawartości 4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48" y="1855303"/>
            <a:ext cx="4197887" cy="3144363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112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  <p:extLst>
      <p:ext uri="{BB962C8B-B14F-4D97-AF65-F5344CB8AC3E}">
        <p14:creationId xmlns:p14="http://schemas.microsoft.com/office/powerpoint/2010/main" val="471981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title"/>
          </p:nvPr>
        </p:nvSpPr>
        <p:spPr>
          <a:xfrm>
            <a:off x="457199" y="338668"/>
            <a:ext cx="7904923" cy="1016000"/>
          </a:xfrm>
        </p:spPr>
        <p:txBody>
          <a:bodyPr/>
          <a:lstStyle/>
          <a:p>
            <a:pPr algn="ctr"/>
            <a:r>
              <a:rPr lang="pl-PL" b="1" dirty="0" smtClean="0">
                <a:solidFill>
                  <a:schemeClr val="bg2">
                    <a:lumMod val="25000"/>
                  </a:schemeClr>
                </a:solidFill>
              </a:rPr>
              <a:t>Jawność postępowania </a:t>
            </a:r>
            <a:endParaRPr lang="pl-PL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Obraz 9" descr="KRRiT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2440" y="6021594"/>
            <a:ext cx="1395630" cy="836406"/>
          </a:xfrm>
          <a:prstGeom prst="rect">
            <a:avLst/>
          </a:prstGeom>
        </p:spPr>
      </p:pic>
      <p:sp>
        <p:nvSpPr>
          <p:cNvPr id="2" name="Symbol zastępczy zawartości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l-PL" sz="2000" b="1" dirty="0">
                <a:solidFill>
                  <a:srgbClr val="FF0000"/>
                </a:solidFill>
                <a:latin typeface="Times New Roman"/>
                <a:cs typeface="Times New Roman"/>
              </a:rPr>
              <a:t>Ogłoszenie o konkursie podawane do publicznej </a:t>
            </a:r>
            <a:r>
              <a:rPr lang="pl-PL" sz="2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wiadomości</a:t>
            </a:r>
            <a:endParaRPr lang="pl-PL" sz="2000" b="1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pl-PL" sz="2000" b="1" dirty="0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pl-PL" sz="2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Rady </a:t>
            </a:r>
            <a:r>
              <a:rPr lang="pl-PL" sz="2000" b="1" dirty="0">
                <a:solidFill>
                  <a:srgbClr val="FF0000"/>
                </a:solidFill>
                <a:latin typeface="Times New Roman"/>
                <a:cs typeface="Times New Roman"/>
              </a:rPr>
              <a:t>nadzorcze zobowiązane do zapewnienia pełnej jawności postępowania konkursowego na wszystkich jego </a:t>
            </a:r>
            <a:r>
              <a:rPr lang="pl-PL" sz="2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etapach</a:t>
            </a:r>
            <a:endParaRPr lang="pl-PL" sz="2000" b="1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pl-PL" sz="2000" b="1" dirty="0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pl-PL" sz="2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W </a:t>
            </a:r>
            <a:r>
              <a:rPr lang="pl-PL" sz="2000" b="1" dirty="0">
                <a:solidFill>
                  <a:srgbClr val="FF0000"/>
                </a:solidFill>
                <a:latin typeface="Times New Roman"/>
                <a:cs typeface="Times New Roman"/>
              </a:rPr>
              <a:t>posiedzeniach mogą uczestniczyć akredytowani </a:t>
            </a:r>
            <a:r>
              <a:rPr lang="pl-PL" sz="2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dziennikarze</a:t>
            </a:r>
            <a:endParaRPr lang="pl-PL" sz="2000" b="1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endParaRPr lang="pl-PL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307159"/>
            <a:ext cx="3566469" cy="3346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8020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solidFill>
                  <a:schemeClr val="bg2">
                    <a:lumMod val="25000"/>
                  </a:schemeClr>
                </a:solidFill>
              </a:rPr>
              <a:t>Powołanie</a:t>
            </a:r>
            <a:endParaRPr lang="pl-PL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endParaRPr lang="pl-PL" dirty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r>
              <a:rPr lang="pl-PL" dirty="0" smtClean="0">
                <a:solidFill>
                  <a:srgbClr val="0070C0"/>
                </a:solidFill>
                <a:latin typeface="Times New Roman"/>
                <a:cs typeface="Times New Roman"/>
              </a:rPr>
              <a:t>Rada </a:t>
            </a:r>
            <a:r>
              <a:rPr lang="pl-PL" dirty="0">
                <a:solidFill>
                  <a:srgbClr val="0070C0"/>
                </a:solidFill>
                <a:latin typeface="Times New Roman"/>
                <a:cs typeface="Times New Roman"/>
              </a:rPr>
              <a:t>nadzorcza: 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pl-PL" dirty="0">
                <a:solidFill>
                  <a:srgbClr val="0070C0"/>
                </a:solidFill>
                <a:latin typeface="Times New Roman"/>
                <a:cs typeface="Times New Roman"/>
              </a:rPr>
              <a:t>Krajowa Rada Radiofonii i Telewizji</a:t>
            </a:r>
            <a:r>
              <a:rPr lang="pl-PL" dirty="0" smtClean="0">
                <a:solidFill>
                  <a:srgbClr val="0070C0"/>
                </a:solidFill>
                <a:latin typeface="Times New Roman"/>
                <a:cs typeface="Times New Roman"/>
              </a:rPr>
              <a:t>:</a:t>
            </a:r>
            <a:endParaRPr lang="pl-PL" dirty="0">
              <a:solidFill>
                <a:srgbClr val="0070C0"/>
              </a:solidFill>
              <a:latin typeface="Times New Roman"/>
              <a:cs typeface="Times New Roman"/>
            </a:endParaRPr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pl-PL" sz="2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przeprowadza konkurs w celu wyłonienia zarządu spółki </a:t>
            </a:r>
          </a:p>
          <a:p>
            <a:pPr>
              <a:spcBef>
                <a:spcPts val="1200"/>
              </a:spcBef>
            </a:pPr>
            <a:r>
              <a:rPr lang="pl-PL" sz="2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przyjmuje uchwałę o powołaniu bądź  decyduje o zakończeniu konkursu bez wyłonienia</a:t>
            </a:r>
          </a:p>
          <a:p>
            <a:pPr>
              <a:spcBef>
                <a:spcPts val="1200"/>
              </a:spcBef>
            </a:pPr>
            <a:r>
              <a:rPr lang="pl-PL" sz="2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przekazuje </a:t>
            </a:r>
            <a:r>
              <a:rPr lang="pl-PL" sz="2000" b="1" dirty="0">
                <a:solidFill>
                  <a:srgbClr val="FF0000"/>
                </a:solidFill>
                <a:latin typeface="Times New Roman"/>
                <a:cs typeface="Times New Roman"/>
              </a:rPr>
              <a:t>do </a:t>
            </a:r>
            <a:r>
              <a:rPr lang="pl-PL" sz="2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KRRiT uchwałę wraz z dokumentacją konkursową i wnioskiem o powołanie wskazanych osób</a:t>
            </a:r>
            <a:endParaRPr lang="pl-PL" sz="2000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4"/>
          </p:nvPr>
        </p:nvSpPr>
        <p:spPr/>
        <p:txBody>
          <a:bodyPr>
            <a:normAutofit/>
          </a:bodyPr>
          <a:lstStyle/>
          <a:p>
            <a:endParaRPr lang="pl-PL" sz="2000" b="1" dirty="0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r>
              <a:rPr lang="pl-PL" sz="2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KRRiT powołuje w drodze uchwały członków zarządu w tym prezesa na wniosek rady nadzorczej</a:t>
            </a:r>
          </a:p>
          <a:p>
            <a:r>
              <a:rPr lang="pl-PL" sz="2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posiada prawo do pełnego wglądu w dokumentację konkursową oraz uzyskania ustnych wyjaśnień od rady nadzorczej </a:t>
            </a:r>
          </a:p>
        </p:txBody>
      </p:sp>
      <p:pic>
        <p:nvPicPr>
          <p:cNvPr id="10" name="Obraz 9" descr="KRRiT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2371" y="6021594"/>
            <a:ext cx="1395630" cy="836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243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solidFill>
                  <a:schemeClr val="bg2">
                    <a:lumMod val="25000"/>
                  </a:schemeClr>
                </a:solidFill>
                <a:cs typeface="Times New Roman"/>
              </a:rPr>
              <a:t>Konstytutywny </a:t>
            </a:r>
            <a:r>
              <a:rPr lang="pl-PL" b="1" dirty="0">
                <a:solidFill>
                  <a:schemeClr val="bg2">
                    <a:lumMod val="25000"/>
                  </a:schemeClr>
                </a:solidFill>
                <a:cs typeface="Times New Roman"/>
              </a:rPr>
              <a:t>akt powołania:</a:t>
            </a:r>
            <a:endParaRPr lang="pl-PL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474226" cy="4572000"/>
          </a:xfrm>
        </p:spPr>
        <p:txBody>
          <a:bodyPr/>
          <a:lstStyle/>
          <a:p>
            <a:pPr marL="0" indent="0">
              <a:buNone/>
            </a:pPr>
            <a:endParaRPr lang="pl-PL" sz="2800" b="1" dirty="0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pl-PL" sz="2800" b="1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0" indent="0" algn="just">
              <a:buNone/>
            </a:pPr>
            <a:r>
              <a:rPr lang="pl-PL" sz="3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Krajowa Rada Radiofonii i Telewizji jest </a:t>
            </a:r>
            <a:r>
              <a:rPr lang="pl-PL"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związana wnioskiem rady nadzorczej, ale nie jest zobowiązana do powołania wskazanej osoby – może </a:t>
            </a:r>
            <a:r>
              <a:rPr lang="pl-PL" sz="3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odmówić, co skutkuje powtórzeniem konkursu</a:t>
            </a:r>
            <a:endParaRPr lang="pl-PL" sz="3200" b="1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10" name="Obraz 9" descr="KRRiT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2371" y="5830957"/>
            <a:ext cx="1395630" cy="798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046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solidFill>
                  <a:schemeClr val="bg2">
                    <a:lumMod val="25000"/>
                  </a:schemeClr>
                </a:solidFill>
              </a:rPr>
              <a:t>Stanowiska KRRiT</a:t>
            </a:r>
            <a:endParaRPr lang="pl-PL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pl-PL" sz="24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z </a:t>
            </a:r>
            <a:r>
              <a:rPr lang="pl-PL"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6 grudnia 2011 roku w sprawie niełączenia funkcji we władzach spółek  </a:t>
            </a:r>
          </a:p>
          <a:p>
            <a:pPr lvl="0"/>
            <a:r>
              <a:rPr lang="pl-PL"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z 17 grudnia 2013 </a:t>
            </a:r>
            <a:r>
              <a:rPr lang="pl-PL" sz="24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roku </a:t>
            </a:r>
            <a:r>
              <a:rPr lang="pl-PL"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w sprawie jednoosobowych zarządów </a:t>
            </a:r>
          </a:p>
          <a:p>
            <a:pPr marL="0" indent="0" algn="just">
              <a:buNone/>
            </a:pPr>
            <a:r>
              <a:rPr lang="pl-PL" sz="2400" b="1" dirty="0">
                <a:solidFill>
                  <a:srgbClr val="0070C0"/>
                </a:solidFill>
                <a:latin typeface="Times New Roman"/>
                <a:cs typeface="Times New Roman"/>
              </a:rPr>
              <a:t>Stanowiska KRRiT </a:t>
            </a:r>
            <a:r>
              <a:rPr lang="pl-PL" sz="2400" b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mają </a:t>
            </a:r>
            <a:r>
              <a:rPr lang="pl-PL" sz="2400" b="1" dirty="0">
                <a:solidFill>
                  <a:srgbClr val="0070C0"/>
                </a:solidFill>
                <a:latin typeface="Times New Roman"/>
                <a:cs typeface="Times New Roman"/>
              </a:rPr>
              <a:t>służyć wypracowaniu dobrej praktyki </a:t>
            </a:r>
            <a:r>
              <a:rPr lang="pl-PL" sz="2400" b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podczas </a:t>
            </a:r>
            <a:r>
              <a:rPr lang="pl-PL" sz="2400" b="1" dirty="0">
                <a:solidFill>
                  <a:srgbClr val="0070C0"/>
                </a:solidFill>
                <a:latin typeface="Times New Roman"/>
                <a:cs typeface="Times New Roman"/>
              </a:rPr>
              <a:t>wyłaniania władz </a:t>
            </a:r>
            <a:r>
              <a:rPr lang="pl-PL" sz="2400" b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mediów publicznych i transparentnemu zarządzaniu </a:t>
            </a:r>
            <a:endParaRPr lang="pl-PL" sz="2400" b="1" dirty="0">
              <a:solidFill>
                <a:srgbClr val="0070C0"/>
              </a:solidFill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pl-PL" sz="2400" b="1" dirty="0">
              <a:latin typeface="Times New Roman"/>
              <a:cs typeface="Times New Roman"/>
            </a:endParaRPr>
          </a:p>
        </p:txBody>
      </p:sp>
      <p:pic>
        <p:nvPicPr>
          <p:cNvPr id="10" name="Obraz 9" descr="KRRiT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2371" y="6021594"/>
            <a:ext cx="1395630" cy="836406"/>
          </a:xfrm>
          <a:prstGeom prst="rect">
            <a:avLst/>
          </a:prstGeom>
        </p:spPr>
      </p:pic>
      <p:pic>
        <p:nvPicPr>
          <p:cNvPr id="5" name="Symbol zastępczy zawartości 4"/>
          <p:cNvPicPr>
            <a:picLocks noGrp="1" noChangeAspect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9566" y="2226365"/>
            <a:ext cx="4076187" cy="2955235"/>
          </a:xfrm>
        </p:spPr>
      </p:pic>
    </p:spTree>
    <p:extLst>
      <p:ext uri="{BB962C8B-B14F-4D97-AF65-F5344CB8AC3E}">
        <p14:creationId xmlns:p14="http://schemas.microsoft.com/office/powerpoint/2010/main" val="2872737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solidFill>
                  <a:schemeClr val="bg2">
                    <a:lumMod val="25000"/>
                  </a:schemeClr>
                </a:solidFill>
              </a:rPr>
              <a:t>Terminy</a:t>
            </a:r>
            <a:endParaRPr lang="pl-PL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endParaRPr lang="pl-PL" sz="2400" b="1" dirty="0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r>
              <a:rPr lang="pl-PL" sz="24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terminarz procedury konkursowej musi uwzględniać obowiązki sprawozdawcze spółki względem Walnego Zgromadzenia Akcjonariuszy</a:t>
            </a:r>
          </a:p>
          <a:p>
            <a:endParaRPr lang="pl-PL" sz="2400" b="1" dirty="0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r>
              <a:rPr lang="pl-PL" sz="24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Walne Zgromadzenie Akcjonariuszy </a:t>
            </a:r>
            <a:r>
              <a:rPr lang="pl-PL" sz="2400" b="1" smtClean="0">
                <a:solidFill>
                  <a:srgbClr val="FF0000"/>
                </a:solidFill>
                <a:latin typeface="Times New Roman"/>
                <a:cs typeface="Times New Roman"/>
              </a:rPr>
              <a:t>musi odbyć się </a:t>
            </a:r>
            <a:r>
              <a:rPr lang="pl-PL" sz="24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do końca czerwca</a:t>
            </a:r>
          </a:p>
          <a:p>
            <a:endParaRPr lang="pl-PL" sz="2400" b="1" dirty="0" smtClean="0">
              <a:solidFill>
                <a:srgbClr val="0070C0"/>
              </a:solidFill>
              <a:latin typeface="Times New Roman"/>
              <a:cs typeface="Times New Roman"/>
            </a:endParaRPr>
          </a:p>
          <a:p>
            <a:r>
              <a:rPr lang="pl-PL" sz="2400" b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maj - rozpoczęcie procedury powołania zarządów przez KRRiT</a:t>
            </a:r>
            <a:endParaRPr lang="pl-PL" sz="2400" b="1" dirty="0">
              <a:solidFill>
                <a:srgbClr val="0070C0"/>
              </a:solidFill>
              <a:latin typeface="Times New Roman"/>
              <a:cs typeface="Times New Roman"/>
            </a:endParaRPr>
          </a:p>
          <a:p>
            <a:endParaRPr lang="pl-PL" sz="2400" b="1" dirty="0" smtClean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10" name="Obraz 9" descr="KRRiT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2371" y="6021594"/>
            <a:ext cx="1395630" cy="836406"/>
          </a:xfrm>
          <a:prstGeom prst="rect">
            <a:avLst/>
          </a:prstGeom>
        </p:spPr>
      </p:pic>
      <p:pic>
        <p:nvPicPr>
          <p:cNvPr id="5" name="Symbol zastępczy zawartości 4"/>
          <p:cNvPicPr>
            <a:picLocks noGrp="1" noChangeAspect="1"/>
          </p:cNvPicPr>
          <p:nvPr>
            <p:ph sz="quarter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950" y="2327672"/>
            <a:ext cx="3749675" cy="2812256"/>
          </a:xfrm>
        </p:spPr>
      </p:pic>
    </p:spTree>
    <p:extLst>
      <p:ext uri="{BB962C8B-B14F-4D97-AF65-F5344CB8AC3E}">
        <p14:creationId xmlns:p14="http://schemas.microsoft.com/office/powerpoint/2010/main" val="735941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pitał">
  <a:themeElements>
    <a:clrScheme name="Kapitał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Kapitał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apitał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397</TotalTime>
  <Words>366</Words>
  <Application>Microsoft Office PowerPoint</Application>
  <PresentationFormat>Pokaz na ekranie (4:3)</PresentationFormat>
  <Paragraphs>77</Paragraphs>
  <Slides>11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Kapitał</vt:lpstr>
      <vt:lpstr>KONKURS NA CZŁONKÓW ZARZĄDÓW MEDIÓW PUBLICZNYCH</vt:lpstr>
      <vt:lpstr>Regulacje prawne –  skład zarządu, kadencja, konkurs</vt:lpstr>
      <vt:lpstr>Zawartość ogłoszenia</vt:lpstr>
      <vt:lpstr>Etapy konkursu</vt:lpstr>
      <vt:lpstr>Jawność postępowania </vt:lpstr>
      <vt:lpstr>Powołanie</vt:lpstr>
      <vt:lpstr>Konstytutywny akt powołania:</vt:lpstr>
      <vt:lpstr>Stanowiska KRRiT</vt:lpstr>
      <vt:lpstr>Terminy</vt:lpstr>
      <vt:lpstr>Wnioski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KONKURS NA CZŁONKÓW ZARZĄDÓW MEDIÓW PUBLICZNYCH</dc:title>
  <dc:creator>rada</dc:creator>
  <cp:lastModifiedBy>Wojciechowska Izabela</cp:lastModifiedBy>
  <cp:revision>38</cp:revision>
  <dcterms:created xsi:type="dcterms:W3CDTF">2014-11-11T07:39:00Z</dcterms:created>
  <dcterms:modified xsi:type="dcterms:W3CDTF">2014-11-20T09:54:46Z</dcterms:modified>
</cp:coreProperties>
</file>