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61" r:id="rId2"/>
    <p:sldId id="262" r:id="rId3"/>
    <p:sldId id="267" r:id="rId4"/>
    <p:sldId id="350" r:id="rId5"/>
    <p:sldId id="351" r:id="rId6"/>
    <p:sldId id="353" r:id="rId7"/>
    <p:sldId id="373" r:id="rId8"/>
    <p:sldId id="357" r:id="rId9"/>
    <p:sldId id="367" r:id="rId10"/>
    <p:sldId id="368" r:id="rId11"/>
    <p:sldId id="370" r:id="rId12"/>
    <p:sldId id="309" r:id="rId13"/>
    <p:sldId id="272" r:id="rId14"/>
    <p:sldId id="273" r:id="rId15"/>
    <p:sldId id="275" r:id="rId16"/>
    <p:sldId id="276" r:id="rId17"/>
    <p:sldId id="277" r:id="rId18"/>
    <p:sldId id="278" r:id="rId19"/>
    <p:sldId id="280" r:id="rId20"/>
    <p:sldId id="281" r:id="rId21"/>
    <p:sldId id="288" r:id="rId22"/>
    <p:sldId id="289" r:id="rId23"/>
    <p:sldId id="290" r:id="rId24"/>
    <p:sldId id="292" r:id="rId25"/>
    <p:sldId id="291" r:id="rId26"/>
    <p:sldId id="293" r:id="rId27"/>
    <p:sldId id="294" r:id="rId28"/>
    <p:sldId id="295" r:id="rId29"/>
    <p:sldId id="296" r:id="rId30"/>
    <p:sldId id="297" r:id="rId31"/>
    <p:sldId id="349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71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72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4" r:id="rId76"/>
    <p:sldId id="345" r:id="rId77"/>
    <p:sldId id="347" r:id="rId78"/>
  </p:sldIdLst>
  <p:sldSz cx="9144000" cy="6858000" type="screen4x3"/>
  <p:notesSz cx="6805613" cy="9944100"/>
  <p:defaultTextStyle>
    <a:defPPr>
      <a:defRPr lang="pl-PL"/>
    </a:defPPr>
    <a:lvl1pPr algn="l" defTabSz="9175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8788" indent="-1588" algn="l" defTabSz="9175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7575" indent="-3175" algn="l" defTabSz="9175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7950" indent="-6350" algn="l" defTabSz="9175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36738" indent="-7938" algn="l" defTabSz="9175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B2B2B2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480" autoAdjust="0"/>
    <p:restoredTop sz="94660"/>
  </p:normalViewPr>
  <p:slideViewPr>
    <p:cSldViewPr snapToGrid="0">
      <p:cViewPr>
        <p:scale>
          <a:sx n="80" d="100"/>
          <a:sy n="80" d="100"/>
        </p:scale>
        <p:origin x="-3384" y="-888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EB889-2BEC-430D-AB10-1F8994A60193}" type="doc">
      <dgm:prSet loTypeId="urn:microsoft.com/office/officeart/2005/8/layout/hList7#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748D2689-2D4C-41CB-87DF-6C8BF43CB4ED}">
      <dgm:prSet phldrT="[Teks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pl-PL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Wzrost efektywności działania, skuteczności zarządzania i wartości spółek z udziałem Skarbu Państwa oraz optymalizacja portfela nadzorowanych aktywów</a:t>
          </a:r>
        </a:p>
        <a:p>
          <a:pPr>
            <a:lnSpc>
              <a:spcPct val="100000"/>
            </a:lnSpc>
          </a:pPr>
          <a:endParaRPr lang="pl-PL" sz="1800" b="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95DE9B0C-D35B-4D13-A649-4D7C0874772F}" type="parTrans" cxnId="{14BB19FC-8DA6-4039-9CA6-363C47AD6BC8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3299D872-3181-41B6-8BB0-EE97D05291A5}" type="sibTrans" cxnId="{14BB19FC-8DA6-4039-9CA6-363C47AD6BC8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5D602E9F-2ECA-454A-8226-887E1B68AAFD}">
      <dgm:prSet phldrT="[Teks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l-PL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Przygotowanie podmiotów </a:t>
          </a:r>
          <a:br>
            <a:rPr lang="pl-PL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</a:br>
          <a:r>
            <a:rPr lang="pl-PL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do procesu przekształceń </a:t>
          </a:r>
          <a:br>
            <a:rPr lang="pl-PL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</a:br>
          <a:r>
            <a:rPr lang="pl-PL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 i prywatyzacji, usuwanie barier prywatyzacyjnych określenie katalogu działań niezbędnych do osiągnięcia docelowego modelu zaangażowania państwa </a:t>
          </a:r>
          <a:br>
            <a:rPr lang="pl-PL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</a:br>
          <a:r>
            <a:rPr lang="pl-PL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w gospodarce</a:t>
          </a:r>
          <a:endParaRPr lang="pl-PL" sz="2000" b="1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41CDF61E-F1E6-4027-9730-818C37BF70F5}" type="sibTrans" cxnId="{41640D10-0A3A-4F3C-A0B4-4C99B6FA841D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9E986E46-0FF4-442C-B570-EBD29EE420ED}" type="parTrans" cxnId="{41640D10-0A3A-4F3C-A0B4-4C99B6FA841D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0649082E-9168-43C8-80F2-6E0F86C5C8A9}" type="pres">
      <dgm:prSet presAssocID="{6BCEB889-2BEC-430D-AB10-1F8994A601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6326C7B-4D50-4B61-B3C5-766508D23E28}" type="pres">
      <dgm:prSet presAssocID="{6BCEB889-2BEC-430D-AB10-1F8994A60193}" presName="fgShape" presStyleLbl="fgShp" presStyleIdx="0" presStyleCnt="1" custScaleY="52397" custLinFactNeighborY="23808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pl-PL"/>
        </a:p>
      </dgm:t>
    </dgm:pt>
    <dgm:pt modelId="{7631B220-EDFD-4264-9E39-A67834966F82}" type="pres">
      <dgm:prSet presAssocID="{6BCEB889-2BEC-430D-AB10-1F8994A60193}" presName="linComp" presStyleCnt="0"/>
      <dgm:spPr/>
      <dgm:t>
        <a:bodyPr/>
        <a:lstStyle/>
        <a:p>
          <a:endParaRPr lang="pl-PL"/>
        </a:p>
      </dgm:t>
    </dgm:pt>
    <dgm:pt modelId="{60B0118C-3515-4D5A-82F3-281488AE5342}" type="pres">
      <dgm:prSet presAssocID="{748D2689-2D4C-41CB-87DF-6C8BF43CB4ED}" presName="compNode" presStyleCnt="0"/>
      <dgm:spPr/>
      <dgm:t>
        <a:bodyPr/>
        <a:lstStyle/>
        <a:p>
          <a:endParaRPr lang="pl-PL"/>
        </a:p>
      </dgm:t>
    </dgm:pt>
    <dgm:pt modelId="{6D9457AD-159C-4080-B68A-1C0545B327F3}" type="pres">
      <dgm:prSet presAssocID="{748D2689-2D4C-41CB-87DF-6C8BF43CB4ED}" presName="bkgdShape" presStyleLbl="node1" presStyleIdx="0" presStyleCnt="2" custScaleX="85457" custScaleY="90909" custLinFactNeighborX="-4501" custLinFactNeighborY="-3140"/>
      <dgm:spPr/>
      <dgm:t>
        <a:bodyPr/>
        <a:lstStyle/>
        <a:p>
          <a:endParaRPr lang="pl-PL"/>
        </a:p>
      </dgm:t>
    </dgm:pt>
    <dgm:pt modelId="{6C25B31D-2312-4E18-94F7-CFEBBE53B2A0}" type="pres">
      <dgm:prSet presAssocID="{748D2689-2D4C-41CB-87DF-6C8BF43CB4ED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5A6809-E3FD-4DE9-85F3-483D38A8D3F3}" type="pres">
      <dgm:prSet presAssocID="{748D2689-2D4C-41CB-87DF-6C8BF43CB4ED}" presName="invisiNode" presStyleLbl="node1" presStyleIdx="0" presStyleCnt="2"/>
      <dgm:spPr/>
      <dgm:t>
        <a:bodyPr/>
        <a:lstStyle/>
        <a:p>
          <a:endParaRPr lang="pl-PL"/>
        </a:p>
      </dgm:t>
    </dgm:pt>
    <dgm:pt modelId="{F5747863-B15B-4291-AFFA-004BCB583BEB}" type="pres">
      <dgm:prSet presAssocID="{748D2689-2D4C-41CB-87DF-6C8BF43CB4ED}" presName="imagNode" presStyleLbl="fgImgPlace1" presStyleIdx="0" presStyleCnt="2" custScaleX="68302" custScaleY="68302" custLinFactNeighborX="-8238" custLinFactNeighborY="-162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F043B910-C79B-4BA8-B129-72BDCF75CFA6}" type="pres">
      <dgm:prSet presAssocID="{3299D872-3181-41B6-8BB0-EE97D05291A5}" presName="sibTrans" presStyleLbl="sibTrans2D1" presStyleIdx="0" presStyleCnt="0"/>
      <dgm:spPr/>
      <dgm:t>
        <a:bodyPr/>
        <a:lstStyle/>
        <a:p>
          <a:endParaRPr lang="pl-PL"/>
        </a:p>
      </dgm:t>
    </dgm:pt>
    <dgm:pt modelId="{70FA1CBC-210D-41A6-B4BD-AAEF08E290AE}" type="pres">
      <dgm:prSet presAssocID="{5D602E9F-2ECA-454A-8226-887E1B68AAFD}" presName="compNode" presStyleCnt="0"/>
      <dgm:spPr/>
      <dgm:t>
        <a:bodyPr/>
        <a:lstStyle/>
        <a:p>
          <a:endParaRPr lang="pl-PL"/>
        </a:p>
      </dgm:t>
    </dgm:pt>
    <dgm:pt modelId="{7874BDAE-BB2D-479E-84D2-525BA05D6F28}" type="pres">
      <dgm:prSet presAssocID="{5D602E9F-2ECA-454A-8226-887E1B68AAFD}" presName="bkgdShape" presStyleLbl="node1" presStyleIdx="1" presStyleCnt="2" custScaleX="86676" custScaleY="90909" custLinFactNeighborX="-1714" custLinFactNeighborY="-2944"/>
      <dgm:spPr/>
      <dgm:t>
        <a:bodyPr/>
        <a:lstStyle/>
        <a:p>
          <a:endParaRPr lang="pl-PL"/>
        </a:p>
      </dgm:t>
    </dgm:pt>
    <dgm:pt modelId="{9D9AA9DB-C2D8-4043-B6B7-DA45F29E4A27}" type="pres">
      <dgm:prSet presAssocID="{5D602E9F-2ECA-454A-8226-887E1B68AAFD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4D4151-5E8F-445C-A8E3-A181F080AE74}" type="pres">
      <dgm:prSet presAssocID="{5D602E9F-2ECA-454A-8226-887E1B68AAFD}" presName="invisiNode" presStyleLbl="node1" presStyleIdx="1" presStyleCnt="2"/>
      <dgm:spPr/>
      <dgm:t>
        <a:bodyPr/>
        <a:lstStyle/>
        <a:p>
          <a:endParaRPr lang="pl-PL"/>
        </a:p>
      </dgm:t>
    </dgm:pt>
    <dgm:pt modelId="{63B70460-2283-4E30-A593-9FDD0E890085}" type="pres">
      <dgm:prSet presAssocID="{5D602E9F-2ECA-454A-8226-887E1B68AAFD}" presName="imagNode" presStyleLbl="fgImgPlace1" presStyleIdx="1" presStyleCnt="2" custScaleX="68302" custScaleY="68302" custLinFactNeighborY="-1473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l-PL"/>
        </a:p>
      </dgm:t>
    </dgm:pt>
  </dgm:ptLst>
  <dgm:cxnLst>
    <dgm:cxn modelId="{C6120008-9235-4A52-B822-CA7629469567}" type="presOf" srcId="{748D2689-2D4C-41CB-87DF-6C8BF43CB4ED}" destId="{6D9457AD-159C-4080-B68A-1C0545B327F3}" srcOrd="0" destOrd="0" presId="urn:microsoft.com/office/officeart/2005/8/layout/hList7#1"/>
    <dgm:cxn modelId="{E4283A16-4757-4E28-A980-818C4DDE03B9}" type="presOf" srcId="{5D602E9F-2ECA-454A-8226-887E1B68AAFD}" destId="{9D9AA9DB-C2D8-4043-B6B7-DA45F29E4A27}" srcOrd="1" destOrd="0" presId="urn:microsoft.com/office/officeart/2005/8/layout/hList7#1"/>
    <dgm:cxn modelId="{13198849-7CDA-404D-8B3B-DB5C0948B188}" type="presOf" srcId="{6BCEB889-2BEC-430D-AB10-1F8994A60193}" destId="{0649082E-9168-43C8-80F2-6E0F86C5C8A9}" srcOrd="0" destOrd="0" presId="urn:microsoft.com/office/officeart/2005/8/layout/hList7#1"/>
    <dgm:cxn modelId="{28A08F9A-1AA5-4125-A556-915EE2589FBD}" type="presOf" srcId="{5D602E9F-2ECA-454A-8226-887E1B68AAFD}" destId="{7874BDAE-BB2D-479E-84D2-525BA05D6F28}" srcOrd="0" destOrd="0" presId="urn:microsoft.com/office/officeart/2005/8/layout/hList7#1"/>
    <dgm:cxn modelId="{14BB19FC-8DA6-4039-9CA6-363C47AD6BC8}" srcId="{6BCEB889-2BEC-430D-AB10-1F8994A60193}" destId="{748D2689-2D4C-41CB-87DF-6C8BF43CB4ED}" srcOrd="0" destOrd="0" parTransId="{95DE9B0C-D35B-4D13-A649-4D7C0874772F}" sibTransId="{3299D872-3181-41B6-8BB0-EE97D05291A5}"/>
    <dgm:cxn modelId="{CC5B1130-BDBE-458B-ADC1-3475783C8C49}" type="presOf" srcId="{3299D872-3181-41B6-8BB0-EE97D05291A5}" destId="{F043B910-C79B-4BA8-B129-72BDCF75CFA6}" srcOrd="0" destOrd="0" presId="urn:microsoft.com/office/officeart/2005/8/layout/hList7#1"/>
    <dgm:cxn modelId="{E3DCD011-7CA7-402A-9567-A7F2B3504C56}" type="presOf" srcId="{748D2689-2D4C-41CB-87DF-6C8BF43CB4ED}" destId="{6C25B31D-2312-4E18-94F7-CFEBBE53B2A0}" srcOrd="1" destOrd="0" presId="urn:microsoft.com/office/officeart/2005/8/layout/hList7#1"/>
    <dgm:cxn modelId="{41640D10-0A3A-4F3C-A0B4-4C99B6FA841D}" srcId="{6BCEB889-2BEC-430D-AB10-1F8994A60193}" destId="{5D602E9F-2ECA-454A-8226-887E1B68AAFD}" srcOrd="1" destOrd="0" parTransId="{9E986E46-0FF4-442C-B570-EBD29EE420ED}" sibTransId="{41CDF61E-F1E6-4027-9730-818C37BF70F5}"/>
    <dgm:cxn modelId="{CD989C47-A803-4838-87F8-799124417383}" type="presParOf" srcId="{0649082E-9168-43C8-80F2-6E0F86C5C8A9}" destId="{C6326C7B-4D50-4B61-B3C5-766508D23E28}" srcOrd="0" destOrd="0" presId="urn:microsoft.com/office/officeart/2005/8/layout/hList7#1"/>
    <dgm:cxn modelId="{C809B8B8-58F3-4438-A1F0-48AF23D28F1F}" type="presParOf" srcId="{0649082E-9168-43C8-80F2-6E0F86C5C8A9}" destId="{7631B220-EDFD-4264-9E39-A67834966F82}" srcOrd="1" destOrd="0" presId="urn:microsoft.com/office/officeart/2005/8/layout/hList7#1"/>
    <dgm:cxn modelId="{3FBD2FFE-8282-49D6-8A4E-E384437BF891}" type="presParOf" srcId="{7631B220-EDFD-4264-9E39-A67834966F82}" destId="{60B0118C-3515-4D5A-82F3-281488AE5342}" srcOrd="0" destOrd="0" presId="urn:microsoft.com/office/officeart/2005/8/layout/hList7#1"/>
    <dgm:cxn modelId="{1AB7700D-FB0B-4491-89AB-23BFA710568B}" type="presParOf" srcId="{60B0118C-3515-4D5A-82F3-281488AE5342}" destId="{6D9457AD-159C-4080-B68A-1C0545B327F3}" srcOrd="0" destOrd="0" presId="urn:microsoft.com/office/officeart/2005/8/layout/hList7#1"/>
    <dgm:cxn modelId="{B70D1D92-FF11-4042-A51E-8418AF3A806E}" type="presParOf" srcId="{60B0118C-3515-4D5A-82F3-281488AE5342}" destId="{6C25B31D-2312-4E18-94F7-CFEBBE53B2A0}" srcOrd="1" destOrd="0" presId="urn:microsoft.com/office/officeart/2005/8/layout/hList7#1"/>
    <dgm:cxn modelId="{50AF6F1B-E75D-4D9E-AE8A-21BCA7F1D9B1}" type="presParOf" srcId="{60B0118C-3515-4D5A-82F3-281488AE5342}" destId="{3D5A6809-E3FD-4DE9-85F3-483D38A8D3F3}" srcOrd="2" destOrd="0" presId="urn:microsoft.com/office/officeart/2005/8/layout/hList7#1"/>
    <dgm:cxn modelId="{EC91580F-211D-4DE8-B821-3A5EB85A163A}" type="presParOf" srcId="{60B0118C-3515-4D5A-82F3-281488AE5342}" destId="{F5747863-B15B-4291-AFFA-004BCB583BEB}" srcOrd="3" destOrd="0" presId="urn:microsoft.com/office/officeart/2005/8/layout/hList7#1"/>
    <dgm:cxn modelId="{9291C516-5779-4344-B145-A15D3566AABF}" type="presParOf" srcId="{7631B220-EDFD-4264-9E39-A67834966F82}" destId="{F043B910-C79B-4BA8-B129-72BDCF75CFA6}" srcOrd="1" destOrd="0" presId="urn:microsoft.com/office/officeart/2005/8/layout/hList7#1"/>
    <dgm:cxn modelId="{3C8B5477-1DCA-4AFD-8178-0EF445D065B2}" type="presParOf" srcId="{7631B220-EDFD-4264-9E39-A67834966F82}" destId="{70FA1CBC-210D-41A6-B4BD-AAEF08E290AE}" srcOrd="2" destOrd="0" presId="urn:microsoft.com/office/officeart/2005/8/layout/hList7#1"/>
    <dgm:cxn modelId="{C4EE9F19-9F01-4EEA-90B0-7FFCD3ACDBFD}" type="presParOf" srcId="{70FA1CBC-210D-41A6-B4BD-AAEF08E290AE}" destId="{7874BDAE-BB2D-479E-84D2-525BA05D6F28}" srcOrd="0" destOrd="0" presId="urn:microsoft.com/office/officeart/2005/8/layout/hList7#1"/>
    <dgm:cxn modelId="{483F2F5A-19D0-4D08-8411-24AED1A56CC0}" type="presParOf" srcId="{70FA1CBC-210D-41A6-B4BD-AAEF08E290AE}" destId="{9D9AA9DB-C2D8-4043-B6B7-DA45F29E4A27}" srcOrd="1" destOrd="0" presId="urn:microsoft.com/office/officeart/2005/8/layout/hList7#1"/>
    <dgm:cxn modelId="{CB3CBBDE-43D2-4387-920C-3D633C837694}" type="presParOf" srcId="{70FA1CBC-210D-41A6-B4BD-AAEF08E290AE}" destId="{1F4D4151-5E8F-445C-A8E3-A181F080AE74}" srcOrd="2" destOrd="0" presId="urn:microsoft.com/office/officeart/2005/8/layout/hList7#1"/>
    <dgm:cxn modelId="{55CB60C3-BB4A-4DF9-9975-E1243626CF01}" type="presParOf" srcId="{70FA1CBC-210D-41A6-B4BD-AAEF08E290AE}" destId="{63B70460-2283-4E30-A593-9FDD0E890085}" srcOrd="3" destOrd="0" presId="urn:microsoft.com/office/officeart/2005/8/layout/hList7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021CB0-7627-43C6-B274-6F8F0372E8B4}" type="doc">
      <dgm:prSet loTypeId="urn:microsoft.com/office/officeart/2005/8/layout/radial5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17606C66-A9A0-4C7B-BCEA-FEE0AF3E132A}">
      <dgm:prSet phldrT="[Teks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l-PL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Nadzór właścicielski MSP</a:t>
          </a:r>
          <a:endParaRPr lang="pl-PL" sz="2400" b="1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CCEB0B9B-CB3F-4540-8082-E55068D709D5}" type="parTrans" cxnId="{5F7EC185-55F1-483D-9849-15160772C8CF}">
      <dgm:prSet/>
      <dgm:spPr/>
      <dgm:t>
        <a:bodyPr/>
        <a:lstStyle/>
        <a:p>
          <a:endParaRPr lang="pl-PL">
            <a:solidFill>
              <a:schemeClr val="tx1">
                <a:lumMod val="50000"/>
                <a:lumOff val="50000"/>
              </a:schemeClr>
            </a:solidFill>
            <a:latin typeface="+mn-lt"/>
          </a:endParaRPr>
        </a:p>
      </dgm:t>
    </dgm:pt>
    <dgm:pt modelId="{821C24C3-2704-41C8-981F-0E3B21AAE8EC}" type="sibTrans" cxnId="{5F7EC185-55F1-483D-9849-15160772C8CF}">
      <dgm:prSet/>
      <dgm:spPr/>
      <dgm:t>
        <a:bodyPr/>
        <a:lstStyle/>
        <a:p>
          <a:endParaRPr lang="pl-PL">
            <a:solidFill>
              <a:schemeClr val="tx1">
                <a:lumMod val="50000"/>
                <a:lumOff val="50000"/>
              </a:schemeClr>
            </a:solidFill>
            <a:latin typeface="+mn-lt"/>
          </a:endParaRPr>
        </a:p>
      </dgm:t>
    </dgm:pt>
    <dgm:pt modelId="{55ED1CDA-F1C9-4CEB-9B84-0BDBF90EA350}">
      <dgm:prSet phldrT="[Teks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pl-PL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stosowanie standardów nadzoru właścicielskiego</a:t>
          </a:r>
          <a:r>
            <a:rPr lang="pl-PL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 </a:t>
          </a:r>
          <a:endParaRPr lang="pl-PL" sz="1800" b="1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BD26612D-F525-4DE5-8DAC-E3CB03F28422}" type="parTrans" cxnId="{F6976188-F977-4925-996E-FF772D32E0BA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pl-PL">
            <a:solidFill>
              <a:schemeClr val="tx1">
                <a:lumMod val="50000"/>
                <a:lumOff val="50000"/>
              </a:schemeClr>
            </a:solidFill>
            <a:latin typeface="+mn-lt"/>
          </a:endParaRPr>
        </a:p>
      </dgm:t>
    </dgm:pt>
    <dgm:pt modelId="{0CD25ACC-E1A5-4CE4-BB13-E12469CAB57B}" type="sibTrans" cxnId="{F6976188-F977-4925-996E-FF772D32E0BA}">
      <dgm:prSet/>
      <dgm:spPr/>
      <dgm:t>
        <a:bodyPr/>
        <a:lstStyle/>
        <a:p>
          <a:endParaRPr lang="pl-PL">
            <a:solidFill>
              <a:schemeClr val="tx1">
                <a:lumMod val="50000"/>
                <a:lumOff val="50000"/>
              </a:schemeClr>
            </a:solidFill>
            <a:latin typeface="+mn-lt"/>
          </a:endParaRPr>
        </a:p>
      </dgm:t>
    </dgm:pt>
    <dgm:pt modelId="{38CD73C3-B361-4049-ABBE-549033E8D6A2}">
      <dgm:prSet phldrT="[Teks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pl-PL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doskonalenie procedur </a:t>
          </a:r>
          <a:br>
            <a:rPr lang="pl-PL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</a:br>
          <a:r>
            <a:rPr lang="pl-PL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i kryteriów doboru kadry zarządzającej</a:t>
          </a:r>
          <a:r>
            <a:rPr lang="pl-PL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 </a:t>
          </a:r>
          <a:endParaRPr lang="pl-PL" sz="1800" b="1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85B0CE3F-ABDC-4CE7-ACC7-B554E4B76CC1}" type="parTrans" cxnId="{45ACCEDD-2F72-4C2A-9608-3FFDC2C9965A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pl-PL">
            <a:solidFill>
              <a:schemeClr val="tx1">
                <a:lumMod val="50000"/>
                <a:lumOff val="50000"/>
              </a:schemeClr>
            </a:solidFill>
            <a:latin typeface="+mn-lt"/>
          </a:endParaRPr>
        </a:p>
      </dgm:t>
    </dgm:pt>
    <dgm:pt modelId="{414DD263-DD22-43FC-A9FD-3003E11512B9}" type="sibTrans" cxnId="{45ACCEDD-2F72-4C2A-9608-3FFDC2C9965A}">
      <dgm:prSet/>
      <dgm:spPr/>
      <dgm:t>
        <a:bodyPr/>
        <a:lstStyle/>
        <a:p>
          <a:endParaRPr lang="pl-PL">
            <a:solidFill>
              <a:schemeClr val="tx1">
                <a:lumMod val="50000"/>
                <a:lumOff val="50000"/>
              </a:schemeClr>
            </a:solidFill>
            <a:latin typeface="+mn-lt"/>
          </a:endParaRPr>
        </a:p>
      </dgm:t>
    </dgm:pt>
    <dgm:pt modelId="{5A58F5AC-B4E3-4158-827F-5104AE4920A5}">
      <dgm:prSet phldrT="[Teks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pl-PL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współpraca pomiędzy spółkami Skarbu Państwa</a:t>
          </a:r>
          <a:endParaRPr lang="pl-PL" sz="1800" b="1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3A10999F-D382-4350-AE00-4AD51042FE38}" type="parTrans" cxnId="{E67CCC9D-044F-46C9-9D86-84BC132309DF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pl-PL">
            <a:solidFill>
              <a:schemeClr val="tx1">
                <a:lumMod val="50000"/>
                <a:lumOff val="50000"/>
              </a:schemeClr>
            </a:solidFill>
            <a:latin typeface="+mn-lt"/>
          </a:endParaRPr>
        </a:p>
      </dgm:t>
    </dgm:pt>
    <dgm:pt modelId="{647CCEC2-5F54-4A55-B854-3B93B87B9B08}" type="sibTrans" cxnId="{E67CCC9D-044F-46C9-9D86-84BC132309DF}">
      <dgm:prSet/>
      <dgm:spPr/>
      <dgm:t>
        <a:bodyPr/>
        <a:lstStyle/>
        <a:p>
          <a:endParaRPr lang="pl-PL">
            <a:ln>
              <a:solidFill>
                <a:schemeClr val="bg1"/>
              </a:solidFill>
            </a:ln>
            <a:solidFill>
              <a:schemeClr val="tx1">
                <a:lumMod val="50000"/>
                <a:lumOff val="50000"/>
              </a:schemeClr>
            </a:solidFill>
            <a:latin typeface="+mn-lt"/>
          </a:endParaRPr>
        </a:p>
      </dgm:t>
    </dgm:pt>
    <dgm:pt modelId="{CC865D36-43B8-4F7C-B916-88802E67391E}">
      <dgm:prSet phldrT="[Teks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pl-PL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Program Profesjonalizacji Nadzoru </a:t>
          </a:r>
          <a:endParaRPr lang="pl-PL" sz="1800" b="1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960D56D2-587A-48B7-AC68-19A3A77CFB84}" type="parTrans" cxnId="{DCF50EB9-B895-4832-8D89-13C45DDC9DF2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pl-PL">
            <a:solidFill>
              <a:schemeClr val="tx1">
                <a:lumMod val="50000"/>
                <a:lumOff val="50000"/>
              </a:schemeClr>
            </a:solidFill>
            <a:latin typeface="+mn-lt"/>
          </a:endParaRPr>
        </a:p>
      </dgm:t>
    </dgm:pt>
    <dgm:pt modelId="{0AAC1844-3384-4949-88F7-5E49ACF6AFEF}" type="sibTrans" cxnId="{DCF50EB9-B895-4832-8D89-13C45DDC9DF2}">
      <dgm:prSet/>
      <dgm:spPr/>
      <dgm:t>
        <a:bodyPr/>
        <a:lstStyle/>
        <a:p>
          <a:endParaRPr lang="pl-PL">
            <a:solidFill>
              <a:schemeClr val="tx1">
                <a:lumMod val="50000"/>
                <a:lumOff val="50000"/>
              </a:schemeClr>
            </a:solidFill>
            <a:latin typeface="+mn-lt"/>
          </a:endParaRPr>
        </a:p>
      </dgm:t>
    </dgm:pt>
    <dgm:pt modelId="{BD866550-3705-4767-8A7A-A914EB16056E}" type="pres">
      <dgm:prSet presAssocID="{61021CB0-7627-43C6-B274-6F8F0372E8B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A2BFEC5-7AE3-42B1-A6FC-1239C9EA6212}" type="pres">
      <dgm:prSet presAssocID="{17606C66-A9A0-4C7B-BCEA-FEE0AF3E132A}" presName="centerShape" presStyleLbl="node0" presStyleIdx="0" presStyleCnt="1" custScaleX="202648" custScaleY="151271" custLinFactNeighborX="-3724" custLinFactNeighborY="-843"/>
      <dgm:spPr>
        <a:prstGeom prst="ellipse">
          <a:avLst/>
        </a:prstGeom>
      </dgm:spPr>
      <dgm:t>
        <a:bodyPr/>
        <a:lstStyle/>
        <a:p>
          <a:endParaRPr lang="pl-PL"/>
        </a:p>
      </dgm:t>
    </dgm:pt>
    <dgm:pt modelId="{8F581EC1-1E4D-4D6E-9405-CA5E4F2B75D9}" type="pres">
      <dgm:prSet presAssocID="{BD26612D-F525-4DE5-8DAC-E3CB03F28422}" presName="parTrans" presStyleLbl="sibTrans2D1" presStyleIdx="0" presStyleCnt="4" custScaleX="82645" custScaleY="82645"/>
      <dgm:spPr/>
      <dgm:t>
        <a:bodyPr/>
        <a:lstStyle/>
        <a:p>
          <a:endParaRPr lang="pl-PL"/>
        </a:p>
      </dgm:t>
    </dgm:pt>
    <dgm:pt modelId="{08F32C05-D741-4F35-B307-1E2FAE27FB6E}" type="pres">
      <dgm:prSet presAssocID="{BD26612D-F525-4DE5-8DAC-E3CB03F28422}" presName="connectorText" presStyleLbl="sibTrans2D1" presStyleIdx="0" presStyleCnt="4"/>
      <dgm:spPr/>
      <dgm:t>
        <a:bodyPr/>
        <a:lstStyle/>
        <a:p>
          <a:endParaRPr lang="pl-PL"/>
        </a:p>
      </dgm:t>
    </dgm:pt>
    <dgm:pt modelId="{6132F429-D47C-4C18-BD5D-D20A0795B145}" type="pres">
      <dgm:prSet presAssocID="{55ED1CDA-F1C9-4CEB-9B84-0BDBF90EA350}" presName="node" presStyleLbl="node1" presStyleIdx="0" presStyleCnt="4" custScaleX="186324" custScaleY="117325" custRadScaleRad="130217" custRadScaleInc="10829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495AE9-75A4-40F5-8576-C53445BB9BB9}" type="pres">
      <dgm:prSet presAssocID="{960D56D2-587A-48B7-AC68-19A3A77CFB84}" presName="parTrans" presStyleLbl="sibTrans2D1" presStyleIdx="1" presStyleCnt="4" custScaleX="68302" custScaleY="68302"/>
      <dgm:spPr/>
      <dgm:t>
        <a:bodyPr/>
        <a:lstStyle/>
        <a:p>
          <a:endParaRPr lang="pl-PL"/>
        </a:p>
      </dgm:t>
    </dgm:pt>
    <dgm:pt modelId="{4383BC7F-E1E4-4019-B57E-3CD3C4FD2B00}" type="pres">
      <dgm:prSet presAssocID="{960D56D2-587A-48B7-AC68-19A3A77CFB84}" presName="connectorText" presStyleLbl="sibTrans2D1" presStyleIdx="1" presStyleCnt="4"/>
      <dgm:spPr/>
      <dgm:t>
        <a:bodyPr/>
        <a:lstStyle/>
        <a:p>
          <a:endParaRPr lang="pl-PL"/>
        </a:p>
      </dgm:t>
    </dgm:pt>
    <dgm:pt modelId="{042BCC12-7320-4EB6-ACDC-6943B1BAACA7}" type="pres">
      <dgm:prSet presAssocID="{CC865D36-43B8-4F7C-B916-88802E67391E}" presName="node" presStyleLbl="node1" presStyleIdx="1" presStyleCnt="4" custScaleX="185871" custScaleY="108691" custRadScaleRad="131174" custRadScaleInc="658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D0F4267-9BFD-4DFC-8801-D699210A3BAE}" type="pres">
      <dgm:prSet presAssocID="{85B0CE3F-ABDC-4CE7-ACC7-B554E4B76CC1}" presName="parTrans" presStyleLbl="sibTrans2D1" presStyleIdx="2" presStyleCnt="4" custScaleX="68302" custScaleY="68302" custLinFactNeighborY="-4556"/>
      <dgm:spPr/>
      <dgm:t>
        <a:bodyPr/>
        <a:lstStyle/>
        <a:p>
          <a:endParaRPr lang="pl-PL"/>
        </a:p>
      </dgm:t>
    </dgm:pt>
    <dgm:pt modelId="{69A2769C-0400-415A-9A35-9520D2A6B398}" type="pres">
      <dgm:prSet presAssocID="{85B0CE3F-ABDC-4CE7-ACC7-B554E4B76CC1}" presName="connectorText" presStyleLbl="sibTrans2D1" presStyleIdx="2" presStyleCnt="4"/>
      <dgm:spPr/>
      <dgm:t>
        <a:bodyPr/>
        <a:lstStyle/>
        <a:p>
          <a:endParaRPr lang="pl-PL"/>
        </a:p>
      </dgm:t>
    </dgm:pt>
    <dgm:pt modelId="{31F3BC84-E6CB-4BA3-9BED-1487CF9B3718}" type="pres">
      <dgm:prSet presAssocID="{38CD73C3-B361-4049-ABBE-549033E8D6A2}" presName="node" presStyleLbl="node1" presStyleIdx="2" presStyleCnt="4" custScaleX="181640" custScaleY="117106" custRadScaleRad="153421" custRadScaleInc="14367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8F410C-86AD-4220-A2BB-44F1BDD65E43}" type="pres">
      <dgm:prSet presAssocID="{3A10999F-D382-4350-AE00-4AD51042FE38}" presName="parTrans" presStyleLbl="sibTrans2D1" presStyleIdx="3" presStyleCnt="4" custScaleX="68302" custScaleY="68302" custLinFactNeighborY="-4702"/>
      <dgm:spPr/>
      <dgm:t>
        <a:bodyPr/>
        <a:lstStyle/>
        <a:p>
          <a:endParaRPr lang="pl-PL"/>
        </a:p>
      </dgm:t>
    </dgm:pt>
    <dgm:pt modelId="{911ACB23-BBB0-45C9-9EFF-383FEBCDAAA5}" type="pres">
      <dgm:prSet presAssocID="{3A10999F-D382-4350-AE00-4AD51042FE38}" presName="connectorText" presStyleLbl="sibTrans2D1" presStyleIdx="3" presStyleCnt="4"/>
      <dgm:spPr/>
      <dgm:t>
        <a:bodyPr/>
        <a:lstStyle/>
        <a:p>
          <a:endParaRPr lang="pl-PL"/>
        </a:p>
      </dgm:t>
    </dgm:pt>
    <dgm:pt modelId="{A182BDBE-9F52-462E-B1D4-318E9DD57E4C}" type="pres">
      <dgm:prSet presAssocID="{5A58F5AC-B4E3-4158-827F-5104AE4920A5}" presName="node" presStyleLbl="node1" presStyleIdx="3" presStyleCnt="4" custScaleX="190011" custScaleY="117106" custRadScaleRad="150825" custRadScaleInc="794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894E7C4-97AA-4A3C-A601-365E58F2A87A}" type="presOf" srcId="{CC865D36-43B8-4F7C-B916-88802E67391E}" destId="{042BCC12-7320-4EB6-ACDC-6943B1BAACA7}" srcOrd="0" destOrd="0" presId="urn:microsoft.com/office/officeart/2005/8/layout/radial5"/>
    <dgm:cxn modelId="{5F7EC185-55F1-483D-9849-15160772C8CF}" srcId="{61021CB0-7627-43C6-B274-6F8F0372E8B4}" destId="{17606C66-A9A0-4C7B-BCEA-FEE0AF3E132A}" srcOrd="0" destOrd="0" parTransId="{CCEB0B9B-CB3F-4540-8082-E55068D709D5}" sibTransId="{821C24C3-2704-41C8-981F-0E3B21AAE8EC}"/>
    <dgm:cxn modelId="{0563078C-9D67-4D66-A45D-811A04E9DFF7}" type="presOf" srcId="{55ED1CDA-F1C9-4CEB-9B84-0BDBF90EA350}" destId="{6132F429-D47C-4C18-BD5D-D20A0795B145}" srcOrd="0" destOrd="0" presId="urn:microsoft.com/office/officeart/2005/8/layout/radial5"/>
    <dgm:cxn modelId="{DC19294C-F703-49CE-B8B6-407BFFE09D30}" type="presOf" srcId="{960D56D2-587A-48B7-AC68-19A3A77CFB84}" destId="{34495AE9-75A4-40F5-8576-C53445BB9BB9}" srcOrd="0" destOrd="0" presId="urn:microsoft.com/office/officeart/2005/8/layout/radial5"/>
    <dgm:cxn modelId="{76925B7C-764A-4D89-9E50-15CE5859DD5D}" type="presOf" srcId="{BD26612D-F525-4DE5-8DAC-E3CB03F28422}" destId="{8F581EC1-1E4D-4D6E-9405-CA5E4F2B75D9}" srcOrd="0" destOrd="0" presId="urn:microsoft.com/office/officeart/2005/8/layout/radial5"/>
    <dgm:cxn modelId="{BF985196-FE9D-4647-8A4D-248F349C2D80}" type="presOf" srcId="{38CD73C3-B361-4049-ABBE-549033E8D6A2}" destId="{31F3BC84-E6CB-4BA3-9BED-1487CF9B3718}" srcOrd="0" destOrd="0" presId="urn:microsoft.com/office/officeart/2005/8/layout/radial5"/>
    <dgm:cxn modelId="{59D76A7B-B9F2-4B71-B704-684C8A76EEBD}" type="presOf" srcId="{85B0CE3F-ABDC-4CE7-ACC7-B554E4B76CC1}" destId="{69A2769C-0400-415A-9A35-9520D2A6B398}" srcOrd="1" destOrd="0" presId="urn:microsoft.com/office/officeart/2005/8/layout/radial5"/>
    <dgm:cxn modelId="{2D8795B2-C522-4A84-80D5-839E3014BBF7}" type="presOf" srcId="{960D56D2-587A-48B7-AC68-19A3A77CFB84}" destId="{4383BC7F-E1E4-4019-B57E-3CD3C4FD2B00}" srcOrd="1" destOrd="0" presId="urn:microsoft.com/office/officeart/2005/8/layout/radial5"/>
    <dgm:cxn modelId="{1A99F56A-DD13-4F3F-B70D-F1C87FA91145}" type="presOf" srcId="{3A10999F-D382-4350-AE00-4AD51042FE38}" destId="{911ACB23-BBB0-45C9-9EFF-383FEBCDAAA5}" srcOrd="1" destOrd="0" presId="urn:microsoft.com/office/officeart/2005/8/layout/radial5"/>
    <dgm:cxn modelId="{DCF50EB9-B895-4832-8D89-13C45DDC9DF2}" srcId="{17606C66-A9A0-4C7B-BCEA-FEE0AF3E132A}" destId="{CC865D36-43B8-4F7C-B916-88802E67391E}" srcOrd="1" destOrd="0" parTransId="{960D56D2-587A-48B7-AC68-19A3A77CFB84}" sibTransId="{0AAC1844-3384-4949-88F7-5E49ACF6AFEF}"/>
    <dgm:cxn modelId="{93E17310-EC5D-4CA9-8344-19C3F4D749E4}" type="presOf" srcId="{17606C66-A9A0-4C7B-BCEA-FEE0AF3E132A}" destId="{4A2BFEC5-7AE3-42B1-A6FC-1239C9EA6212}" srcOrd="0" destOrd="0" presId="urn:microsoft.com/office/officeart/2005/8/layout/radial5"/>
    <dgm:cxn modelId="{68117EB6-AE95-4C47-A909-864477C58D7D}" type="presOf" srcId="{5A58F5AC-B4E3-4158-827F-5104AE4920A5}" destId="{A182BDBE-9F52-462E-B1D4-318E9DD57E4C}" srcOrd="0" destOrd="0" presId="urn:microsoft.com/office/officeart/2005/8/layout/radial5"/>
    <dgm:cxn modelId="{4B228115-75E1-4221-87A5-7B537FB73292}" type="presOf" srcId="{3A10999F-D382-4350-AE00-4AD51042FE38}" destId="{488F410C-86AD-4220-A2BB-44F1BDD65E43}" srcOrd="0" destOrd="0" presId="urn:microsoft.com/office/officeart/2005/8/layout/radial5"/>
    <dgm:cxn modelId="{45ACCEDD-2F72-4C2A-9608-3FFDC2C9965A}" srcId="{17606C66-A9A0-4C7B-BCEA-FEE0AF3E132A}" destId="{38CD73C3-B361-4049-ABBE-549033E8D6A2}" srcOrd="2" destOrd="0" parTransId="{85B0CE3F-ABDC-4CE7-ACC7-B554E4B76CC1}" sibTransId="{414DD263-DD22-43FC-A9FD-3003E11512B9}"/>
    <dgm:cxn modelId="{F47E1008-3891-4110-9DF6-B4AAF20422D7}" type="presOf" srcId="{BD26612D-F525-4DE5-8DAC-E3CB03F28422}" destId="{08F32C05-D741-4F35-B307-1E2FAE27FB6E}" srcOrd="1" destOrd="0" presId="urn:microsoft.com/office/officeart/2005/8/layout/radial5"/>
    <dgm:cxn modelId="{DB0D4B24-F842-4120-AB4B-346E81ACC750}" type="presOf" srcId="{85B0CE3F-ABDC-4CE7-ACC7-B554E4B76CC1}" destId="{FD0F4267-9BFD-4DFC-8801-D699210A3BAE}" srcOrd="0" destOrd="0" presId="urn:microsoft.com/office/officeart/2005/8/layout/radial5"/>
    <dgm:cxn modelId="{3651D332-B53E-4067-A18C-29FD58158F4D}" type="presOf" srcId="{61021CB0-7627-43C6-B274-6F8F0372E8B4}" destId="{BD866550-3705-4767-8A7A-A914EB16056E}" srcOrd="0" destOrd="0" presId="urn:microsoft.com/office/officeart/2005/8/layout/radial5"/>
    <dgm:cxn modelId="{E67CCC9D-044F-46C9-9D86-84BC132309DF}" srcId="{17606C66-A9A0-4C7B-BCEA-FEE0AF3E132A}" destId="{5A58F5AC-B4E3-4158-827F-5104AE4920A5}" srcOrd="3" destOrd="0" parTransId="{3A10999F-D382-4350-AE00-4AD51042FE38}" sibTransId="{647CCEC2-5F54-4A55-B854-3B93B87B9B08}"/>
    <dgm:cxn modelId="{F6976188-F977-4925-996E-FF772D32E0BA}" srcId="{17606C66-A9A0-4C7B-BCEA-FEE0AF3E132A}" destId="{55ED1CDA-F1C9-4CEB-9B84-0BDBF90EA350}" srcOrd="0" destOrd="0" parTransId="{BD26612D-F525-4DE5-8DAC-E3CB03F28422}" sibTransId="{0CD25ACC-E1A5-4CE4-BB13-E12469CAB57B}"/>
    <dgm:cxn modelId="{4C55E780-7A40-4B1B-8443-8407D0CFC2DE}" type="presParOf" srcId="{BD866550-3705-4767-8A7A-A914EB16056E}" destId="{4A2BFEC5-7AE3-42B1-A6FC-1239C9EA6212}" srcOrd="0" destOrd="0" presId="urn:microsoft.com/office/officeart/2005/8/layout/radial5"/>
    <dgm:cxn modelId="{E27E6C9E-6B7F-443C-AC29-5FA8332F4DC3}" type="presParOf" srcId="{BD866550-3705-4767-8A7A-A914EB16056E}" destId="{8F581EC1-1E4D-4D6E-9405-CA5E4F2B75D9}" srcOrd="1" destOrd="0" presId="urn:microsoft.com/office/officeart/2005/8/layout/radial5"/>
    <dgm:cxn modelId="{37660F2F-3E2F-49DE-BB54-58C867CB391E}" type="presParOf" srcId="{8F581EC1-1E4D-4D6E-9405-CA5E4F2B75D9}" destId="{08F32C05-D741-4F35-B307-1E2FAE27FB6E}" srcOrd="0" destOrd="0" presId="urn:microsoft.com/office/officeart/2005/8/layout/radial5"/>
    <dgm:cxn modelId="{B06C3CB6-67DF-4B64-8446-A5E8668DD268}" type="presParOf" srcId="{BD866550-3705-4767-8A7A-A914EB16056E}" destId="{6132F429-D47C-4C18-BD5D-D20A0795B145}" srcOrd="2" destOrd="0" presId="urn:microsoft.com/office/officeart/2005/8/layout/radial5"/>
    <dgm:cxn modelId="{60E00A75-7999-4A86-B1B1-EA9D5056B72C}" type="presParOf" srcId="{BD866550-3705-4767-8A7A-A914EB16056E}" destId="{34495AE9-75A4-40F5-8576-C53445BB9BB9}" srcOrd="3" destOrd="0" presId="urn:microsoft.com/office/officeart/2005/8/layout/radial5"/>
    <dgm:cxn modelId="{A706E83B-B5B0-451C-B30A-605870CAD1FC}" type="presParOf" srcId="{34495AE9-75A4-40F5-8576-C53445BB9BB9}" destId="{4383BC7F-E1E4-4019-B57E-3CD3C4FD2B00}" srcOrd="0" destOrd="0" presId="urn:microsoft.com/office/officeart/2005/8/layout/radial5"/>
    <dgm:cxn modelId="{07801ECB-4C59-4AC3-A1A5-26D450610475}" type="presParOf" srcId="{BD866550-3705-4767-8A7A-A914EB16056E}" destId="{042BCC12-7320-4EB6-ACDC-6943B1BAACA7}" srcOrd="4" destOrd="0" presId="urn:microsoft.com/office/officeart/2005/8/layout/radial5"/>
    <dgm:cxn modelId="{5DEFD79C-6E99-4BA4-BF05-3E38A09FDCFB}" type="presParOf" srcId="{BD866550-3705-4767-8A7A-A914EB16056E}" destId="{FD0F4267-9BFD-4DFC-8801-D699210A3BAE}" srcOrd="5" destOrd="0" presId="urn:microsoft.com/office/officeart/2005/8/layout/radial5"/>
    <dgm:cxn modelId="{2D832DF5-0C49-4B68-AD16-896D2578FA33}" type="presParOf" srcId="{FD0F4267-9BFD-4DFC-8801-D699210A3BAE}" destId="{69A2769C-0400-415A-9A35-9520D2A6B398}" srcOrd="0" destOrd="0" presId="urn:microsoft.com/office/officeart/2005/8/layout/radial5"/>
    <dgm:cxn modelId="{7CAD7ED6-A8E0-4490-8201-4A4BB59C234F}" type="presParOf" srcId="{BD866550-3705-4767-8A7A-A914EB16056E}" destId="{31F3BC84-E6CB-4BA3-9BED-1487CF9B3718}" srcOrd="6" destOrd="0" presId="urn:microsoft.com/office/officeart/2005/8/layout/radial5"/>
    <dgm:cxn modelId="{D945524D-381E-45E0-AAC5-102CAB585D6B}" type="presParOf" srcId="{BD866550-3705-4767-8A7A-A914EB16056E}" destId="{488F410C-86AD-4220-A2BB-44F1BDD65E43}" srcOrd="7" destOrd="0" presId="urn:microsoft.com/office/officeart/2005/8/layout/radial5"/>
    <dgm:cxn modelId="{903F7CDC-1A60-4727-8CC8-61F10A9B7312}" type="presParOf" srcId="{488F410C-86AD-4220-A2BB-44F1BDD65E43}" destId="{911ACB23-BBB0-45C9-9EFF-383FEBCDAAA5}" srcOrd="0" destOrd="0" presId="urn:microsoft.com/office/officeart/2005/8/layout/radial5"/>
    <dgm:cxn modelId="{2585416C-93E5-4DBB-8BF8-002BCB270783}" type="presParOf" srcId="{BD866550-3705-4767-8A7A-A914EB16056E}" destId="{A182BDBE-9F52-462E-B1D4-318E9DD57E4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457AD-159C-4080-B68A-1C0545B327F3}">
      <dsp:nvSpPr>
        <dsp:cNvPr id="0" name=""/>
        <dsp:cNvSpPr/>
      </dsp:nvSpPr>
      <dsp:spPr>
        <a:xfrm>
          <a:off x="109934" y="216335"/>
          <a:ext cx="3861588" cy="534679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Wzrost efektywności działania, skuteczności zarządzania i wartości spółek z udziałem Skarbu Państwa oraz optymalizacja portfela nadzorowanych aktywów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l-PL" sz="1800" b="0" kern="1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sp:txBody>
      <dsp:txXfrm>
        <a:off x="109934" y="2355052"/>
        <a:ext cx="3861588" cy="2138716"/>
      </dsp:txXfrm>
    </dsp:sp>
    <dsp:sp modelId="{F5747863-B15B-4291-AFFA-004BCB583BEB}">
      <dsp:nvSpPr>
        <dsp:cNvPr id="0" name=""/>
        <dsp:cNvSpPr/>
      </dsp:nvSpPr>
      <dsp:spPr>
        <a:xfrm>
          <a:off x="1413915" y="479254"/>
          <a:ext cx="1337716" cy="13377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874BDAE-BB2D-479E-84D2-525BA05D6F28}">
      <dsp:nvSpPr>
        <dsp:cNvPr id="0" name=""/>
        <dsp:cNvSpPr/>
      </dsp:nvSpPr>
      <dsp:spPr>
        <a:xfrm>
          <a:off x="4233023" y="227863"/>
          <a:ext cx="3916671" cy="534679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Przygotowanie podmiotów </a:t>
          </a:r>
          <a:br>
            <a:rPr lang="pl-PL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</a:br>
          <a:r>
            <a:rPr lang="pl-PL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do procesu przekształceń </a:t>
          </a:r>
          <a:br>
            <a:rPr lang="pl-PL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</a:br>
          <a:r>
            <a:rPr lang="pl-PL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 i prywatyzacji, usuwanie barier prywatyzacyjnych określenie katalogu działań niezbędnych do osiągnięcia docelowego modelu zaangażowania państwa </a:t>
          </a:r>
          <a:br>
            <a:rPr lang="pl-PL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</a:br>
          <a:r>
            <a:rPr lang="pl-PL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w gospodarce</a:t>
          </a:r>
          <a:endParaRPr lang="pl-PL" sz="2000" b="1" kern="1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sp:txBody>
      <dsp:txXfrm>
        <a:off x="4233023" y="2366579"/>
        <a:ext cx="3916671" cy="2138716"/>
      </dsp:txXfrm>
    </dsp:sp>
    <dsp:sp modelId="{63B70460-2283-4E30-A593-9FDD0E890085}">
      <dsp:nvSpPr>
        <dsp:cNvPr id="0" name=""/>
        <dsp:cNvSpPr/>
      </dsp:nvSpPr>
      <dsp:spPr>
        <a:xfrm>
          <a:off x="5599952" y="508417"/>
          <a:ext cx="1337716" cy="133771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6326C7B-4D50-4B61-B3C5-766508D23E28}">
      <dsp:nvSpPr>
        <dsp:cNvPr id="0" name=""/>
        <dsp:cNvSpPr/>
      </dsp:nvSpPr>
      <dsp:spPr>
        <a:xfrm>
          <a:off x="626790" y="5125202"/>
          <a:ext cx="7286888" cy="462257"/>
        </a:xfrm>
        <a:prstGeom prst="leftRightArrow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BFEC5-7AE3-42B1-A6FC-1239C9EA6212}">
      <dsp:nvSpPr>
        <dsp:cNvPr id="0" name=""/>
        <dsp:cNvSpPr/>
      </dsp:nvSpPr>
      <dsp:spPr>
        <a:xfrm>
          <a:off x="2638965" y="1672128"/>
          <a:ext cx="3015744" cy="225116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Nadzór właścicielski MSP</a:t>
          </a:r>
          <a:endParaRPr lang="pl-PL" sz="2400" b="1" kern="1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sp:txBody>
      <dsp:txXfrm>
        <a:off x="3080610" y="2001804"/>
        <a:ext cx="2132454" cy="1591815"/>
      </dsp:txXfrm>
    </dsp:sp>
    <dsp:sp modelId="{8F581EC1-1E4D-4D6E-9405-CA5E4F2B75D9}">
      <dsp:nvSpPr>
        <dsp:cNvPr id="0" name=""/>
        <dsp:cNvSpPr/>
      </dsp:nvSpPr>
      <dsp:spPr>
        <a:xfrm rot="19281515">
          <a:off x="5238767" y="1646787"/>
          <a:ext cx="172298" cy="418165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700" kern="1200">
            <a:solidFill>
              <a:schemeClr val="tx1">
                <a:lumMod val="50000"/>
                <a:lumOff val="50000"/>
              </a:schemeClr>
            </a:solidFill>
            <a:latin typeface="+mn-lt"/>
          </a:endParaRPr>
        </a:p>
      </dsp:txBody>
      <dsp:txXfrm>
        <a:off x="5244425" y="1746558"/>
        <a:ext cx="120609" cy="250899"/>
      </dsp:txXfrm>
    </dsp:sp>
    <dsp:sp modelId="{6132F429-D47C-4C18-BD5D-D20A0795B145}">
      <dsp:nvSpPr>
        <dsp:cNvPr id="0" name=""/>
        <dsp:cNvSpPr/>
      </dsp:nvSpPr>
      <dsp:spPr>
        <a:xfrm>
          <a:off x="4954574" y="170555"/>
          <a:ext cx="2772815" cy="174599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stosowanie standardów nadzoru właścicielskiego</a:t>
          </a:r>
          <a:r>
            <a:rPr lang="pl-PL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 </a:t>
          </a:r>
          <a:endParaRPr lang="pl-PL" sz="1800" b="1" kern="1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sp:txBody>
      <dsp:txXfrm>
        <a:off x="5360643" y="426250"/>
        <a:ext cx="1960677" cy="1234604"/>
      </dsp:txXfrm>
    </dsp:sp>
    <dsp:sp modelId="{34495AE9-75A4-40F5-8576-C53445BB9BB9}">
      <dsp:nvSpPr>
        <dsp:cNvPr id="0" name=""/>
        <dsp:cNvSpPr/>
      </dsp:nvSpPr>
      <dsp:spPr>
        <a:xfrm rot="1721920">
          <a:off x="5447834" y="3371640"/>
          <a:ext cx="125997" cy="34559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>
            <a:solidFill>
              <a:schemeClr val="tx1">
                <a:lumMod val="50000"/>
                <a:lumOff val="50000"/>
              </a:schemeClr>
            </a:solidFill>
            <a:latin typeface="+mn-lt"/>
          </a:endParaRPr>
        </a:p>
      </dsp:txBody>
      <dsp:txXfrm>
        <a:off x="5450156" y="3431682"/>
        <a:ext cx="88198" cy="207356"/>
      </dsp:txXfrm>
    </dsp:sp>
    <dsp:sp modelId="{042BCC12-7320-4EB6-ACDC-6943B1BAACA7}">
      <dsp:nvSpPr>
        <dsp:cNvPr id="0" name=""/>
        <dsp:cNvSpPr/>
      </dsp:nvSpPr>
      <dsp:spPr>
        <a:xfrm>
          <a:off x="5294662" y="3374489"/>
          <a:ext cx="2766074" cy="1617505"/>
        </a:xfrm>
        <a:prstGeom prst="ellipse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Program Profesjonalizacji Nadzoru </a:t>
          </a:r>
          <a:endParaRPr lang="pl-PL" sz="1800" b="1" kern="1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sp:txBody>
      <dsp:txXfrm>
        <a:off x="5699744" y="3611367"/>
        <a:ext cx="1955910" cy="1143749"/>
      </dsp:txXfrm>
    </dsp:sp>
    <dsp:sp modelId="{FD0F4267-9BFD-4DFC-8801-D699210A3BAE}">
      <dsp:nvSpPr>
        <dsp:cNvPr id="0" name=""/>
        <dsp:cNvSpPr/>
      </dsp:nvSpPr>
      <dsp:spPr>
        <a:xfrm rot="9169457">
          <a:off x="2605881" y="3347684"/>
          <a:ext cx="176465" cy="34559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>
            <a:solidFill>
              <a:schemeClr val="tx1">
                <a:lumMod val="50000"/>
                <a:lumOff val="50000"/>
              </a:schemeClr>
            </a:solidFill>
            <a:latin typeface="+mn-lt"/>
          </a:endParaRPr>
        </a:p>
      </dsp:txBody>
      <dsp:txXfrm rot="10800000">
        <a:off x="2655898" y="3404713"/>
        <a:ext cx="123526" cy="207356"/>
      </dsp:txXfrm>
    </dsp:sp>
    <dsp:sp modelId="{31F3BC84-E6CB-4BA3-9BED-1487CF9B3718}">
      <dsp:nvSpPr>
        <dsp:cNvPr id="0" name=""/>
        <dsp:cNvSpPr/>
      </dsp:nvSpPr>
      <dsp:spPr>
        <a:xfrm>
          <a:off x="61937" y="3329629"/>
          <a:ext cx="2703109" cy="1742734"/>
        </a:xfrm>
        <a:prstGeom prst="ellipse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doskonalenie procedur </a:t>
          </a:r>
          <a:br>
            <a:rPr lang="pl-PL" sz="18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</a:br>
          <a:r>
            <a:rPr lang="pl-PL" sz="18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i kryteriów doboru kadry zarządzającej</a:t>
          </a:r>
          <a:r>
            <a:rPr lang="pl-PL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 </a:t>
          </a:r>
          <a:endParaRPr lang="pl-PL" sz="1800" b="1" kern="1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sp:txBody>
      <dsp:txXfrm>
        <a:off x="457798" y="3584846"/>
        <a:ext cx="1911387" cy="1232300"/>
      </dsp:txXfrm>
    </dsp:sp>
    <dsp:sp modelId="{488F410C-86AD-4220-A2BB-44F1BDD65E43}">
      <dsp:nvSpPr>
        <dsp:cNvPr id="0" name=""/>
        <dsp:cNvSpPr/>
      </dsp:nvSpPr>
      <dsp:spPr>
        <a:xfrm rot="13016212">
          <a:off x="2774116" y="1643333"/>
          <a:ext cx="197540" cy="34559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>
            <a:solidFill>
              <a:schemeClr val="tx1">
                <a:lumMod val="50000"/>
                <a:lumOff val="50000"/>
              </a:schemeClr>
            </a:solidFill>
            <a:latin typeface="+mn-lt"/>
          </a:endParaRPr>
        </a:p>
      </dsp:txBody>
      <dsp:txXfrm rot="10800000">
        <a:off x="2827431" y="1730257"/>
        <a:ext cx="138278" cy="207356"/>
      </dsp:txXfrm>
    </dsp:sp>
    <dsp:sp modelId="{A182BDBE-9F52-462E-B1D4-318E9DD57E4C}">
      <dsp:nvSpPr>
        <dsp:cNvPr id="0" name=""/>
        <dsp:cNvSpPr/>
      </dsp:nvSpPr>
      <dsp:spPr>
        <a:xfrm>
          <a:off x="338090" y="125788"/>
          <a:ext cx="2827684" cy="1742734"/>
        </a:xfrm>
        <a:prstGeom prst="ellipse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współpraca pomiędzy spółkami Skarbu Państwa</a:t>
          </a:r>
          <a:endParaRPr lang="pl-PL" sz="1800" b="1" kern="120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sp:txBody>
      <dsp:txXfrm>
        <a:off x="752195" y="381005"/>
        <a:ext cx="1999474" cy="1232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87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87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173EFB-FF31-4F83-A4E3-F939B05BD7D1}" type="datetimeFigureOut">
              <a:rPr lang="pl-PL"/>
              <a:pPr>
                <a:defRPr/>
              </a:pPr>
              <a:t>2014-11-20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87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87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D9C133-A7C2-4F76-8FFD-1A3BFCBFB6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9000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87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87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49C20F-5907-42ED-BEB3-5D09336F0AB8}" type="datetimeFigureOut">
              <a:rPr lang="pl-PL"/>
              <a:pPr>
                <a:defRPr/>
              </a:pPr>
              <a:t>2014-11-20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87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87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DF2CCA-23D3-4718-8D28-A5656A9B0D9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465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8788"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7575"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7950"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36738"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96809" algn="l" defTabSz="9187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56171" algn="l" defTabSz="9187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15533" algn="l" defTabSz="9187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74895" algn="l" defTabSz="9187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73637" cy="37290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F2CCA-23D3-4718-8D28-A5656A9B0D9F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049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4"/>
            <a:ext cx="9144000" cy="685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00671" y="2759146"/>
            <a:ext cx="7196013" cy="575378"/>
          </a:xfrm>
        </p:spPr>
        <p:txBody>
          <a:bodyPr lIns="0">
            <a:noAutofit/>
          </a:bodyPr>
          <a:lstStyle>
            <a:lvl1pPr algn="l">
              <a:defRPr sz="40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00674" y="3364227"/>
            <a:ext cx="7196012" cy="470868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1" cap="none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9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8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7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6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5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4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5" name="Symbol zastępczy numeru slajdu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2D592-0AB5-4975-94D7-F8404564004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pic>
        <p:nvPicPr>
          <p:cNvPr id="6" name="Picture 3" descr="\\public\bks\BKS_WPEiP\Piotr Krupa\Biblioteka znaku\JPG\MSP_POLSKI\II\II_MSP_kolor_RGB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38" y="362274"/>
            <a:ext cx="1673982" cy="50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674266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z podtytuł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00674" y="2759146"/>
            <a:ext cx="6976972" cy="575378"/>
          </a:xfrm>
        </p:spPr>
        <p:txBody>
          <a:bodyPr lIns="0">
            <a:noAutofit/>
          </a:bodyPr>
          <a:lstStyle>
            <a:lvl1pPr algn="l">
              <a:defRPr sz="40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00673" y="3364227"/>
            <a:ext cx="6976971" cy="470868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1" cap="none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9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8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7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6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5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4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310CA-B80D-4BF7-BE53-AA9E2B693D3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5240965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3628" y="196221"/>
            <a:ext cx="5621749" cy="570185"/>
          </a:xfrm>
        </p:spPr>
        <p:txBody>
          <a:bodyPr>
            <a:normAutofit/>
          </a:bodyPr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15103" y="1008020"/>
            <a:ext cx="6620273" cy="5186302"/>
          </a:xfrm>
        </p:spPr>
        <p:txBody>
          <a:bodyPr>
            <a:normAutofit/>
          </a:bodyPr>
          <a:lstStyle>
            <a:lvl1pPr>
              <a:lnSpc>
                <a:spcPts val="2500"/>
              </a:lnSpc>
              <a:spcAft>
                <a:spcPts val="2200"/>
              </a:spcAft>
              <a:defRPr sz="2000" b="1"/>
            </a:lvl1pPr>
            <a:lvl2pPr>
              <a:lnSpc>
                <a:spcPts val="2500"/>
              </a:lnSpc>
              <a:spcAft>
                <a:spcPts val="2200"/>
              </a:spcAft>
              <a:defRPr sz="1600">
                <a:solidFill>
                  <a:schemeClr val="bg1">
                    <a:lumMod val="65000"/>
                  </a:schemeClr>
                </a:solidFill>
              </a:defRPr>
            </a:lvl2pPr>
            <a:lvl3pPr>
              <a:lnSpc>
                <a:spcPts val="2500"/>
              </a:lnSpc>
              <a:spcAft>
                <a:spcPts val="2200"/>
              </a:spcAft>
              <a:defRPr sz="1600">
                <a:solidFill>
                  <a:schemeClr val="bg1">
                    <a:lumMod val="65000"/>
                  </a:schemeClr>
                </a:solidFill>
              </a:defRPr>
            </a:lvl3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DE902-3318-4557-B72B-B5A56504ECB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76818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grafik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8"/>
          <p:cNvSpPr>
            <a:spLocks noGrp="1"/>
          </p:cNvSpPr>
          <p:nvPr>
            <p:ph type="pic" sz="quarter" idx="11"/>
          </p:nvPr>
        </p:nvSpPr>
        <p:spPr>
          <a:xfrm>
            <a:off x="1516546" y="1133063"/>
            <a:ext cx="6631817" cy="4974696"/>
          </a:xfrm>
        </p:spPr>
        <p:txBody>
          <a:bodyPr/>
          <a:lstStyle/>
          <a:p>
            <a:pPr lv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3627" y="196221"/>
            <a:ext cx="5634736" cy="570185"/>
          </a:xfrm>
        </p:spPr>
        <p:txBody>
          <a:bodyPr>
            <a:normAutofit/>
          </a:bodyPr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15102" y="1008020"/>
            <a:ext cx="3056176" cy="98647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ts val="2500"/>
              </a:lnSpc>
              <a:spcAft>
                <a:spcPts val="2200"/>
              </a:spcAft>
              <a:defRPr sz="1600" b="1">
                <a:solidFill>
                  <a:schemeClr val="bg1">
                    <a:lumMod val="65000"/>
                  </a:schemeClr>
                </a:solidFill>
              </a:defRPr>
            </a:lvl1pPr>
            <a:lvl2pPr>
              <a:lnSpc>
                <a:spcPts val="2500"/>
              </a:lnSpc>
              <a:spcAft>
                <a:spcPts val="0"/>
              </a:spcAft>
              <a:defRPr sz="1600" b="0">
                <a:solidFill>
                  <a:schemeClr val="bg1">
                    <a:lumMod val="65000"/>
                  </a:schemeClr>
                </a:solidFill>
              </a:defRPr>
            </a:lvl2pPr>
            <a:lvl3pPr marL="300038" indent="0">
              <a:lnSpc>
                <a:spcPts val="2500"/>
              </a:lnSpc>
              <a:spcAft>
                <a:spcPts val="0"/>
              </a:spcAft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3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98093-B353-454C-9E74-1819B4353CF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4790149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i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3627" y="196221"/>
            <a:ext cx="5634736" cy="570185"/>
          </a:xfrm>
        </p:spPr>
        <p:txBody>
          <a:bodyPr>
            <a:normAutofit/>
          </a:bodyPr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15102" y="1008022"/>
            <a:ext cx="3056176" cy="5105506"/>
          </a:xfrm>
        </p:spPr>
        <p:txBody>
          <a:bodyPr>
            <a:normAutofit/>
          </a:bodyPr>
          <a:lstStyle>
            <a:lvl1pPr>
              <a:lnSpc>
                <a:spcPts val="2500"/>
              </a:lnSpc>
              <a:spcAft>
                <a:spcPts val="2200"/>
              </a:spcAft>
              <a:defRPr sz="1600" b="1">
                <a:solidFill>
                  <a:schemeClr val="bg1">
                    <a:lumMod val="65000"/>
                  </a:schemeClr>
                </a:solidFill>
              </a:defRPr>
            </a:lvl1pPr>
            <a:lvl2pPr>
              <a:lnSpc>
                <a:spcPts val="2500"/>
              </a:lnSpc>
              <a:spcAft>
                <a:spcPts val="0"/>
              </a:spcAft>
              <a:defRPr sz="1600" b="0">
                <a:solidFill>
                  <a:schemeClr val="bg1">
                    <a:lumMod val="65000"/>
                  </a:schemeClr>
                </a:solidFill>
              </a:defRPr>
            </a:lvl2pPr>
            <a:lvl3pPr marL="300038" indent="0">
              <a:lnSpc>
                <a:spcPts val="2500"/>
              </a:lnSpc>
              <a:spcAft>
                <a:spcPts val="0"/>
              </a:spcAft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3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1"/>
          </p:nvPr>
        </p:nvSpPr>
        <p:spPr>
          <a:xfrm>
            <a:off x="4571280" y="1133061"/>
            <a:ext cx="3577083" cy="4974696"/>
          </a:xfrm>
        </p:spPr>
        <p:txBody>
          <a:bodyPr/>
          <a:lstStyle/>
          <a:p>
            <a:pPr lv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BF71-4AD1-40BB-AC03-3617BFCB7DF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4202823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" y="3"/>
            <a:ext cx="9138228" cy="685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2513627" y="194298"/>
            <a:ext cx="5621749" cy="5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73" tIns="45936" rIns="91873" bIns="459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8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15103" y="1008020"/>
            <a:ext cx="6628931" cy="518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936" rIns="91873" bIns="459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897" y="6355916"/>
            <a:ext cx="1581478" cy="365503"/>
          </a:xfrm>
          <a:prstGeom prst="rect">
            <a:avLst/>
          </a:prstGeom>
        </p:spPr>
        <p:txBody>
          <a:bodyPr vert="horz" lIns="91873" tIns="45936" rIns="91873" bIns="45936" rtlCol="0" anchor="ctr"/>
          <a:lstStyle>
            <a:lvl1pPr algn="r" defTabSz="91872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36B258-7EAD-421D-AE63-F42D0C3B957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pic>
        <p:nvPicPr>
          <p:cNvPr id="7" name="Picture 3" descr="\\public\bks\BKS_WPEiP\Piotr Krupa\Biblioteka znaku\JPG\MSP_POLSKI\II\II_MSP_kolor_RGB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98" y="368635"/>
            <a:ext cx="1673982" cy="50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2" r:id="rId2"/>
    <p:sldLayoutId id="2147483703" r:id="rId3"/>
    <p:sldLayoutId id="2147483704" r:id="rId4"/>
    <p:sldLayoutId id="2147483705" r:id="rId5"/>
  </p:sldLayoutIdLst>
  <p:transition>
    <p:wipe/>
  </p:transition>
  <p:hf hdr="0" ftr="0" dt="0"/>
  <p:txStyles>
    <p:titleStyle>
      <a:lvl1pPr algn="l" defTabSz="917575" rtl="0" eaLnBrk="1" fontAlgn="base" hangingPunct="1">
        <a:spcBef>
          <a:spcPct val="0"/>
        </a:spcBef>
        <a:spcAft>
          <a:spcPct val="0"/>
        </a:spcAft>
        <a:defRPr sz="1200" kern="1200">
          <a:solidFill>
            <a:srgbClr val="B2B2B2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spcBef>
          <a:spcPct val="0"/>
        </a:spcBef>
        <a:spcAft>
          <a:spcPct val="0"/>
        </a:spcAft>
        <a:defRPr sz="1200">
          <a:solidFill>
            <a:srgbClr val="B2B2B2"/>
          </a:solidFill>
          <a:latin typeface="Calibri" pitchFamily="34" charset="0"/>
        </a:defRPr>
      </a:lvl2pPr>
      <a:lvl3pPr algn="l" defTabSz="917575" rtl="0" eaLnBrk="1" fontAlgn="base" hangingPunct="1">
        <a:spcBef>
          <a:spcPct val="0"/>
        </a:spcBef>
        <a:spcAft>
          <a:spcPct val="0"/>
        </a:spcAft>
        <a:defRPr sz="1200">
          <a:solidFill>
            <a:srgbClr val="B2B2B2"/>
          </a:solidFill>
          <a:latin typeface="Calibri" pitchFamily="34" charset="0"/>
        </a:defRPr>
      </a:lvl3pPr>
      <a:lvl4pPr algn="l" defTabSz="917575" rtl="0" eaLnBrk="1" fontAlgn="base" hangingPunct="1">
        <a:spcBef>
          <a:spcPct val="0"/>
        </a:spcBef>
        <a:spcAft>
          <a:spcPct val="0"/>
        </a:spcAft>
        <a:defRPr sz="1200">
          <a:solidFill>
            <a:srgbClr val="B2B2B2"/>
          </a:solidFill>
          <a:latin typeface="Calibri" pitchFamily="34" charset="0"/>
        </a:defRPr>
      </a:lvl4pPr>
      <a:lvl5pPr algn="l" defTabSz="917575" rtl="0" eaLnBrk="1" fontAlgn="base" hangingPunct="1">
        <a:spcBef>
          <a:spcPct val="0"/>
        </a:spcBef>
        <a:spcAft>
          <a:spcPct val="0"/>
        </a:spcAft>
        <a:defRPr sz="1200">
          <a:solidFill>
            <a:srgbClr val="B2B2B2"/>
          </a:solidFill>
          <a:latin typeface="Calibri" pitchFamily="34" charset="0"/>
        </a:defRPr>
      </a:lvl5pPr>
      <a:lvl6pPr marL="457200" algn="l" defTabSz="917575" rtl="0" eaLnBrk="1" fontAlgn="base" hangingPunct="1">
        <a:spcBef>
          <a:spcPct val="0"/>
        </a:spcBef>
        <a:spcAft>
          <a:spcPct val="0"/>
        </a:spcAft>
        <a:defRPr sz="1200">
          <a:solidFill>
            <a:srgbClr val="B2B2B2"/>
          </a:solidFill>
          <a:latin typeface="Calibri" pitchFamily="34" charset="0"/>
        </a:defRPr>
      </a:lvl6pPr>
      <a:lvl7pPr marL="914400" algn="l" defTabSz="917575" rtl="0" eaLnBrk="1" fontAlgn="base" hangingPunct="1">
        <a:spcBef>
          <a:spcPct val="0"/>
        </a:spcBef>
        <a:spcAft>
          <a:spcPct val="0"/>
        </a:spcAft>
        <a:defRPr sz="1200">
          <a:solidFill>
            <a:srgbClr val="B2B2B2"/>
          </a:solidFill>
          <a:latin typeface="Calibri" pitchFamily="34" charset="0"/>
        </a:defRPr>
      </a:lvl7pPr>
      <a:lvl8pPr marL="1371600" algn="l" defTabSz="917575" rtl="0" eaLnBrk="1" fontAlgn="base" hangingPunct="1">
        <a:spcBef>
          <a:spcPct val="0"/>
        </a:spcBef>
        <a:spcAft>
          <a:spcPct val="0"/>
        </a:spcAft>
        <a:defRPr sz="1200">
          <a:solidFill>
            <a:srgbClr val="B2B2B2"/>
          </a:solidFill>
          <a:latin typeface="Calibri" pitchFamily="34" charset="0"/>
        </a:defRPr>
      </a:lvl8pPr>
      <a:lvl9pPr marL="1828800" algn="l" defTabSz="917575" rtl="0" eaLnBrk="1" fontAlgn="base" hangingPunct="1">
        <a:spcBef>
          <a:spcPct val="0"/>
        </a:spcBef>
        <a:spcAft>
          <a:spcPct val="0"/>
        </a:spcAft>
        <a:defRPr sz="1200">
          <a:solidFill>
            <a:srgbClr val="B2B2B2"/>
          </a:solidFill>
          <a:latin typeface="Calibri" pitchFamily="34" charset="0"/>
        </a:defRPr>
      </a:lvl9pPr>
    </p:titleStyle>
    <p:bodyStyle>
      <a:lvl1pPr algn="l" defTabSz="917575" rtl="0" eaLnBrk="1" fontAlgn="base" hangingPunct="1">
        <a:spcBef>
          <a:spcPct val="0"/>
        </a:spcBef>
        <a:spcAft>
          <a:spcPct val="0"/>
        </a:spcAft>
        <a:buFont typeface="Arial" charset="0"/>
        <a:defRPr lang="pl-PL" sz="2000" b="1" kern="1200" dirty="0">
          <a:solidFill>
            <a:schemeClr val="accent2"/>
          </a:solidFill>
          <a:latin typeface="+mn-lt"/>
          <a:ea typeface="+mn-ea"/>
          <a:cs typeface="+mn-cs"/>
        </a:defRPr>
      </a:lvl1pPr>
      <a:lvl2pPr marL="3175" algn="l" defTabSz="917575" rtl="0" eaLnBrk="1" fontAlgn="base" hangingPunct="1">
        <a:spcBef>
          <a:spcPct val="0"/>
        </a:spcBef>
        <a:spcAft>
          <a:spcPct val="0"/>
        </a:spcAft>
        <a:buFont typeface="Arial" charset="0"/>
        <a:defRPr lang="pl-PL" sz="1600" kern="1200" dirty="0">
          <a:solidFill>
            <a:srgbClr val="A6A6A6"/>
          </a:solidFill>
          <a:latin typeface="+mn-lt"/>
          <a:ea typeface="+mn-ea"/>
          <a:cs typeface="+mn-cs"/>
        </a:defRPr>
      </a:lvl2pPr>
      <a:lvl3pPr marL="550863" indent="-250825" algn="l" defTabSz="917575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lang="pl-PL" sz="1600" kern="1200" dirty="0">
          <a:solidFill>
            <a:srgbClr val="A6A6A6"/>
          </a:solidFill>
          <a:latin typeface="+mn-lt"/>
          <a:ea typeface="+mn-ea"/>
          <a:cs typeface="+mn-cs"/>
        </a:defRPr>
      </a:lvl3pPr>
      <a:lvl4pPr marL="1377950" algn="l" defTabSz="917575" rtl="0" eaLnBrk="1" fontAlgn="base" hangingPunct="1">
        <a:spcBef>
          <a:spcPct val="20000"/>
        </a:spcBef>
        <a:spcAft>
          <a:spcPct val="0"/>
        </a:spcAft>
        <a:buFont typeface="Arial" charset="0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738" algn="l" defTabSz="917575" rtl="0" eaLnBrk="1" fontAlgn="base" hangingPunct="1">
        <a:spcBef>
          <a:spcPct val="20000"/>
        </a:spcBef>
        <a:spcAft>
          <a:spcPct val="0"/>
        </a:spcAft>
        <a:buFont typeface="Arial" charset="0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26490" indent="-229681" algn="l" defTabSz="9187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5852" indent="-229681" algn="l" defTabSz="9187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45214" indent="-229681" algn="l" defTabSz="9187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04576" indent="-229681" algn="l" defTabSz="9187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8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9362" algn="l" defTabSz="918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8724" algn="l" defTabSz="918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8086" algn="l" defTabSz="918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7447" algn="l" defTabSz="918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6809" algn="l" defTabSz="918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56171" algn="l" defTabSz="918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15533" algn="l" defTabSz="918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74895" algn="l" defTabSz="9187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Og&#322;oszenia.dnw@msp.gov.pl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mailto:Marzena.Kusio@msp.gov.pl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00674" y="2758591"/>
            <a:ext cx="7196012" cy="575188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</a:t>
            </a:r>
            <a:b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RAD NADZORCZYCH </a:t>
            </a:r>
            <a:b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SPÓŁEK MEDIA PUBLICZNE 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00674" y="4590507"/>
            <a:ext cx="7196012" cy="1883689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Warszawa, 2014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2D592-0AB5-4975-94D7-F8404564004C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3627" y="196221"/>
            <a:ext cx="6119733" cy="570185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Osiąganie celów nadzoru właścicielskiego MSP</a:t>
            </a:r>
            <a:endParaRPr lang="pl-PL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90528413"/>
              </p:ext>
            </p:extLst>
          </p:nvPr>
        </p:nvGraphicFramePr>
        <p:xfrm>
          <a:off x="484833" y="888754"/>
          <a:ext cx="8573192" cy="566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675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Dziękuję za uwagę.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2D592-0AB5-4975-94D7-F8404564004C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692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3143" y="1008020"/>
            <a:ext cx="7482233" cy="5186302"/>
          </a:xfrm>
        </p:spPr>
        <p:txBody>
          <a:bodyPr/>
          <a:lstStyle/>
          <a:p>
            <a:pPr algn="ctr"/>
            <a:endParaRPr lang="pl-PL" dirty="0"/>
          </a:p>
          <a:p>
            <a:pPr algn="ctr">
              <a:lnSpc>
                <a:spcPct val="100000"/>
              </a:lnSpc>
            </a:pPr>
            <a:r>
              <a:rPr lang="pl-PL" sz="3600" dirty="0"/>
              <a:t>Dobre praktyki Rad Nadzorczych spółek media publiczne, w tym ogólne informacje </a:t>
            </a:r>
            <a:r>
              <a:rPr lang="pl-PL" sz="3600" dirty="0" smtClean="0"/>
              <a:t>o </a:t>
            </a:r>
            <a:r>
              <a:rPr lang="pl-PL" sz="3600" dirty="0"/>
              <a:t>kompetencjach </a:t>
            </a:r>
            <a:r>
              <a:rPr lang="pl-PL" sz="3600" dirty="0" smtClean="0"/>
              <a:t>Rad Nadzorczych oraz </a:t>
            </a:r>
            <a:r>
              <a:rPr lang="pl-PL" sz="3600" dirty="0"/>
              <a:t>zasadach nadzoru nad tymi spółkami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39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3628" y="196221"/>
            <a:ext cx="6238486" cy="570185"/>
          </a:xfrm>
        </p:spPr>
        <p:txBody>
          <a:bodyPr>
            <a:normAutofit fontScale="90000"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publiczne </a:t>
            </a: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pl-PL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Ogólne informacje o kompetencjach i obowiązkach Rad Nadzorczych 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spółek </a:t>
            </a: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media 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publiczne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Kompetencje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ady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adzorczej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 spółkach media publiczne określa: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Ustawa z dnia 15 września 2000 r. </a:t>
            </a: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Kodeks spółek handlowych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Dz.U.2013r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poz. 1030, ze zm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.)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Ustawa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 dnia 29 grudnia 1992 r. </a:t>
            </a: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radiofonii i telewizji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Dz.U.2011r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Nr 43 poz. 226, ze zm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.)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pl-PL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Niezależnie od regulacji zawartej w Kodeksie Spółek handlowych i ustawie o radiofonii i telewizji pozycje członków rady nadzorczej w spółkach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 określa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Ustawa z dnia 30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sierpnia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1996 r. </a:t>
            </a: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komercjalizacji i prywatyzacji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Dz.U.2013r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., poz. 216, ze zm.)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Ustawa z dnia 3 marca 2000 r. </a:t>
            </a: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wynagradzaniu osób kierujących niektórymi podmiotami prawnymi</a:t>
            </a:r>
            <a:r>
              <a:rPr lang="pl-PL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Dz.U.2013r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poz. 254, ze zm.)</a:t>
            </a:r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Ustawa z dnia 21 sierpnia 1997 r. </a:t>
            </a: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ograniczeniu prowadzenia działalności gospodarczej przez osoby pełniące funkcje publiczne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Dz.U.2006r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Nr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216 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poz. 1584, ze zm.)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94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3628" y="196221"/>
            <a:ext cx="6084107" cy="570185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Ogólne informacje o kompetencjach i obowiązkach Rad Nadzorczych spółek media publiczne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>
                <a:solidFill>
                  <a:srgbClr val="FFC000"/>
                </a:solidFill>
              </a:rPr>
              <a:t>Prawa </a:t>
            </a:r>
            <a:r>
              <a:rPr lang="pl-PL" sz="2400" dirty="0">
                <a:solidFill>
                  <a:srgbClr val="FFC000"/>
                </a:solidFill>
              </a:rPr>
              <a:t>i obowiązki Rad Nadzorczych (1</a:t>
            </a:r>
            <a:r>
              <a:rPr lang="pl-PL" sz="2400" dirty="0" smtClean="0">
                <a:solidFill>
                  <a:srgbClr val="FFC000"/>
                </a:solidFill>
              </a:rPr>
              <a:t>)</a:t>
            </a:r>
            <a:endParaRPr lang="pl-PL" sz="2400" dirty="0">
              <a:solidFill>
                <a:srgbClr val="FFC000"/>
              </a:solidFill>
            </a:endParaRPr>
          </a:p>
          <a:p>
            <a:endParaRPr lang="pl-PL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Kodeks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spółek handlowych</a:t>
            </a:r>
          </a:p>
          <a:p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Art. 382. § 1. Rada nadzorcza sprawuje stały nadzór nad działalnością spółki we wszystkich dziedzinach jej działalności. (...)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846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3628" y="196221"/>
            <a:ext cx="6095982" cy="570185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Ogólne informacje o kompetencjach i obowiązkach Rad Nadzorczych spółek media publiczne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Prawa i obowiązki </a:t>
            </a:r>
            <a:r>
              <a:rPr lang="pl-PL" sz="2400" dirty="0" smtClean="0"/>
              <a:t>Rad </a:t>
            </a:r>
            <a:r>
              <a:rPr lang="pl-PL" sz="2400" dirty="0"/>
              <a:t>N</a:t>
            </a:r>
            <a:r>
              <a:rPr lang="pl-PL" sz="2400" dirty="0" smtClean="0"/>
              <a:t>adzorczych (2)</a:t>
            </a:r>
          </a:p>
          <a:p>
            <a:endParaRPr lang="pl-PL" sz="900" dirty="0"/>
          </a:p>
          <a:p>
            <a:pPr>
              <a:spcAft>
                <a:spcPts val="1200"/>
              </a:spcAft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 celu wykonywania swoich obowiązków rada nadzorcza może: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badać wszystkie dokumenty spółki,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żądać od zarządu i pracowników sprawozdań i wyjaśnień 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dokonywać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rewizji stanu majątku.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337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3628" y="196221"/>
            <a:ext cx="6131608" cy="570185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Ogólne informacje o kompetencjach i obowiązkach Rad Nadzorczych spółek media publiczne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Prawa i obowiązki </a:t>
            </a:r>
            <a:r>
              <a:rPr lang="pl-PL" sz="2400" dirty="0" smtClean="0"/>
              <a:t>Rad Nadzorczych (3)</a:t>
            </a:r>
            <a:endParaRPr lang="pl-PL" sz="2400" dirty="0"/>
          </a:p>
          <a:p>
            <a:r>
              <a:rPr lang="pl-PL" dirty="0"/>
              <a:t> </a:t>
            </a:r>
          </a:p>
          <a:p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Kodeks spółek handlowych</a:t>
            </a:r>
          </a:p>
          <a:p>
            <a:pPr algn="just"/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Art. 390. § 1. Rada nadzorcza wykonuje swoje obowiązki kolegialnie, może jednak delegować swoich członków do samodzielnego pełnienia określonych czynności nadzorczych.</a:t>
            </a:r>
          </a:p>
          <a:p>
            <a:pPr algn="just"/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(....)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463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3628" y="196221"/>
            <a:ext cx="6380990" cy="570185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Ogólne informacje o kompetencjach i obowiązkach Rad Nadzorczych spółek media publiczne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Prawa i obowiązki </a:t>
            </a:r>
            <a:r>
              <a:rPr lang="pl-PL" sz="2400" dirty="0" smtClean="0"/>
              <a:t>Rad </a:t>
            </a:r>
            <a:r>
              <a:rPr lang="pl-PL" sz="2400" dirty="0"/>
              <a:t>N</a:t>
            </a:r>
            <a:r>
              <a:rPr lang="pl-PL" sz="2400" dirty="0" smtClean="0"/>
              <a:t>adzorczych (4) </a:t>
            </a:r>
            <a:endParaRPr lang="pl-PL" sz="24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pl-PL" sz="10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pl-PL" sz="10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pl-PL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Ustawa o radiofonii i telewizji</a:t>
            </a:r>
          </a:p>
          <a:p>
            <a:pPr>
              <a:spcAft>
                <a:spcPts val="0"/>
              </a:spcAft>
            </a:pPr>
            <a:r>
              <a:rPr lang="pl-PL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>
              <a:spcAft>
                <a:spcPts val="0"/>
              </a:spcAft>
            </a:pPr>
            <a:r>
              <a:rPr lang="pl-PL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Art. 28 ust</a:t>
            </a:r>
            <a:r>
              <a:rPr lang="pl-PL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6 </a:t>
            </a:r>
            <a:r>
              <a:rPr lang="pl-PL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Zgody rady nadzorczej wymaga: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nawiązywanie i rozwiązywanie stosunku pracy z osobami zajmującymi stanowiska kierownicze określone w statucie spółki;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zawarcie lub przystąpienie przez spółkę do umowy zbiorowej </a:t>
            </a:r>
            <a:r>
              <a:rPr lang="pl-PL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 </a:t>
            </a:r>
            <a:r>
              <a:rPr lang="pl-PL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przedstawicielami pracowników;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</a:t>
            </a:r>
            <a:r>
              <a:rPr lang="pl-PL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awiązanie bądź </a:t>
            </a:r>
            <a:r>
              <a:rPr lang="pl-PL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przystąpienie do spółki innej niż spółka, o której mowa </a:t>
            </a:r>
            <a:r>
              <a:rPr lang="pl-PL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 </a:t>
            </a:r>
            <a:r>
              <a:rPr lang="pl-PL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art. 26 ust. 1, a także nabycie lub zbycie udziałów albo akcji w tej spółce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zbycie lub obciążenie nieruchomości.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58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3628" y="196221"/>
            <a:ext cx="6036606" cy="570185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Ogólne informacje o kompetencjach i obowiązkach Rad Nadzorczych spółek media publiczne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pl-PL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Zgodnie </a:t>
            </a:r>
            <a:r>
              <a:rPr lang="pl-PL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 </a:t>
            </a:r>
            <a:r>
              <a:rPr lang="pl-PL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ustawą o radiofonii i telewizji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pl-PL" sz="21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l-PL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Członków Zarządu, w tym Prezesa spółek media publiczne </a:t>
            </a:r>
            <a:r>
              <a:rPr lang="pl-PL" sz="21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powołuje</a:t>
            </a:r>
            <a:r>
              <a:rPr lang="pl-PL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uchwałą Krajowa Rada Radiofonii i Telewizji na wniosek Rady Nadzorczej</a:t>
            </a:r>
            <a:r>
              <a:rPr lang="pl-PL" sz="21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 przeprowadzonym postępowaniu konkursowym na podstawie Rozporządzenia KRRiT z dnia 18 listopada 2010 r. </a:t>
            </a:r>
            <a:r>
              <a:rPr lang="pl-PL" sz="2100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 sprawie regulaminu konkursu na kandydatów na członków zarządu spółki "Telewizja Polska - Spółka Akcyjna", spółki "Polskie Radio - Spółka Akcyjna" oraz spółek radiofonii regionalnej</a:t>
            </a:r>
            <a:endParaRPr lang="pl-PL" sz="21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pl-PL" sz="21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pl-PL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Członków Zarządu, w tym Prezesa spółek media publiczne </a:t>
            </a:r>
            <a:r>
              <a:rPr lang="pl-PL" sz="21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odwołuje</a:t>
            </a:r>
            <a:r>
              <a:rPr lang="pl-PL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uchwałą Krajowa Rada Radiofonii i Telewizji na wniosek Rady Nadzorczej lub Walnego </a:t>
            </a:r>
            <a:r>
              <a:rPr lang="pl-PL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Zgromadzenia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pl-PL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21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pl-PL" sz="21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Zgodnie z art. 27 ust. 6 Ustawy o </a:t>
            </a:r>
            <a:r>
              <a:rPr lang="pl-PL" sz="2100" b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rtv</a:t>
            </a:r>
            <a:r>
              <a:rPr lang="pl-PL" sz="21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Członek Zarządu może być odwołany w przypadku: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1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skazania prawomocnym wyrokiem sądu za przestępstwa umyślne ścigane z oskarżenia publicznego lub przestępstwo skarbowe,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1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działania na szkodę spółki,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1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zaistnienia okoliczności trwale uniemożliwiających sprawowanie funkcji.</a:t>
            </a:r>
          </a:p>
          <a:p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936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3628" y="196221"/>
            <a:ext cx="6167234" cy="570185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Ogólne informacje o kompetencjach i obowiązkach Rad Nadzorczych spółek media publiczne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Zakaz wydawania </a:t>
            </a:r>
            <a:r>
              <a:rPr lang="pl-PL" sz="2400" dirty="0" smtClean="0"/>
              <a:t>Zarządowi </a:t>
            </a:r>
            <a:r>
              <a:rPr lang="pl-PL" sz="2400" dirty="0"/>
              <a:t>wiążących poleceń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pl-PL" dirty="0"/>
              <a:t> 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Kodeks spółek handlowych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Art. 375</a:t>
            </a:r>
            <a:r>
              <a:rPr lang="pl-PL" b="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 Walne zgromadzenie i rada nadzorcza nie mogą wydawać zarządowi wiążących poleceń dotyczących prowadzenia spraw spółki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pl-PL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Ustawa o radiofonii i telewizji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Art. 29 ust.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Zarząd spółki nie jest związany poleceniami i zakazami  ustanowionymi przez Walne Zgromadzenie, jeżeli dotyczą one treści programu.</a:t>
            </a:r>
          </a:p>
          <a:p>
            <a:pPr algn="just"/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143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13627" y="196218"/>
            <a:ext cx="5621749" cy="56941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3200" b="1" dirty="0" smtClean="0">
                <a:solidFill>
                  <a:srgbClr val="FFC000"/>
                </a:solidFill>
              </a:rPr>
              <a:t>Plan seminarium </a:t>
            </a:r>
            <a:endParaRPr lang="pl-PL" sz="3200" b="1" dirty="0">
              <a:solidFill>
                <a:srgbClr val="FFC000"/>
              </a:solidFill>
            </a:endParaRPr>
          </a:p>
        </p:txBody>
      </p:sp>
      <p:sp>
        <p:nvSpPr>
          <p:cNvPr id="5123" name="Symbol zastępczy zawartości 19"/>
          <p:cNvSpPr>
            <a:spLocks noGrp="1"/>
          </p:cNvSpPr>
          <p:nvPr>
            <p:ph idx="1"/>
          </p:nvPr>
        </p:nvSpPr>
        <p:spPr>
          <a:xfrm>
            <a:off x="1045029" y="1008020"/>
            <a:ext cx="7090347" cy="5186302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pl-PL" altLang="pl-PL" sz="2400" b="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Priorytety </a:t>
            </a:r>
            <a:r>
              <a:rPr lang="pl-PL" altLang="pl-PL" sz="2400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zarządzania portfelem podmiotów nadzorowanych przez Ministra Skarbu Państwa do roku 2015 </a:t>
            </a:r>
            <a:endParaRPr lang="pl-PL" altLang="pl-PL" sz="2400" b="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pl-PL" altLang="pl-PL" sz="2400" b="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Dobre </a:t>
            </a:r>
            <a:r>
              <a:rPr lang="pl-PL" altLang="pl-PL" sz="2400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praktyki Rad Nadzorczych spółek media publiczne, w tym ogólne informacje </a:t>
            </a:r>
            <a:r>
              <a:rPr lang="pl-PL" altLang="pl-PL" sz="2400" b="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 </a:t>
            </a:r>
            <a:r>
              <a:rPr lang="pl-PL" altLang="pl-PL" sz="2400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kompetencjach </a:t>
            </a:r>
            <a:r>
              <a:rPr lang="pl-PL" altLang="pl-PL" sz="2400" b="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Rad Nadzorczych </a:t>
            </a:r>
            <a:r>
              <a:rPr lang="pl-PL" altLang="pl-PL" sz="2400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oraz zasadach nadzoru nad tymi </a:t>
            </a:r>
            <a:r>
              <a:rPr lang="pl-PL" altLang="pl-PL" sz="2400" b="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spółkami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pl-PL" sz="2400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Zasady wynagradzania członków Zarządu w jednoosobowych spółkach SP </a:t>
            </a:r>
            <a:endParaRPr lang="pl-PL" sz="2400" b="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pl-PL" sz="2400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Ograniczenia podmiotowe dotyczące członków RN spółek z udziałem SP </a:t>
            </a:r>
            <a:endParaRPr altLang="pl-PL" sz="2400" b="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63190" y="196221"/>
            <a:ext cx="6032665" cy="570185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Ogólne informacje o kompetencjach i obowiązkach Rad Nadzorczych spółek media publiczne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pl-PL" sz="2400" dirty="0"/>
              <a:t>Rozszerzenie uprawnień RN</a:t>
            </a:r>
          </a:p>
          <a:p>
            <a:pPr>
              <a:spcAft>
                <a:spcPts val="0"/>
              </a:spcAft>
            </a:pPr>
            <a:r>
              <a:rPr lang="pl-PL" dirty="0"/>
              <a:t> </a:t>
            </a:r>
          </a:p>
          <a:p>
            <a:pPr>
              <a:spcAft>
                <a:spcPts val="0"/>
              </a:spcAft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Kodeks spółek handlowych</a:t>
            </a:r>
          </a:p>
          <a:p>
            <a:pPr>
              <a:spcAft>
                <a:spcPts val="0"/>
              </a:spcAft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Art. 384. § 1. Statut może rozszerzyć uprawnienia rady nadzorczej,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 szczególności przewidywać, że zarząd jest obowiązany uzyskać zgodę rady nadzorczej przed dokonaniem określonych w statucie czynności.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695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b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Zasady nadzoru nad spółkami media publiczne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sz="2400" dirty="0" smtClean="0"/>
              <a:t>Pozastatutowe </a:t>
            </a:r>
            <a:r>
              <a:rPr lang="pl-PL" sz="2400" dirty="0"/>
              <a:t>instrumenty nadzoru </a:t>
            </a:r>
            <a:r>
              <a:rPr lang="pl-PL" sz="2400" dirty="0" smtClean="0"/>
              <a:t>właścicielskiego realizowane </a:t>
            </a:r>
            <a:r>
              <a:rPr lang="pl-PL" sz="2400" dirty="0"/>
              <a:t>przez Radę </a:t>
            </a:r>
            <a:r>
              <a:rPr lang="pl-PL" sz="2400" dirty="0" smtClean="0"/>
              <a:t>Nadzorczą</a:t>
            </a:r>
          </a:p>
          <a:p>
            <a:pPr>
              <a:spcAft>
                <a:spcPts val="600"/>
              </a:spcAft>
            </a:pPr>
            <a:endParaRPr lang="pl-PL" b="0" dirty="0" smtClean="0"/>
          </a:p>
          <a:p>
            <a:pPr>
              <a:spcAft>
                <a:spcPts val="600"/>
              </a:spcAft>
            </a:pPr>
            <a:endParaRPr lang="pl-PL" b="0" dirty="0"/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Zarządzenie Ministra Skarbu </a:t>
            </a: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Państwa</a:t>
            </a:r>
            <a:b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 dnia 28 stycznia 2013 r. </a:t>
            </a:r>
            <a:b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 </a:t>
            </a: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sprawie zasad nadzoru właścicielskiego nad spółkami z udziałem Skarbu Państwa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pl-PL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pl-PL" b="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opublikowane na stronie internetowej MSP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967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Zasady nadzoru nad spółkami media publiczne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pl-PL" sz="2400" dirty="0"/>
              <a:t>Załącznik do Zasad nadzoru właścicielskiego ...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pl-PL" dirty="0"/>
              <a:t> 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pl-PL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pl-PL" dirty="0"/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Wskazówki Ministerstwa Skarbu Państwa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dotyczące wykonywania czynności przez Radę Nadzorczą jednoosobowych spółek Skarbu Państwa oraz </a:t>
            </a: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spółek </a:t>
            </a: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 większościowym udziałem Skarbu Państwa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pl-PL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opublikowane na stronie internetowej MSP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342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Zasady nadzoru nad spółkami media publiczne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sz="2400" dirty="0"/>
              <a:t>Załącznik do Zasad nadzoru właścicielskiego ....</a:t>
            </a:r>
          </a:p>
          <a:p>
            <a:pPr>
              <a:spcAft>
                <a:spcPts val="600"/>
              </a:spcAft>
            </a:pPr>
            <a:r>
              <a:rPr lang="pl-PL" dirty="0"/>
              <a:t> 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Wytyczne dla jednoosobowych spółek Skarbu Państwa </a:t>
            </a:r>
            <a:endParaRPr lang="pl-PL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 </a:t>
            </a: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spółek z większościowym udziałem Skarbu Państwa 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sporządzających sprawozdania finansowe </a:t>
            </a:r>
            <a:endParaRPr lang="pl-PL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za </a:t>
            </a: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rok obrotowy 2014 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rzyjęte przez Ministra </a:t>
            </a: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Skarbu Państwa 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 dniu 26 sierpnia 2014 r.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opublikowane na stronie internetowej MSP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85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Zasady nadzoru nad spółkami media publiczne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498093-B353-454C-9E74-1819B4353CFE}" type="slidenum">
              <a:rPr lang="pl-PL" smtClean="0"/>
              <a:pPr>
                <a:defRPr/>
              </a:pPr>
              <a:t>24</a:t>
            </a:fld>
            <a:endParaRPr lang="pl-PL" dirty="0"/>
          </a:p>
        </p:txBody>
      </p:sp>
      <p:pic>
        <p:nvPicPr>
          <p:cNvPr id="6" name="Symbol zastępczy obrazu 5"/>
          <p:cNvPicPr>
            <a:picLocks noGrp="1"/>
          </p:cNvPicPr>
          <p:nvPr>
            <p:ph type="pic" sz="quarter" idx="11"/>
          </p:nvPr>
        </p:nvPicPr>
        <p:blipFill>
          <a:blip r:embed="rId2"/>
          <a:srcRect t="14834" b="14834"/>
          <a:stretch>
            <a:fillRect/>
          </a:stretch>
        </p:blipFill>
        <p:spPr>
          <a:xfrm>
            <a:off x="700645" y="1006098"/>
            <a:ext cx="7439060" cy="4717808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6107924" y="2220686"/>
            <a:ext cx="1952215" cy="7641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cap="all" dirty="0" smtClean="0"/>
          </a:p>
        </p:txBody>
      </p:sp>
      <p:sp>
        <p:nvSpPr>
          <p:cNvPr id="8" name="Elipsa 7"/>
          <p:cNvSpPr/>
          <p:nvPr/>
        </p:nvSpPr>
        <p:spPr>
          <a:xfrm>
            <a:off x="5652655" y="3788228"/>
            <a:ext cx="2407484" cy="4868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cap="all" dirty="0" smtClean="0"/>
          </a:p>
        </p:txBody>
      </p:sp>
      <p:sp>
        <p:nvSpPr>
          <p:cNvPr id="2" name="Prostokąt zaokrąglony 1"/>
          <p:cNvSpPr/>
          <p:nvPr/>
        </p:nvSpPr>
        <p:spPr>
          <a:xfrm>
            <a:off x="1646702" y="2957120"/>
            <a:ext cx="41556" cy="5540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cap="all" dirty="0" smtClean="0"/>
          </a:p>
        </p:txBody>
      </p:sp>
    </p:spTree>
    <p:extLst>
      <p:ext uri="{BB962C8B-B14F-4D97-AF65-F5344CB8AC3E}">
        <p14:creationId xmlns:p14="http://schemas.microsoft.com/office/powerpoint/2010/main" val="423964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Kompetencje </a:t>
            </a: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obowiązki 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RN w </a:t>
            </a: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spółkach z udziałem 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</a:t>
            </a:r>
            <a:r>
              <a:rPr lang="pl-PL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2600" dirty="0"/>
              <a:t>Podstawowe kompetencje i obowiązki Rad Nadzorczych w spółkach z udziałem Skarbu Państwa określone w Zasadach nadzoru </a:t>
            </a:r>
            <a:r>
              <a:rPr lang="pl-PL" sz="2600" dirty="0" smtClean="0"/>
              <a:t>właścicielskiego (1): </a:t>
            </a:r>
            <a:endParaRPr lang="pl-PL" sz="2600" dirty="0"/>
          </a:p>
          <a:p>
            <a:pPr marL="457200" lvl="0" indent="-457200" algn="just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pl-PL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powoływanie, odwoływanie </a:t>
            </a: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zawieszanie członków zarządu spółki </a:t>
            </a:r>
            <a:r>
              <a:rPr lang="pl-PL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pl-PL" sz="2400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 części nie dotyczy spółek media publiczne, w których 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powołanie i odwołanie czł. </a:t>
            </a:r>
            <a:r>
              <a:rPr lang="pl-PL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zarządu </a:t>
            </a:r>
            <a:r>
              <a:rPr lang="pl-PL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należy do gestii </a:t>
            </a:r>
            <a:r>
              <a:rPr lang="pl-PL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KRRiT</a:t>
            </a: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marL="457200" lvl="0" indent="-457200" algn="just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wnioskowanie </a:t>
            </a: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 sprawie ustalenia zasad wynagradzania i wysokości wynagrodzenia dla członków zarządu w jsSP</a:t>
            </a:r>
            <a:r>
              <a:rPr lang="pl-PL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oraz w zależności od postanowień statutów/umów </a:t>
            </a:r>
            <a:r>
              <a:rPr lang="pl-PL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spółek z </a:t>
            </a:r>
            <a:r>
              <a:rPr lang="pl-PL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większościowym udziałem SP wnioskowanie lub ustalanie zasad i wysokości wynagradzania, </a:t>
            </a:r>
            <a:endParaRPr lang="pl-PL" sz="24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0" indent="-457200" algn="just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ocena </a:t>
            </a: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sprawozdania finansowego</a:t>
            </a:r>
            <a:r>
              <a:rPr lang="pl-PL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 zakresie jego zgodności z księgami </a:t>
            </a:r>
            <a:r>
              <a:rPr lang="pl-PL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 </a:t>
            </a:r>
            <a:r>
              <a:rPr lang="pl-PL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dokumentami, </a:t>
            </a:r>
            <a:r>
              <a:rPr lang="pl-PL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jak i </a:t>
            </a:r>
            <a:r>
              <a:rPr lang="pl-PL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ze stanem faktycznym oraz ocena sprawozdania </a:t>
            </a:r>
            <a:r>
              <a:rPr lang="pl-PL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zarządu</a:t>
            </a:r>
            <a:br>
              <a:rPr lang="pl-PL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 działalności spółki i wniosków co do sposobu podziału zysku lub pokrycia straty </a:t>
            </a:r>
            <a:r>
              <a:rPr lang="pl-PL" sz="2400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(dokumenty te powinny być sporządzone zgodnie z Wytycznymi dla jednoosobowych spółek Skarbu Państwa i spółek z większościowym udziałem Skarbu Państwa)</a:t>
            </a:r>
            <a:r>
              <a:rPr lang="pl-PL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endParaRPr lang="pl-PL" sz="24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0" indent="-457200" algn="just">
              <a:lnSpc>
                <a:spcPct val="12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opiniowanie </a:t>
            </a: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rocznych planów rzeczowo-finansowych</a:t>
            </a:r>
            <a:r>
              <a:rPr lang="pl-PL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 także </a:t>
            </a: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wieloletnich strategicznych planów spółk</a:t>
            </a:r>
            <a:r>
              <a:rPr lang="pl-PL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- </a:t>
            </a:r>
            <a:r>
              <a:rPr lang="pl-PL" sz="2400" b="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 przypadku spółek media publiczne programów finansowo- programowych</a:t>
            </a:r>
            <a:endParaRPr lang="pl-PL" sz="24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373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b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Kompetencje i obowiązki RN w spółkach z udziałem 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15103" y="842582"/>
            <a:ext cx="6620273" cy="571554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2900" dirty="0"/>
              <a:t>Podstawowe kompetencje i obowiązki Rad Nadzorczych w spółkach z udziałem Skarbu Państwa określone w Zasadach nadzoru właścicielskiego </a:t>
            </a:r>
            <a:r>
              <a:rPr lang="pl-PL" sz="2900" dirty="0" smtClean="0"/>
              <a:t>(2):</a:t>
            </a: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AutoNum type="alphaLcPeriod" startAt="5"/>
            </a:pPr>
            <a:r>
              <a:rPr lang="pl-PL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opiniowanie </a:t>
            </a:r>
            <a:r>
              <a:rPr lang="pl-PL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zatwierdzanie indywidualnych </a:t>
            </a:r>
            <a:r>
              <a:rPr lang="pl-PL" sz="27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zasad sponsoringu </a:t>
            </a:r>
            <a:r>
              <a:rPr lang="pl-PL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oraz opiniowanie </a:t>
            </a:r>
            <a:r>
              <a:rPr lang="pl-PL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 </a:t>
            </a:r>
            <a:r>
              <a:rPr lang="pl-PL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monitorowanie realizacji przez zarząd </a:t>
            </a:r>
            <a:r>
              <a:rPr lang="pl-PL" sz="27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Planu prowadzenia działalności sponsoringowej, </a:t>
            </a:r>
            <a:r>
              <a:rPr lang="pl-PL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pl-PL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także ocena tego obszaru funkcjonowania spółki w odniesieniu do informacji umieszczonych w </a:t>
            </a:r>
            <a:r>
              <a:rPr lang="pl-PL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sprawozdaniu </a:t>
            </a:r>
            <a:r>
              <a:rPr lang="pl-PL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zarządu, </a:t>
            </a:r>
            <a:endParaRPr lang="pl-PL" sz="27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AutoNum type="alphaLcPeriod" startAt="5"/>
            </a:pPr>
            <a:r>
              <a:rPr lang="pl-PL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monitorowanie </a:t>
            </a:r>
            <a:r>
              <a:rPr lang="pl-PL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kontrola istotnych dla spółki decyzji zarządu, ocena sytuacji ekonomiczno-finansowej spółki oraz efektów pracy zarządu, </a:t>
            </a:r>
            <a:endParaRPr lang="pl-PL" sz="27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AutoNum type="alphaLcPeriod" startAt="5"/>
            </a:pPr>
            <a:r>
              <a:rPr lang="pl-PL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egzekwowanie </a:t>
            </a:r>
            <a:r>
              <a:rPr lang="pl-PL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od zarządu terminowej realizacji obowiązków sprawozdawczych </a:t>
            </a:r>
            <a:r>
              <a:rPr lang="pl-PL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 </a:t>
            </a:r>
            <a:r>
              <a:rPr lang="pl-PL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informacyjnych wobec MSP oraz szybkie reagowanie na stwierdzone nieprawidłowości</a:t>
            </a:r>
            <a:r>
              <a:rPr lang="pl-PL" sz="27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endParaRPr lang="pl-PL" sz="27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AutoNum type="alphaLcPeriod" startAt="5"/>
            </a:pPr>
            <a:r>
              <a:rPr lang="pl-PL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udzielanie </a:t>
            </a:r>
            <a:r>
              <a:rPr lang="pl-PL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zarządowi zgody na podjęcie działań skutkujących: zmianą stanu majątkowego spółki, wzrostem zobowiązań oraz udzieleniem gwarancji i poręczeń majątkowych</a:t>
            </a:r>
            <a:r>
              <a:rPr lang="pl-PL" sz="27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ponad ustalony limit, </a:t>
            </a:r>
            <a:endParaRPr lang="pl-PL" sz="27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AutoNum type="alphaLcPeriod" startAt="5"/>
            </a:pPr>
            <a:r>
              <a:rPr lang="pl-PL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dokonywanie </a:t>
            </a:r>
            <a:r>
              <a:rPr lang="pl-PL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wyboru i bieżąca współpraca z biegłym rewidentem</a:t>
            </a:r>
            <a:r>
              <a:rPr lang="pl-PL" sz="27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oraz monitorowanie procesu przeprowadzania audytu, </a:t>
            </a:r>
            <a:endParaRPr lang="pl-PL" sz="27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AutoNum type="alphaLcPeriod" startAt="5"/>
            </a:pPr>
            <a:r>
              <a:rPr lang="pl-PL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stałe </a:t>
            </a:r>
            <a:r>
              <a:rPr lang="pl-PL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monitorowanie stopnia realizacji przedstawionych przez spółkę w planie rzeczowo-finansowym lub strategicznych planach wieloletnich parametrów ekonomicznych, docelowych wyników ekonomiczno-finansowych oraz zleconych konkretnych zadań do wykonania w spółce</a:t>
            </a:r>
            <a:r>
              <a:rPr lang="pl-PL" sz="27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26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b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Kompetencje i obowiązki RN w spółkach z udziałem 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2300" dirty="0"/>
              <a:t>Kompetencje i obowiązki RN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l-PL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Rada Nadzorcza, w ramach nadzoru i kontroli działalności spółki, obowiązana jest także dokonywać kwartalnej oceny wzrostu wynagrodzeń oraz jego wpływu na sytuację finansową spółki, w kontekście: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9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osiągniętego wyniku ze sprzedaży,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9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udziału kosztów wynagrodzeń w ogólnych kosztach działalności spółki, 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9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proporcji pomiędzy poziomem kosztów działalności </a:t>
            </a:r>
            <a:r>
              <a:rPr lang="pl-PL" sz="19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operacyjnej do </a:t>
            </a:r>
            <a:r>
              <a:rPr lang="pl-PL" sz="19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kosztów wynagrodzeń, 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9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proporcji wzrostu wynagrodzeń do wyniku na działalności gospodarczej spółki,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9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wpływu wzrostu wynagrodzeń na zachowanie płynności finansowej spółki,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9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terminowości regulowania zobowiązań, ze szczególnym uwzględnieniem zobowiązań podatkowych oraz wobec ZUS,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9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stopnia wykorzystania amortyzacji na odtworzenie majątku produkcyjnego.</a:t>
            </a:r>
          </a:p>
          <a:p>
            <a:pPr algn="just"/>
            <a:endParaRPr lang="pl-PL" sz="19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428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b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Kompetencje i obowiązki RN w spółkach z udziałem 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l-PL" sz="1800" dirty="0"/>
              <a:t>Dodatkowe obowiązki </a:t>
            </a:r>
            <a:r>
              <a:rPr lang="pl-PL" sz="1800" dirty="0" smtClean="0"/>
              <a:t>RN</a:t>
            </a:r>
          </a:p>
          <a:p>
            <a:pPr>
              <a:spcAft>
                <a:spcPts val="600"/>
              </a:spcAft>
            </a:pPr>
            <a:endParaRPr lang="pl-PL" sz="1600" dirty="0"/>
          </a:p>
          <a:p>
            <a:pPr>
              <a:spcAft>
                <a:spcPts val="600"/>
              </a:spcAft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Pismem DNW z dnia 8 lutego 2013 r. znak (MSP/DNW/897/13) </a:t>
            </a: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zobowiązano </a:t>
            </a: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RN do</a:t>
            </a:r>
            <a:r>
              <a:rPr lang="pl-PL" sz="16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cyklicznego przeglądu istotnych zdarzeń, które miały miejsce w spółce pomiędzy posiedzeniami RN na podstawie syntetycznej informacji przygotowanej przez Zarząd</a:t>
            </a:r>
            <a:r>
              <a:rPr lang="pl-PL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endParaRPr lang="pl-PL" sz="16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przeglądu na każdym posiedzeniu uchwał Zarządu podjętych pomiędzy posiedzeniami.</a:t>
            </a:r>
          </a:p>
          <a:p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50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b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Kompetencje i obowiązki RN w spółkach z udziałem 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2100" dirty="0"/>
              <a:t>Dodatkowe obowiązki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Pismem DNW z dnia 8 lutego 2013 r. znak (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MSP/DNW/897/13) zobowiązano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RN do kwartalnej: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oceny odchyleń i przyczyn odchylenia wykonania planów rzeczowo-finansowych, realizacji programów, w tym w szczególności: przychodów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wyników ze sprzedaży, przychodów ogółem, wyniku brutto i netto, poziomu zobowiązań, wskaźników charakteryzujących działalność gospodarczą,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wykonania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budżetu marketingowego oraz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wykonania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planu inwestycyjnego,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analizy wykonania planów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naprawczych/restrukturyzacyjnych</a:t>
            </a:r>
            <a:b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uzyskanych efektów,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analizy zidentyfikowanych zagrożeń oraz planowanych i podjętych przez Zarząd działań i efektów,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analizy istotnych postępowań, w których stroną jest spółka.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Ww. analizy winny być przekazane w formie pisemnej jako załącznik do Kwartalnej informacji o spółce.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30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Priorytety zarządzania portfelem podmiotów nadzorowanych </a:t>
            </a:r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dirty="0" smtClean="0"/>
              <a:t>przez </a:t>
            </a:r>
            <a:r>
              <a:rPr lang="pl-PL" altLang="pl-PL" dirty="0"/>
              <a:t>Ministra Skarbu Państwa do roku 2015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endParaRPr lang="pl-PL" sz="3200" dirty="0" smtClean="0"/>
          </a:p>
          <a:p>
            <a:pPr algn="ctr">
              <a:lnSpc>
                <a:spcPct val="100000"/>
              </a:lnSpc>
            </a:pPr>
            <a:r>
              <a:rPr lang="pl-PL" sz="3600" dirty="0" smtClean="0"/>
              <a:t>Priorytety </a:t>
            </a:r>
            <a:r>
              <a:rPr lang="pl-PL" sz="3600" dirty="0"/>
              <a:t>zarządzania portfelem podmiotów </a:t>
            </a:r>
            <a:r>
              <a:rPr lang="pl-PL" sz="3600" dirty="0" smtClean="0"/>
              <a:t>nadzorowanych </a:t>
            </a:r>
            <a:br>
              <a:rPr lang="pl-PL" sz="3600" dirty="0" smtClean="0"/>
            </a:br>
            <a:r>
              <a:rPr lang="pl-PL" sz="3600" dirty="0" smtClean="0"/>
              <a:t>przez </a:t>
            </a:r>
            <a:r>
              <a:rPr lang="pl-PL" sz="3600" dirty="0"/>
              <a:t>Ministra Skarbu Państwa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do </a:t>
            </a:r>
            <a:r>
              <a:rPr lang="pl-PL" sz="3600" dirty="0"/>
              <a:t>roku 2015</a:t>
            </a:r>
          </a:p>
          <a:p>
            <a:pPr algn="ctr"/>
            <a:r>
              <a:rPr lang="pl-PL" dirty="0"/>
              <a:t> </a:t>
            </a:r>
          </a:p>
          <a:p>
            <a:pPr algn="ctr"/>
            <a:r>
              <a:rPr lang="pl-PL" dirty="0"/>
              <a:t>Warszawa 2014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588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b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Kompetencje i obowiązki RN w spółkach z udziałem 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2300" dirty="0" smtClean="0"/>
              <a:t>Dodatkowe obowiązki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Pismem DNW z dnia 8 lutego 2013 r. znak (MSP/DNW/897/13) zobowiązano RN do rocznej oceny wykorzystania majątku trwałego w działalności spółki ze szczególnym uwzględnieniem nieruchomości.</a:t>
            </a:r>
            <a:r>
              <a:rPr lang="pl-PL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Analiza powinna obejmować: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nieruchomości niewykorzystywane w bieżącej działalności </a:t>
            </a:r>
            <a:br>
              <a:rPr lang="pl-PL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 których wykorzystanie w przyszłości nie jest planowane, </a:t>
            </a:r>
            <a:br>
              <a:rPr lang="pl-PL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 aspekcie możliwości zbycia, dzierżawy lub wynajmu,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istotne składniki pozostałych aktywów trwałych, w tym. m.in. maszyny i urządzenia, niewykorzystywane w bieżącej działalności i których wykorzystanie w przyszłości nie jest planowane w aspekcie możliwości ich zbycia  lub likwidacji, dzierżawy lub wynajmu.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Informacje o przeprowadzonej ocenie RN powinna przedstawić w rocznym sprawozdaniu RN z działalności.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4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b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Kompetencje i obowiązki RN w spółkach z udziałem SP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dirty="0"/>
              <a:t>Dodatkowe obowiązki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Pismem DNW z dnia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17 kwietnia 2013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r. znak (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MSP/DNW/251/13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celem zwiększenie efektywności ogłoszeń RN spółek z udziałem SP w sprawie postępowań kwalifikacyjnych na członków zarządów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zobowiązano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RN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  przesyłania ogłoszeń o postępowaniach konkursowych do publikacji na stronach internetowych MSP.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pl-PL" b="0" dirty="0">
                <a:solidFill>
                  <a:schemeClr val="bg2">
                    <a:lumMod val="50000"/>
                  </a:schemeClr>
                </a:solidFill>
                <a:hlinkClick r:id="rId2"/>
              </a:rPr>
              <a:t>o</a:t>
            </a:r>
            <a:r>
              <a:rPr lang="pl-PL" b="0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głoszenia.dnw@msp.gov.pl</a:t>
            </a:r>
            <a:endParaRPr lang="pl-PL" b="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Publikacja ogłoszeń na stronach internetowych MSP nie zastępuje obowiązku publikacji tych ogłoszeń w prasie, pozwala jedynie na dotarcie do szerszego kręgu zainteresowanych.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l-PL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868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Dobre </a:t>
            </a:r>
            <a:r>
              <a:rPr lang="pl-PL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praktyki Rad Nadzorczych spółek media publiczne  </a:t>
            </a:r>
            <a:r>
              <a:rPr lang="pl-PL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Zwoływanie </a:t>
            </a:r>
            <a:r>
              <a:rPr lang="pl-PL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posiedzeń RN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3800" dirty="0"/>
              <a:t>Zwoływanie posiedzeń Rady Nadzorczej (RN</a:t>
            </a:r>
            <a:r>
              <a:rPr lang="pl-PL" sz="3800" dirty="0" smtClean="0"/>
              <a:t>)</a:t>
            </a:r>
            <a:endParaRPr lang="pl-PL" sz="3800" b="0" dirty="0"/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posiedzenia RN powinny odbywać się </a:t>
            </a:r>
            <a:r>
              <a:rPr lang="pl-PL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 najmniej raz na 2 miesiące</a:t>
            </a:r>
            <a:r>
              <a:rPr lang="pl-PL" sz="3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posiedzenia RN zwołuje przewodniczący lub wiceprzewodniczący przedstawiając </a:t>
            </a:r>
            <a:r>
              <a:rPr lang="pl-PL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szczegółowy porządek obrad, termin i miejsce posiedzenia</a:t>
            </a:r>
            <a:r>
              <a:rPr lang="pl-PL" sz="3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zwołania posiedzenia RN wymagane jest </a:t>
            </a:r>
            <a:r>
              <a:rPr lang="pl-PL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pisemne zawiadomienie wszystkich czł. RN na co najmniej 7 dni przed proponowanym terminem posiedzenia </a:t>
            </a:r>
            <a:r>
              <a:rPr lang="pl-PL" sz="3400" b="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(z ważnych powodów można skrócić ten termin do 2 dni),</a:t>
            </a:r>
            <a:endParaRPr lang="pl-PL" sz="3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sposób </a:t>
            </a:r>
            <a:r>
              <a:rPr lang="pl-PL" sz="3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przekazania </a:t>
            </a:r>
            <a:r>
              <a:rPr lang="pl-PL" sz="3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zawiadomienia określa Regulamin RN,</a:t>
            </a: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Zarząd lub czł. RN mogą żądać zwołania RN, podając proponowany porządek obrad. Przewodniczący RN lub Wiceprzewodniczący RN zwołuje posiedzenie w terminie 2 tygodni od dnia otrzymania wniosku. Jeżeli posiedzenie to nie zostanie zwołane, wnioskodawca może je zwołać samodzielnie, podając datę, miejsce i proponowany porządek obrad</a:t>
            </a:r>
            <a:r>
              <a:rPr lang="pl-PL" sz="3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pl-PL" sz="3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29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Zmiana zaproponowanego porządku obrad może nastąpić, gdy na posiedzeniu obecni są wszyscy Członkowie RN i nikt z obecnych nie wniesie sprzeciwu co do propozycji zmiany porządku obrad. </a:t>
            </a:r>
            <a:endParaRPr lang="pl-PL" sz="29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29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 </a:t>
            </a:r>
            <a:r>
              <a:rPr lang="pl-PL" sz="29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posiedzeniu RN możliwa jest techniczna zmiana kolejności rozpatrywanych spraw objętych porządkiem obrad</a:t>
            </a:r>
            <a:r>
              <a:rPr lang="pl-PL" sz="29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pl-PL" sz="29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885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Uchwały RN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2100" dirty="0"/>
              <a:t>Uchwały RN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mogą być powzięte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jeżeli wszyscy członkowie RN zostali zaproszeni i jeżeli na posiedzeniu jest obecna co najmniej połowa jej członków</a:t>
            </a: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 spółach media publiczne podejmowane są bezwzględną większością głosów oddanych, co oznacza, że liczba głosów oddanych „za” uchwałą musi być większa od sumy głosów „przeciw” i „wstrzymujących się”,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podejmowane są w głosowaniu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jawnym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podejmowane są w trybie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tajnym</a:t>
            </a: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 wniosek chociażby jednego </a:t>
            </a:r>
            <a:r>
              <a:rPr lang="pl-PL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członka </a:t>
            </a: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RN oraz w sprawach osobowych,</a:t>
            </a: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mogą być podejmowane w trybie pisemnym lub przy wykorzystaniu środków bezpośredniego porozumiewania się na odległość, </a:t>
            </a:r>
            <a:r>
              <a:rPr lang="pl-PL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l-PL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 </a:t>
            </a: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zastrzeżeniem uchwał dot. spraw </a:t>
            </a:r>
            <a:r>
              <a:rPr lang="pl-PL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osobowych;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odjęcie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uchwały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tym trybie wymaga uzasadnienia oraz uprzedniego przedstawienia projektu uchwały wszystkim Członkom RN. Uchwała ta jest ważna gdy wszyscy członkowie RN zostali powiadomieni o treści projektu uchwały.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460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Uchwały </a:t>
            </a: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RN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dirty="0"/>
              <a:t>Zasady formułowania uchwał </a:t>
            </a: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numer, data, tytuł </a:t>
            </a: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(dla rozróżnienia uchwał RN kolejnych kadencji proponuje się następujące oznaczenie ??/II/2014),</a:t>
            </a: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prawidłowa podstawa prawna podjęcia uchwały </a:t>
            </a: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(z podstawy prawnej powinny wynikać kompetencje RN do podjęcia uchwały w danej sprawie), </a:t>
            </a: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treść uchwały, </a:t>
            </a: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termin wejścia w życie uchwały</a:t>
            </a: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tryb podjęcia uchwały </a:t>
            </a: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(tajny/jawny/przy wykorzystaniu </a:t>
            </a:r>
            <a:r>
              <a:rPr lang="pl-PL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środków bezpośredniego </a:t>
            </a: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porozumiewania sią na odległość),</a:t>
            </a: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wynik głosowania </a:t>
            </a: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(liczba obecnych, liczba głosów „za”, „przeciw” i „wstrzymujących się”)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podpisy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219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Uchwały </a:t>
            </a: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RN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Uchwała: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powinna jasno i jednoznacznie określać stanowisko RN </a:t>
            </a:r>
            <a:r>
              <a:rPr lang="pl-PL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l-PL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 </a:t>
            </a: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rozpatrywanej sprawie,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dotycząca zgłoszonego do rozpatrzenia przez RN dokumentu, powinna w załączeniu do uchwały obejmować ten dokument,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stanowiąca opinię do rozpatrzenia spraw lub podjęcia uchwał przez WZ powinna obejmować uzasadnienie zajętego stanowiska.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287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Uchwały RN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15103" y="1008020"/>
            <a:ext cx="6943097" cy="518630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dirty="0"/>
              <a:t>Podejmowanie uchwał przy przypadku zmniejszenia liczby członków </a:t>
            </a:r>
            <a:r>
              <a:rPr lang="pl-PL" dirty="0" smtClean="0"/>
              <a:t>Rady  Nadzorczej </a:t>
            </a:r>
            <a:endParaRPr lang="pl-PL" dirty="0"/>
          </a:p>
          <a:p>
            <a:pPr algn="just">
              <a:spcAft>
                <a:spcPts val="600"/>
              </a:spcAft>
            </a:pP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Ustawa o radiofonii i telewizji </a:t>
            </a:r>
            <a:r>
              <a:rPr lang="pl-PL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określa stałą </a:t>
            </a: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liczebność składu RN </a:t>
            </a:r>
            <a:r>
              <a:rPr lang="pl-PL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l-PL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(5 </a:t>
            </a: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osób regionalne rozgłośnie radiowe, </a:t>
            </a:r>
            <a:r>
              <a:rPr lang="pl-PL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 </a:t>
            </a: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osób </a:t>
            </a:r>
            <a:r>
              <a:rPr lang="pl-PL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TVP S.A. i PR S.A.)</a:t>
            </a:r>
          </a:p>
          <a:p>
            <a:pPr algn="just">
              <a:spcAft>
                <a:spcPts val="600"/>
              </a:spcAft>
            </a:pPr>
            <a:r>
              <a:rPr lang="pl-PL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Postanowienia </a:t>
            </a: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 mają charakter wiążący i dlatego stała liczebność musi być utrzymana przez cały okres jej funkcjonowania. Oznacza, to, że każde zdarzenie powodujące zmniejszenie się liczby członków RN poniżej liczby wyznaczonej </a:t>
            </a:r>
            <a:r>
              <a:rPr lang="pl-PL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 odbiera </a:t>
            </a: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RN przymiot </a:t>
            </a:r>
            <a:r>
              <a:rPr lang="pl-PL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organu. </a:t>
            </a:r>
          </a:p>
          <a:p>
            <a:pPr algn="just">
              <a:spcAft>
                <a:spcPts val="600"/>
              </a:spcAft>
            </a:pPr>
            <a:endParaRPr lang="pl-PL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Wówczas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podjęte w tym okresie uchwały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uważa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się za nieistniejące.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968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Protokół z posiedzenia RN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pl-PL" dirty="0"/>
              <a:t>Protokół z posiedzenia </a:t>
            </a:r>
            <a:r>
              <a:rPr lang="pl-PL" dirty="0" smtClean="0"/>
              <a:t>RN</a:t>
            </a:r>
            <a:endParaRPr lang="pl-PL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Protokół z posiedzenia RN, zgodnie z KSH, powinien zawierać: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porządek obrad,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imiona i nazwiska obecnych na posiedzeniu członków RN,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treść uchwał,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ilość głosów oddanych na poszczególne uchwały,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zdania odrębne – jeśli zostały zgłoszone,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podpisy obecnych członków RN.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Dodatkowo, zgodnie z zasadami nadzoru, protokół powinien zawierać: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miejsce i datę posiedzenia,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nr protokołu (wg przyjętych przez RN zasad numeracji),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stwierdzenie zdolności do podejmowania uchwał,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pl-PL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nformację  o przyjęciu </a:t>
            </a:r>
            <a:r>
              <a:rPr lang="pl-PL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 głosowaniu przez RN porządku obrad</a:t>
            </a:r>
            <a:r>
              <a:rPr lang="pl-PL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pl-PL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275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Dobre praktyki Rad Nadzorczych spółek media publiczne  </a:t>
            </a:r>
            <a:r>
              <a:rPr lang="pl-PL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l-PL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Protokół </a:t>
            </a:r>
            <a:r>
              <a:rPr lang="pl-P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 posiedzenia RN</a:t>
            </a:r>
            <a:endParaRPr lang="pl-PL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pl-PL" dirty="0"/>
              <a:t>Protokół z posiedzenia RN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pl-PL" dirty="0"/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Protokół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powinien zawierać także istotne zdarzenia z przebiegu obrad np. zmiany w składzie osób uczestniczących 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posiedzeniu, zmiany w realizacji porządku obrad, wnioski zgłaszane przez członków Rady, a także – każdorazowo na wyraźne żądanie – istotne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wypowiedzi i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uwagi zgłaszane przez członków RN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pl-PL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pl-PL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Nie ma obowiązku protokołowania całości dyskusji </a:t>
            </a:r>
            <a:r>
              <a:rPr lang="pl-PL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 </a:t>
            </a:r>
            <a:r>
              <a:rPr lang="pl-PL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posiedzenia.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38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924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Zdanie odrębne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2400" dirty="0"/>
              <a:t>Zdanie odrębne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dirty="0"/>
              <a:t> 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Prawo zgłoszenia </a:t>
            </a:r>
            <a:r>
              <a:rPr lang="pl-PL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zdania odrębnego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przysługuje wyłącznie członkowi RN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który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głosował przeciwko uchwale.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Zdanie odrębne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powinno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zostać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zawarte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 protokole z posiedzenia </a:t>
            </a:r>
            <a:b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lub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załączone na piśmie do protokołu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b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tym przypadku w protokole należy zamieścić informacje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zgłoszonym zdaniu odrębnym.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39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795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Efekty transformacji ustrojowej</a:t>
            </a:r>
            <a:endParaRPr lang="pl-PL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3351" y="1008023"/>
            <a:ext cx="3087096" cy="3452971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/>
          </a:p>
        </p:txBody>
      </p:sp>
      <p:grpSp>
        <p:nvGrpSpPr>
          <p:cNvPr id="6" name="Grupa 5"/>
          <p:cNvGrpSpPr/>
          <p:nvPr/>
        </p:nvGrpSpPr>
        <p:grpSpPr>
          <a:xfrm>
            <a:off x="1439999" y="3600000"/>
            <a:ext cx="2786493" cy="2700000"/>
            <a:chOff x="1760975" y="3757813"/>
            <a:chExt cx="2431745" cy="238321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" name="Prostokąt zaokrąglony 6"/>
            <p:cNvSpPr/>
            <p:nvPr/>
          </p:nvSpPr>
          <p:spPr>
            <a:xfrm>
              <a:off x="1760975" y="3757813"/>
              <a:ext cx="2431745" cy="238321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8" name="Prostokąt 7"/>
            <p:cNvSpPr/>
            <p:nvPr/>
          </p:nvSpPr>
          <p:spPr>
            <a:xfrm>
              <a:off x="1830777" y="3827629"/>
              <a:ext cx="2292141" cy="22705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31 grudnia 1990 r.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b="1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8453 </a:t>
              </a:r>
              <a:br>
                <a:rPr lang="pl-PL" sz="2400" b="1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l-PL" sz="24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przedsiębiorstwa państwowe</a:t>
              </a:r>
              <a:endParaRPr lang="pl-PL" sz="2400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" name="Prostokąt zaokrąglony 8"/>
          <p:cNvSpPr/>
          <p:nvPr/>
        </p:nvSpPr>
        <p:spPr>
          <a:xfrm>
            <a:off x="5235113" y="978540"/>
            <a:ext cx="2914392" cy="3540012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upa 12"/>
          <p:cNvGrpSpPr/>
          <p:nvPr/>
        </p:nvGrpSpPr>
        <p:grpSpPr>
          <a:xfrm>
            <a:off x="5966598" y="3600000"/>
            <a:ext cx="2714263" cy="2700541"/>
            <a:chOff x="7606431" y="3752871"/>
            <a:chExt cx="2431745" cy="238321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Prostokąt zaokrąglony 13"/>
            <p:cNvSpPr/>
            <p:nvPr/>
          </p:nvSpPr>
          <p:spPr>
            <a:xfrm>
              <a:off x="7606431" y="3752871"/>
              <a:ext cx="2431745" cy="2383219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5" name="Prostokąt 14"/>
            <p:cNvSpPr/>
            <p:nvPr/>
          </p:nvSpPr>
          <p:spPr>
            <a:xfrm>
              <a:off x="7676233" y="3822673"/>
              <a:ext cx="2292141" cy="22436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30 czerwca 2014 r.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b="1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242</a:t>
              </a:r>
              <a:r>
                <a:rPr lang="pl-PL" sz="24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/>
              </a:r>
              <a:br>
                <a:rPr lang="pl-PL" sz="24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l-PL" sz="24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spółki czynne</a:t>
              </a:r>
              <a:br>
                <a:rPr lang="pl-PL" sz="24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pl-PL" sz="24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 udziałem SP</a:t>
              </a:r>
              <a:endParaRPr lang="pl-PL" sz="2400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4226493" y="2220687"/>
            <a:ext cx="691016" cy="1458409"/>
            <a:chOff x="4725588" y="1809433"/>
            <a:chExt cx="760238" cy="1138647"/>
          </a:xfrm>
        </p:grpSpPr>
        <p:sp>
          <p:nvSpPr>
            <p:cNvPr id="17" name="Strzałka w prawo 16"/>
            <p:cNvSpPr/>
            <p:nvPr/>
          </p:nvSpPr>
          <p:spPr>
            <a:xfrm>
              <a:off x="4725588" y="1809433"/>
              <a:ext cx="760238" cy="113864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8" name="Strzałka w prawo 4"/>
            <p:cNvSpPr/>
            <p:nvPr/>
          </p:nvSpPr>
          <p:spPr>
            <a:xfrm>
              <a:off x="4725588" y="2037162"/>
              <a:ext cx="532167" cy="6831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4800" kern="120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287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Czynności </a:t>
            </a: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podejmowane przez Rady Nadzorcze spółek media publiczne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08165" y="1017545"/>
            <a:ext cx="6692860" cy="518630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dirty="0"/>
              <a:t>Omówienie najczęstszych czynności podejmowanych przez RN spółek media publiczne (1):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pl-PL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zamknięcie roku </a:t>
            </a:r>
            <a:r>
              <a:rPr lang="pl-PL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obrotowego</a:t>
            </a:r>
            <a:endParaRPr lang="pl-PL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ocena sprawozdania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finansowego, sprawozdania Zarządu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działalności spółki oraz wniosku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sprawie podziału zysku/pokrycia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straty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endParaRPr lang="pl-PL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sporządzenie pisemnego sprawozdania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RN z oceny sprawozdania finansowego, sprawozdania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Zarządu z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działalności spółki oraz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wniosku w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sprawie podziału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zysku lub pokrycia straty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endParaRPr lang="pl-PL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porządzenie 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sprawozdania RN z działalności jako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organu spółki,</a:t>
            </a:r>
            <a:endParaRPr lang="pl-PL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wnioski RN w sprawie udzielenia 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absolutorium członkom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Zarządu z wykonania obowiązków w danym roku obrotowym.</a:t>
            </a:r>
            <a:endParaRPr lang="pl-PL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40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995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9877" y="208096"/>
            <a:ext cx="5621749" cy="570185"/>
          </a:xfrm>
        </p:spPr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Czynności </a:t>
            </a: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podejmowane przez Rady Nadzorcze spółek media publiczne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pl-PL" dirty="0"/>
              <a:t>Omówienie najczęstszych czynności podejmowanych przez RN spółek media publiczne (2):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pl-PL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zbywanie nieruchomości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Uchwały w sprawie wyrażenia zgody na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zbycie nieruchomości albo udziału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nieruchomości oraz ich obciążenie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Uchwały w sprawie wyrażenia zgody na nabycie nieruchomości oraz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nabycie i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zbycie prawa użytkowania wieczystego lub udziału w prawie użytkowania wieczystego oraz jego obciążenie, leasing oraz oddanie do odpłatnego lub nieodpłatnego korzystania składników aktywów trwałych o wartości przekraczającej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10.000 EUR w PLN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nie przekraczającej równowartości kwoty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30.000 EUR w PLN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Uchwały w sprawie zaopiniowania wniosku do WZ w sprawie wyrażenia zgody na nabycie nieruchomości oraz nabycie i zbycie prawa użytkowania wieczystego lub udziału w prawie użytkowania wieczystego oraz jego obciążenie, leasing oraz oddanie do odpłatnego lub nieodpłatnego korzystania składników aktywów trwałych o wartości przekraczającej </a:t>
            </a:r>
            <a:r>
              <a:rPr lang="pl-PL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30.000 EUR w PLN.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41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059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Czynności </a:t>
            </a: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podejmowane przez Rady Nadzorcze spółek media publiczne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15103" y="1008020"/>
            <a:ext cx="6916378" cy="518630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dirty="0"/>
              <a:t>Omówienie najczęstszych czynności podejmowanych przez RN spółek media publiczne (3):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pl-PL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nabywanie składników aktywów </a:t>
            </a:r>
            <a:r>
              <a:rPr lang="pl-PL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trwałych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Uchwały w sprawie nabycia, zbycia, obciążenia, leasing oraz oddanie do odpłatnego korzystania lub nieodpłatnego korzystania, innych niż prawa własności lub prawa użytkowania wieczystego nieruchomości, składników aktywów trwałych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wartości przekraczającej </a:t>
            </a:r>
            <a:r>
              <a:rPr lang="pl-PL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30.000 EUR w PLN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 nie przekraczającej równowartości kwoty </a:t>
            </a:r>
            <a:r>
              <a:rPr lang="pl-PL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50.000 EUR w PLN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Uchwały w sprawie zaopiniowania wniosku do WZ w sprawie wyrażenia zgody na nabycie, zbycie, obciążenie, leasing oraz oddanie do odpłatnego korzystania lub nieodpłatnego korzystania, innych niż prawa własności lub prawa użytkowania wieczystego nieruchomości, składników aktywów trwałych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wartości przekraczającej równowartość kwoty </a:t>
            </a:r>
            <a:r>
              <a:rPr lang="pl-PL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50.000 EUR w </a:t>
            </a:r>
            <a:r>
              <a:rPr lang="pl-PL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PLN.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42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146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Czynności </a:t>
            </a: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podejmowane przez Rady Nadzorcze spółek media publiczne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1800" dirty="0"/>
              <a:t>Omówienie najczęstszych czynności podejmowanych przez RN spółek media publiczne (4):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dirty="0"/>
              <a:t> 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pl-PL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zaciąganie zobowiązań nie zastrzeżonych dla </a:t>
            </a:r>
            <a:r>
              <a:rPr lang="pl-PL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WZ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just">
              <a:lnSpc>
                <a:spcPct val="100000"/>
              </a:lnSpc>
              <a:spcAft>
                <a:spcPts val="600"/>
              </a:spcAft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Uchwała w sprawie wyrażenia zgody na zaciąganie zobowiązań, które na podstawie jednej lub kilku czynności przekraczają równowartość 100.000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EUR w PLN,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 zastrzeżeniem zobowiązań, na zaciągnięcie których wymagana jest zgoda Walnego Zgromadzenia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43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849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Czynności </a:t>
            </a: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podejmowane przez Rady Nadzorcze spółek media publiczne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dirty="0"/>
              <a:t>Omówienie najczęstszych czynności podejmowanych przez RN spółek media publiczne (5</a:t>
            </a:r>
            <a:r>
              <a:rPr lang="pl-PL" dirty="0" smtClean="0"/>
              <a:t>):</a:t>
            </a:r>
            <a:endParaRPr lang="pl-PL" dirty="0"/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pl-PL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opiniowanie planów i </a:t>
            </a:r>
            <a:r>
              <a:rPr lang="pl-PL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sprawozdań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Uchwały w sprawie określenia zakresu i terminów przedkładania przez zarząd rocznych planów ekonomiczno-finansowych oraz strategicznych planów wieloletnich,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Uchwały w sprawie opiniowania strategicznych planów wieloletnich, rocznych planów ekonomiczno-finansowych, planów finansowo-programowych przedsięwzięć w zakresie zadań misji publicznej, opiniowania sprawozdań Zarządu z realizacji planów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finansowo-programowych,</a:t>
            </a:r>
            <a:endParaRPr lang="pl-PL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Uchwały w sprawie opiniowania sprawozdań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realizacji uchwał WZ.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44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578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Współpraca </a:t>
            </a: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 Departamentem Nadzoru Właścicielskiego</a:t>
            </a:r>
            <a:r>
              <a:rPr lang="pl-PL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95774" y="1020904"/>
            <a:ext cx="6935707" cy="518630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2600" dirty="0"/>
              <a:t>Współpraca RN z Departamentem Nadzoru Właścicielskiego w MSP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Rada </a:t>
            </a: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Nadzorcza powinna </a:t>
            </a:r>
            <a:r>
              <a:rPr lang="pl-PL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niezwłocznie</a:t>
            </a: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informować departament nadzoru MSP o: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działaniach RN w zakresie wnioskowania o odwołanie zarządu lub zawieszenia zarządu, delegowania członków Rady do czasowego wykonywania czynności członków zarządu, 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złożonych przez nich zdaniach odrębnych do uchwał podjętych przez </a:t>
            </a:r>
            <a:r>
              <a:rPr lang="pl-PL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RN,</a:t>
            </a:r>
            <a:endParaRPr lang="pl-PL" sz="24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zaistniałych zagrożeniach w funkcjonowaniu spółki</a:t>
            </a:r>
            <a:r>
              <a:rPr lang="pl-PL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nieprawidłowościach w </a:t>
            </a:r>
            <a:r>
              <a:rPr lang="pl-PL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działaniach zarządu oraz występujących niepokojach społecznych,</a:t>
            </a: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zaistniałych przypadkach nieprawidłowości w działalności spółki stwierdzonych w wyniku bieżącego monitorowania spółki w zakresie stopnia realizacji przedstawionych przez spółkę w planie rzeczowo-finansowym lub strategicznych planach wieloletnich parametrów ekonomicznych, docelowych wyników ekonomiczno-finansowych oraz zleconych konkretnych zadań do wykonania w </a:t>
            </a:r>
            <a:r>
              <a:rPr lang="pl-PL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spółce. </a:t>
            </a:r>
            <a:endParaRPr lang="pl-PL" sz="24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45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958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Obowiązki </a:t>
            </a: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sprawozdawcze członków RN wobec MSP</a:t>
            </a:r>
            <a:r>
              <a:rPr lang="pl-PL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15103" y="1008020"/>
            <a:ext cx="6880752" cy="518630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dirty="0"/>
              <a:t>Obowiązki sprawozdawcze członków RN wobec </a:t>
            </a:r>
            <a:r>
              <a:rPr lang="pl-PL" dirty="0" smtClean="0"/>
              <a:t>MSP</a:t>
            </a:r>
            <a:endParaRPr lang="pl-PL" sz="16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pl-PL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RN OBOWIĄZANA JEST NIEZWŁOCZNIE PRZEKAZYWAĆ DO MSP:</a:t>
            </a:r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sz="17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kopie wszystkich podjętych uchwał - </a:t>
            </a:r>
            <a:r>
              <a:rPr lang="pl-PL" sz="1700" b="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wraz z załącznikami</a:t>
            </a:r>
            <a:r>
              <a:rPr lang="pl-PL" sz="17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sz="17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kopie protokołów z posiedzeń RN, na których: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pl-PL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dokonano </a:t>
            </a:r>
            <a:r>
              <a:rPr lang="pl-PL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rocznej oceny działalności spółki,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- podjęto </a:t>
            </a:r>
            <a:r>
              <a:rPr lang="pl-PL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uchwały w sprawie wnioskowania o powołanie lub </a:t>
            </a:r>
            <a: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   odwołanie członków </a:t>
            </a:r>
            <a:r>
              <a:rPr lang="pl-PL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zarządu oraz zawieszania w czynnościach </a:t>
            </a:r>
            <a: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   członków </a:t>
            </a:r>
            <a:r>
              <a:rPr lang="pl-PL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zarządu,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- podjęto </a:t>
            </a:r>
            <a:r>
              <a:rPr lang="pl-PL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uchwały w sprawie delegowania członków RN do </a:t>
            </a:r>
            <a: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	 	   czasowego wykonywania </a:t>
            </a:r>
            <a:r>
              <a:rPr lang="pl-PL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czynności członków zarządu,</a:t>
            </a:r>
          </a:p>
          <a:p>
            <a:pPr lvl="1"/>
            <a: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- złożono </a:t>
            </a:r>
            <a:r>
              <a:rPr lang="pl-PL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zdania odrębne do podjętych uchwał.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46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284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Informacje kwartalne</a:t>
            </a:r>
            <a:endParaRPr lang="pl-PL" sz="13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pl-PL" sz="2900" dirty="0"/>
              <a:t>INFORMACJE </a:t>
            </a:r>
            <a:r>
              <a:rPr lang="pl-PL" sz="2900" dirty="0" smtClean="0"/>
              <a:t>KWARTALNE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pl-PL" dirty="0"/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l-PL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RN powinna nadzorować terminowe przesyłanie przez spółkę do MSP „Kwartalnej Informacji o Jednoosobowej Spółce Skarbu Państwa” opisującej działalność </a:t>
            </a:r>
            <a:r>
              <a:rPr lang="pl-PL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spółki w </a:t>
            </a:r>
            <a:r>
              <a:rPr lang="pl-PL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kwartale sprawozdawczym, której część wypełnia RN. Sprawozdanie to jest przesyłane w formie druku oraz w formie elektronicznej w terminie do końca miesiąca następującego po upływie kwartału sprawozdawczego (za IV kwartał do 10 lutego</a:t>
            </a:r>
            <a:r>
              <a:rPr lang="pl-PL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). Do </a:t>
            </a:r>
            <a:r>
              <a:rPr lang="pl-PL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„Kwartalnej informacji” należy załączyć Sprawozdanie F-01 o przychodach, kosztach i wyniku finansowym za kwartał sprawozdawczy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l-PL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pl-PL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Zasady sporządzania i przesyłania informacji kwartalnej 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pl-PL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dostępne są na stronie internetowej msp.gov.pl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l-PL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l-PL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Informacja kwartalna powinna być podpisana przez </a:t>
            </a:r>
            <a:r>
              <a:rPr lang="pl-PL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upoważnionych członków </a:t>
            </a:r>
            <a:r>
              <a:rPr lang="pl-PL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Zarządu i </a:t>
            </a:r>
            <a:r>
              <a:rPr lang="pl-PL" sz="24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RN. W </a:t>
            </a:r>
            <a:r>
              <a:rPr lang="pl-PL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przypadku, gdy upoważnionym do podpisywania przez RN jest inna osoba niż Przewodniczący należy dołączyć stosowną uchwałę Rady Nadzorczej w tej sprawie.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l-PL" sz="24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Terminowe przesyłanie informacji kwartalnych jest elementem oceny pracy </a:t>
            </a: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RN i </a:t>
            </a: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Zarządów.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47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114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Kryteria </a:t>
            </a: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okresowych ocen prawidłowości funkcjonowania Rad Nadzorczych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15103" y="1008020"/>
            <a:ext cx="6928253" cy="5186302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  <a:spcAft>
                <a:spcPts val="0"/>
              </a:spcAft>
            </a:pPr>
            <a:r>
              <a:rPr lang="pl-PL" dirty="0"/>
              <a:t>Kryteria (wybrane) okresowych ocen prawidłowości funkcjonowania </a:t>
            </a:r>
            <a:r>
              <a:rPr lang="pl-PL" dirty="0" smtClean="0"/>
              <a:t>RN (1): 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przestrzeganie obowiązujących przepisów prawa,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 tym prawidłowość wykonywania czynności nadzorczych wynikających z obowiązków i uprawnień określonych w statutach spółek;</a:t>
            </a:r>
          </a:p>
          <a:p>
            <a:pPr marL="342900" lvl="0" indent="-342900"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terminowość realizacji obowiązków sprawozdawczych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informacyjnych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marL="342900" lvl="0" indent="-342900"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częstotliwość posiedzeń RN oraz frekwencja poszczególnych jej członków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marL="342900" lvl="0" indent="-342900"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tematyka posiedzeń oraz zakres zagadnień objętych nadzorem i kontrolą;</a:t>
            </a:r>
          </a:p>
          <a:p>
            <a:pPr marL="342900" lvl="0" indent="-342900"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kompletność i rzetelność przedkładanej dokumentacji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marL="342900" lvl="0" indent="-342900"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działania dyscyplinujące wobec zarządów podjęte przez RN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przypadku zaistnienia okoliczności wymagających takich działań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48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196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Kryteria </a:t>
            </a: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okresowych ocen prawidłowości funkcjonowania Rad Nadzorczych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15103" y="1008020"/>
            <a:ext cx="6916378" cy="5186302"/>
          </a:xfrm>
        </p:spPr>
        <p:txBody>
          <a:bodyPr>
            <a:normAutofit/>
          </a:bodyPr>
          <a:lstStyle/>
          <a:p>
            <a:r>
              <a:rPr lang="pl-PL" dirty="0"/>
              <a:t>Kryteria (wybrane) okresowych ocen prawidłowości funkcjonowania </a:t>
            </a:r>
            <a:r>
              <a:rPr lang="pl-PL" dirty="0" smtClean="0"/>
              <a:t>RN (2): </a:t>
            </a:r>
          </a:p>
          <a:p>
            <a:pPr marL="342900" lvl="0" indent="-342900"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aktywność poszczególnych członków RN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 zakresie podejmowania inicjatywy i zgłaszania wniosków dotyczących poprawy efektywności funkcjonowania spółki;</a:t>
            </a:r>
          </a:p>
          <a:p>
            <a:pPr marL="342900" lvl="0" indent="-342900"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sposób i tempo reagowania na ujawnione nieprawidłowośc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lub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zagrożenia w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działalności spółki;</a:t>
            </a:r>
          </a:p>
          <a:p>
            <a:pPr marL="342900" lvl="0" indent="-342900"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współpraca RN z biegłym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rewidentem (spotkanie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 biegłym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omówienie wyników audytu);</a:t>
            </a:r>
          </a:p>
          <a:p>
            <a:pPr marL="342900" lvl="0" indent="-342900"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sposób i terminowość realizacji poszczególnych zadań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zleconych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RN przez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WZ; </a:t>
            </a:r>
          </a:p>
          <a:p>
            <a:pPr marL="342900" indent="-342900"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częstotliwość oraz sposób utrzymywania kontaktów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DNW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odnośnie przekazywania informacji o zagrożeniach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nieprawidłowościach występujących w spółkach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49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248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  <p:sp>
        <p:nvSpPr>
          <p:cNvPr id="5" name="Tytuł 3"/>
          <p:cNvSpPr txBox="1">
            <a:spLocks/>
          </p:cNvSpPr>
          <p:nvPr/>
        </p:nvSpPr>
        <p:spPr bwMode="auto">
          <a:xfrm>
            <a:off x="2657921" y="3"/>
            <a:ext cx="6402387" cy="101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73" tIns="45936" rIns="91873" bIns="45936" numCol="1" anchor="ctr" anchorCtr="0" compatLnSpc="1">
            <a:prstTxWarp prst="textNoShape">
              <a:avLst/>
            </a:prstTxWarp>
            <a:normAutofit/>
          </a:bodyPr>
          <a:lstStyle>
            <a:lvl1pPr algn="l" defTabSz="917575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defTabSz="917575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B2B2B2"/>
                </a:solidFill>
                <a:latin typeface="Calibri" pitchFamily="34" charset="0"/>
              </a:defRPr>
            </a:lvl2pPr>
            <a:lvl3pPr algn="l" defTabSz="917575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B2B2B2"/>
                </a:solidFill>
                <a:latin typeface="Calibri" pitchFamily="34" charset="0"/>
              </a:defRPr>
            </a:lvl3pPr>
            <a:lvl4pPr algn="l" defTabSz="917575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B2B2B2"/>
                </a:solidFill>
                <a:latin typeface="Calibri" pitchFamily="34" charset="0"/>
              </a:defRPr>
            </a:lvl4pPr>
            <a:lvl5pPr algn="l" defTabSz="917575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B2B2B2"/>
                </a:solidFill>
                <a:latin typeface="Calibri" pitchFamily="34" charset="0"/>
              </a:defRPr>
            </a:lvl5pPr>
            <a:lvl6pPr marL="457200" algn="l" defTabSz="917575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B2B2B2"/>
                </a:solidFill>
                <a:latin typeface="Calibri" pitchFamily="34" charset="0"/>
              </a:defRPr>
            </a:lvl6pPr>
            <a:lvl7pPr marL="914400" algn="l" defTabSz="917575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B2B2B2"/>
                </a:solidFill>
                <a:latin typeface="Calibri" pitchFamily="34" charset="0"/>
              </a:defRPr>
            </a:lvl7pPr>
            <a:lvl8pPr marL="1371600" algn="l" defTabSz="917575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B2B2B2"/>
                </a:solidFill>
                <a:latin typeface="Calibri" pitchFamily="34" charset="0"/>
              </a:defRPr>
            </a:lvl8pPr>
            <a:lvl9pPr marL="1828800" algn="l" defTabSz="917575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B2B2B2"/>
                </a:solidFill>
                <a:latin typeface="Calibri" pitchFamily="34" charset="0"/>
              </a:defRPr>
            </a:lvl9pPr>
          </a:lstStyle>
          <a:p>
            <a:r>
              <a:rPr lang="pl-PL" alt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Efekty transformacji ustrojowej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134756" y="3744813"/>
            <a:ext cx="2612571" cy="665404"/>
            <a:chOff x="794310" y="2503798"/>
            <a:chExt cx="2528253" cy="78863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Prostokąt zaokrąglony 6"/>
            <p:cNvSpPr/>
            <p:nvPr/>
          </p:nvSpPr>
          <p:spPr>
            <a:xfrm>
              <a:off x="794310" y="2503798"/>
              <a:ext cx="2528253" cy="788639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8" name="Prostokąt 7"/>
            <p:cNvSpPr/>
            <p:nvPr/>
          </p:nvSpPr>
          <p:spPr>
            <a:xfrm>
              <a:off x="871239" y="2625257"/>
              <a:ext cx="2451255" cy="572891"/>
            </a:xfrm>
            <a:prstGeom prst="rect">
              <a:avLst/>
            </a:prstGeom>
            <a:grpFill/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sx="1000" sy="1000" algn="ctr" rotWithShape="0">
                      <a:srgbClr val="000000"/>
                    </a:outerShdw>
                  </a:effectLst>
                </a:rPr>
                <a:t>Nieodpłatne udostępnianie akcji pracownikom</a:t>
              </a:r>
              <a:endParaRPr lang="pl-PL" sz="1400" b="1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sx="1000" sy="1000" algn="ctr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2766952" y="3744814"/>
            <a:ext cx="6229790" cy="665404"/>
            <a:chOff x="3563881" y="2304259"/>
            <a:chExt cx="4665144" cy="694000"/>
          </a:xfrm>
          <a:solidFill>
            <a:schemeClr val="accent3">
              <a:lumMod val="10000"/>
              <a:lumOff val="9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Prostokąt z rogami zaokrąglonymi z jednej strony 9"/>
            <p:cNvSpPr/>
            <p:nvPr/>
          </p:nvSpPr>
          <p:spPr>
            <a:xfrm rot="5400000">
              <a:off x="5549453" y="318687"/>
              <a:ext cx="694000" cy="4665144"/>
            </a:xfrm>
            <a:prstGeom prst="round2Same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Prostokąt 10"/>
            <p:cNvSpPr/>
            <p:nvPr/>
          </p:nvSpPr>
          <p:spPr>
            <a:xfrm>
              <a:off x="3563881" y="2304259"/>
              <a:ext cx="4631266" cy="660122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l-PL" sz="1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2 mln pracowników </a:t>
              </a:r>
              <a:r>
                <a:rPr lang="pl-PL" sz="1300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objęło bezpłatnie 1,9 mld akcji</a:t>
              </a:r>
              <a:endParaRPr lang="pl-PL" sz="1300" kern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l-PL" sz="1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6,4 mld zł </a:t>
              </a:r>
              <a:r>
                <a:rPr lang="pl-PL" sz="1300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– łączna wartość nominalna objętych akcji </a:t>
              </a:r>
              <a:endParaRPr lang="pl-PL" sz="1300" kern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154379" y="1802390"/>
            <a:ext cx="2612572" cy="937422"/>
            <a:chOff x="813301" y="817575"/>
            <a:chExt cx="2528253" cy="76597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Prostokąt zaokrąglony 12"/>
            <p:cNvSpPr/>
            <p:nvPr/>
          </p:nvSpPr>
          <p:spPr>
            <a:xfrm>
              <a:off x="813301" y="817575"/>
              <a:ext cx="2528253" cy="765973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14" name="Prostokąt 13"/>
            <p:cNvSpPr/>
            <p:nvPr/>
          </p:nvSpPr>
          <p:spPr>
            <a:xfrm>
              <a:off x="850693" y="854967"/>
              <a:ext cx="2453469" cy="691189"/>
            </a:xfrm>
            <a:prstGeom prst="rect">
              <a:avLst/>
            </a:prstGeom>
            <a:grpFill/>
            <a:ln>
              <a:noFill/>
            </a:ln>
            <a:effectLst>
              <a:outerShdw sx="1000" sy="1000" rotWithShape="0">
                <a:srgbClr val="000000">
                  <a:alpha val="99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pl-PL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Rozwój rynku kapitałowe</a:t>
              </a:r>
              <a:r>
                <a:rPr lang="pl-PL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go</a:t>
              </a:r>
              <a:endParaRPr lang="pl-PL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2747327" y="1822617"/>
            <a:ext cx="6223799" cy="917193"/>
            <a:chOff x="3341554" y="846276"/>
            <a:chExt cx="4665144" cy="708571"/>
          </a:xfrm>
          <a:solidFill>
            <a:schemeClr val="tx1">
              <a:lumMod val="50000"/>
              <a:lumOff val="5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Prostokąt z rogami zaokrąglonymi z jednej strony 15"/>
            <p:cNvSpPr/>
            <p:nvPr/>
          </p:nvSpPr>
          <p:spPr>
            <a:xfrm rot="5400000">
              <a:off x="5319840" y="-1132010"/>
              <a:ext cx="708571" cy="4665144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Prostokąt 16"/>
            <p:cNvSpPr/>
            <p:nvPr/>
          </p:nvSpPr>
          <p:spPr>
            <a:xfrm>
              <a:off x="3341554" y="886752"/>
              <a:ext cx="4630554" cy="639392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l-PL" sz="1300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historyczne transakcje dużych spółek Skarbu Państwa</a:t>
              </a:r>
              <a:endParaRPr lang="pl-PL" sz="1300" kern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l-PL" sz="1300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zainteresowanie inwestorów instytucjonalnych, indywidualnych i międzynarodowych instytucji finansowych</a:t>
              </a:r>
              <a:endParaRPr lang="pl-PL" sz="1300" kern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l-PL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</a:t>
              </a:r>
              <a:r>
                <a:rPr lang="pl-PL" sz="1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onad 170 debiutów </a:t>
              </a:r>
              <a:r>
                <a:rPr lang="pl-PL" sz="1300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spółek na GPW w Warszawie S.A. w ciągu ostatnich 7 lat</a:t>
              </a:r>
              <a:endParaRPr lang="pl-PL" sz="1300" kern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154379" y="902526"/>
            <a:ext cx="2612572" cy="832685"/>
            <a:chOff x="813301" y="626"/>
            <a:chExt cx="2528253" cy="76597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9" name="Prostokąt zaokrąglony 18"/>
            <p:cNvSpPr/>
            <p:nvPr/>
          </p:nvSpPr>
          <p:spPr>
            <a:xfrm>
              <a:off x="813301" y="626"/>
              <a:ext cx="2528253" cy="765973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0" name="Prostokąt 19"/>
            <p:cNvSpPr/>
            <p:nvPr/>
          </p:nvSpPr>
          <p:spPr>
            <a:xfrm>
              <a:off x="813301" y="85059"/>
              <a:ext cx="2461143" cy="681539"/>
            </a:xfrm>
            <a:prstGeom prst="rect">
              <a:avLst/>
            </a:prstGeom>
            <a:grpFill/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Wzrost wartości aktywów pozostających w nadzorze Ministra Skarbu Państwa</a:t>
              </a:r>
              <a:endParaRPr lang="pl-PL" sz="1400" b="1" kern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2766951" y="902526"/>
            <a:ext cx="6223799" cy="832684"/>
            <a:chOff x="3347873" y="0"/>
            <a:chExt cx="4665144" cy="674055"/>
          </a:xfrm>
          <a:solidFill>
            <a:schemeClr val="tx1">
              <a:lumMod val="50000"/>
              <a:lumOff val="5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Prostokąt z rogami zaokrąglonymi z jednej strony 21"/>
            <p:cNvSpPr/>
            <p:nvPr/>
          </p:nvSpPr>
          <p:spPr>
            <a:xfrm rot="5400000">
              <a:off x="5343417" y="-1995544"/>
              <a:ext cx="674055" cy="4665144"/>
            </a:xfrm>
            <a:prstGeom prst="round2SameRect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Prostokąt 22"/>
            <p:cNvSpPr/>
            <p:nvPr/>
          </p:nvSpPr>
          <p:spPr>
            <a:xfrm>
              <a:off x="3347873" y="100611"/>
              <a:ext cx="4632239" cy="540540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l-PL" sz="13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ponad 100 mld zł </a:t>
              </a:r>
              <a:r>
                <a:rPr lang="pl-PL" sz="1300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– wartość akcji Skarbu Państwa obecnie notowanych na GPW</a:t>
              </a:r>
            </a:p>
            <a:p>
              <a:pPr marL="57150" lvl="1" indent="-57150" defTabSz="4445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pl-PL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wartość dzisiejszych pakietów akcji spółek z udziałem Skarbu Państwa notowanych na GPW wzrosła od 2008 r. </a:t>
              </a:r>
              <a:r>
                <a:rPr lang="pl-PL" sz="13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 ponad  55%</a:t>
              </a:r>
              <a:endParaRPr lang="pl-PL" sz="1300" b="1" kern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154380" y="2796959"/>
            <a:ext cx="2612571" cy="881834"/>
            <a:chOff x="813301" y="817575"/>
            <a:chExt cx="2528253" cy="765973"/>
          </a:xfrm>
          <a:noFill/>
        </p:grpSpPr>
        <p:sp>
          <p:nvSpPr>
            <p:cNvPr id="25" name="Prostokąt zaokrąglony 24"/>
            <p:cNvSpPr/>
            <p:nvPr/>
          </p:nvSpPr>
          <p:spPr>
            <a:xfrm>
              <a:off x="813301" y="817575"/>
              <a:ext cx="2528253" cy="76597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6" name="Prostokąt 25"/>
            <p:cNvSpPr/>
            <p:nvPr/>
          </p:nvSpPr>
          <p:spPr>
            <a:xfrm>
              <a:off x="850693" y="854967"/>
              <a:ext cx="2453469" cy="59316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50800" sx="1000" sy="1000" algn="ctr" rotWithShape="0">
                      <a:srgbClr val="000000"/>
                    </a:outerShdw>
                  </a:effectLst>
                </a:rPr>
                <a:t>Zaangażowanie</a:t>
              </a:r>
              <a:r>
                <a:rPr lang="pl-PL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„akcjonariatu pracowniczego”</a:t>
              </a:r>
              <a:endParaRPr lang="pl-PL" sz="1400" b="1" kern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7" name="Grupa 26"/>
          <p:cNvGrpSpPr/>
          <p:nvPr/>
        </p:nvGrpSpPr>
        <p:grpSpPr>
          <a:xfrm>
            <a:off x="2747327" y="2831080"/>
            <a:ext cx="6223799" cy="847714"/>
            <a:chOff x="3347873" y="0"/>
            <a:chExt cx="4665144" cy="674055"/>
          </a:xfrm>
          <a:solidFill>
            <a:schemeClr val="accent3">
              <a:lumMod val="10000"/>
              <a:lumOff val="9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Prostokąt z rogami zaokrąglonymi z jednej strony 27"/>
            <p:cNvSpPr/>
            <p:nvPr/>
          </p:nvSpPr>
          <p:spPr>
            <a:xfrm rot="5400000">
              <a:off x="5343417" y="-1995544"/>
              <a:ext cx="674055" cy="4665144"/>
            </a:xfrm>
            <a:prstGeom prst="round2Same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Prostokąt 28"/>
            <p:cNvSpPr/>
            <p:nvPr/>
          </p:nvSpPr>
          <p:spPr>
            <a:xfrm>
              <a:off x="3347873" y="32905"/>
              <a:ext cx="4632239" cy="608245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pl-PL" sz="13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</a:t>
              </a:r>
              <a:r>
                <a:rPr lang="pl-PL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latach 1990-2013 przeprowadzono </a:t>
              </a:r>
              <a:r>
                <a:rPr lang="pl-PL" sz="13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1402 transakcje oddania przedsiębiorstwa do odpłatnego korzystania </a:t>
              </a:r>
            </a:p>
            <a:p>
              <a:pPr marL="57150" lvl="1" indent="-57150" defTabSz="4445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pl-PL" sz="13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</a:t>
              </a:r>
              <a:r>
                <a:rPr lang="pl-PL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arzędzie to pozwoliło, aby pracownicy, tworząc spółkę, brali w leasing majątek prywatyzowanego przedsiębiorstwa państwowego</a:t>
              </a:r>
              <a:endParaRPr lang="pl-PL" sz="1300" kern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0" name="Grupa 29"/>
          <p:cNvGrpSpPr/>
          <p:nvPr/>
        </p:nvGrpSpPr>
        <p:grpSpPr>
          <a:xfrm>
            <a:off x="154380" y="4458115"/>
            <a:ext cx="2612571" cy="743277"/>
            <a:chOff x="813301" y="2523548"/>
            <a:chExt cx="2528253" cy="78863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1" name="Prostokąt zaokrąglony 30"/>
            <p:cNvSpPr/>
            <p:nvPr/>
          </p:nvSpPr>
          <p:spPr>
            <a:xfrm>
              <a:off x="813301" y="2523548"/>
              <a:ext cx="2528253" cy="788639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32" name="Prostokąt 31"/>
            <p:cNvSpPr/>
            <p:nvPr/>
          </p:nvSpPr>
          <p:spPr>
            <a:xfrm>
              <a:off x="851799" y="2562046"/>
              <a:ext cx="2451257" cy="750141"/>
            </a:xfrm>
            <a:prstGeom prst="rect">
              <a:avLst/>
            </a:prstGeom>
            <a:grpFill/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Projekty inwestycyjne</a:t>
              </a:r>
              <a:endParaRPr lang="pl-PL" sz="1400" b="1" kern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3" name="Grupa 32"/>
          <p:cNvGrpSpPr/>
          <p:nvPr/>
        </p:nvGrpSpPr>
        <p:grpSpPr>
          <a:xfrm>
            <a:off x="2766952" y="4458116"/>
            <a:ext cx="6229789" cy="743276"/>
            <a:chOff x="3563881" y="2304259"/>
            <a:chExt cx="4665144" cy="694001"/>
          </a:xfrm>
          <a:solidFill>
            <a:schemeClr val="tx1">
              <a:lumMod val="50000"/>
              <a:lumOff val="5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4" name="Prostokąt z rogami zaokrąglonymi z jednej strony 33"/>
            <p:cNvSpPr/>
            <p:nvPr/>
          </p:nvSpPr>
          <p:spPr>
            <a:xfrm rot="5400000">
              <a:off x="5549453" y="318687"/>
              <a:ext cx="694000" cy="4665144"/>
            </a:xfrm>
            <a:prstGeom prst="round2SameRect">
              <a:avLst/>
            </a:prstGeom>
            <a:solidFill>
              <a:schemeClr val="accent3">
                <a:lumMod val="10000"/>
                <a:lumOff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Prostokąt 34"/>
            <p:cNvSpPr/>
            <p:nvPr/>
          </p:nvSpPr>
          <p:spPr>
            <a:xfrm>
              <a:off x="3563881" y="2338137"/>
              <a:ext cx="4631266" cy="660123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pl-PL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pl-PL" sz="13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blisko 34 mld zł</a:t>
              </a:r>
              <a:r>
                <a:rPr lang="pl-PL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- łączne nakłady inwestycyjne największych spółek Skarbu Państwa z sektora gazowego, naftowego i elektroenergetycznego od 2007 r.</a:t>
              </a:r>
            </a:p>
            <a:p>
              <a:pPr marL="57150" lvl="1" indent="-57150" defTabSz="4445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pl-PL" sz="1300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pl-PL" sz="13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</a:t>
              </a:r>
              <a:r>
                <a:rPr lang="pl-PL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artość akwizycji w tym czasie wyniosła </a:t>
              </a:r>
              <a:r>
                <a:rPr lang="pl-PL" sz="13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43,5 mld zł</a:t>
              </a:r>
              <a:r>
                <a:rPr lang="pl-PL" sz="1100" b="1" dirty="0" smtClean="0">
                  <a:solidFill>
                    <a:srgbClr val="FDB913"/>
                  </a:solidFill>
                </a:rPr>
                <a:t>.</a:t>
              </a:r>
              <a:endParaRPr lang="pl-PL" sz="1100" b="1" kern="1200" dirty="0">
                <a:solidFill>
                  <a:srgbClr val="FDB913"/>
                </a:solidFill>
              </a:endParaRPr>
            </a:p>
          </p:txBody>
        </p:sp>
      </p:grpSp>
      <p:grpSp>
        <p:nvGrpSpPr>
          <p:cNvPr id="36" name="Grupa 35"/>
          <p:cNvGrpSpPr/>
          <p:nvPr/>
        </p:nvGrpSpPr>
        <p:grpSpPr>
          <a:xfrm>
            <a:off x="154380" y="5284519"/>
            <a:ext cx="2612571" cy="1378191"/>
            <a:chOff x="813301" y="2523548"/>
            <a:chExt cx="2528253" cy="78863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7" name="Prostokąt zaokrąglony 36"/>
            <p:cNvSpPr/>
            <p:nvPr/>
          </p:nvSpPr>
          <p:spPr>
            <a:xfrm>
              <a:off x="813301" y="2523548"/>
              <a:ext cx="2528253" cy="788639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38" name="Prostokąt 37"/>
            <p:cNvSpPr/>
            <p:nvPr/>
          </p:nvSpPr>
          <p:spPr>
            <a:xfrm>
              <a:off x="851799" y="2562046"/>
              <a:ext cx="2451257" cy="711643"/>
            </a:xfrm>
            <a:prstGeom prst="rect">
              <a:avLst/>
            </a:prstGeom>
            <a:grpFill/>
            <a:ln>
              <a:noFill/>
            </a:ln>
            <a:effectLst>
              <a:outerShdw dist="23000" sx="1000" sy="1000" rotWithShape="0">
                <a:srgbClr val="000000"/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Wpływ przekształceń własnościowych na rynek pracy (przykłady)</a:t>
              </a:r>
              <a:endParaRPr lang="pl-PL" sz="1400" b="1" kern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9" name="Grupa 38"/>
          <p:cNvGrpSpPr/>
          <p:nvPr/>
        </p:nvGrpSpPr>
        <p:grpSpPr>
          <a:xfrm>
            <a:off x="2766952" y="5284519"/>
            <a:ext cx="6229789" cy="1378190"/>
            <a:chOff x="3563881" y="2304259"/>
            <a:chExt cx="4665144" cy="694002"/>
          </a:xfrm>
          <a:solidFill>
            <a:schemeClr val="accent3">
              <a:lumMod val="10000"/>
              <a:lumOff val="9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0" name="Prostokąt z rogami zaokrąglonymi z jednej strony 39"/>
            <p:cNvSpPr/>
            <p:nvPr/>
          </p:nvSpPr>
          <p:spPr>
            <a:xfrm rot="5400000">
              <a:off x="5549453" y="318687"/>
              <a:ext cx="694000" cy="4665144"/>
            </a:xfrm>
            <a:prstGeom prst="round2Same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Prostokąt 40"/>
            <p:cNvSpPr/>
            <p:nvPr/>
          </p:nvSpPr>
          <p:spPr>
            <a:xfrm>
              <a:off x="3563881" y="2338137"/>
              <a:ext cx="4631266" cy="660124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pl-PL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przy budowie nowych bloków w Opolu zaangażowanych będzie 200 krajowych wykonawców oraz 350 dostawców. W szczytowym momencie, na placu budowy będzie pracowało </a:t>
              </a:r>
              <a:r>
                <a:rPr lang="pl-PL" sz="13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ok 4 tys. osób</a:t>
              </a:r>
              <a:r>
                <a:rPr lang="pl-PL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 </a:t>
              </a:r>
            </a:p>
            <a:p>
              <a:pPr marL="57150" lvl="1" indent="-57150" defTabSz="4445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pl-PL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konsolidacja sektora zbrojeniowego w ramach Polskiej Grupy Zbrojeniowej S.A. pozwoli utrzymać</a:t>
              </a:r>
              <a:r>
                <a:rPr lang="pl-PL" sz="13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pl-PL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 stworzyć nowe miejsca zatrudnienia bezpośrednio dla 14 tys. osób, a pośrednio nawet dla 40-50 tys. osób</a:t>
              </a:r>
              <a:r>
                <a:rPr lang="pl-PL" sz="1200" dirty="0" smtClean="0">
                  <a:solidFill>
                    <a:srgbClr val="FDB913"/>
                  </a:solidFill>
                </a:rPr>
                <a:t>.</a:t>
              </a:r>
              <a:endParaRPr lang="pl-PL" sz="1200" b="1" kern="1200" dirty="0">
                <a:solidFill>
                  <a:srgbClr val="FDB913"/>
                </a:solidFill>
              </a:endParaRPr>
            </a:p>
          </p:txBody>
        </p:sp>
      </p:grpSp>
      <p:sp>
        <p:nvSpPr>
          <p:cNvPr id="42" name="Symbol zastępczy numeru slajdu 40"/>
          <p:cNvSpPr txBox="1">
            <a:spLocks/>
          </p:cNvSpPr>
          <p:nvPr/>
        </p:nvSpPr>
        <p:spPr>
          <a:xfrm>
            <a:off x="6965141" y="8493149"/>
            <a:ext cx="2095169" cy="486696"/>
          </a:xfrm>
          <a:prstGeom prst="rect">
            <a:avLst/>
          </a:prstGeom>
        </p:spPr>
        <p:txBody>
          <a:bodyPr vert="horz" lIns="91873" tIns="45936" rIns="91873" bIns="45936" rtlCol="0" anchor="ctr"/>
          <a:lstStyle>
            <a:defPPr>
              <a:defRPr lang="pl-PL"/>
            </a:defPPr>
            <a:lvl1pPr algn="r" defTabSz="918724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8788" indent="-1588" algn="l" defTabSz="91757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7575" indent="-3175" algn="l" defTabSz="91757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7950" indent="-6350" algn="l" defTabSz="91757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36738" indent="-7938" algn="l" defTabSz="91757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9AEB28F-E5E1-4DFA-8ACF-18B12D85D04F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690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Dziękuję za uwagę.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2D592-0AB5-4975-94D7-F8404564004C}" type="slidenum">
              <a:rPr lang="pl-PL" smtClean="0"/>
              <a:pPr>
                <a:defRPr/>
              </a:pPr>
              <a:t>50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344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Wytyczne </a:t>
            </a:r>
            <a:r>
              <a:rPr lang="pl-PL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MSP dotyczące zamknięcia roku obrotowego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Obowiązki związane ze sprawozdaniami finansowymi</a:t>
            </a:r>
          </a:p>
          <a:p>
            <a:r>
              <a:rPr lang="pl-PL" dirty="0"/>
              <a:t> </a:t>
            </a:r>
          </a:p>
          <a:p>
            <a:pPr algn="ctr"/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Wytyczne dla jednoosobowych spółek Skarbu Państwa </a:t>
            </a: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 </a:t>
            </a: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spółek z większościowym udziałem Skarbu Państwa sporządzających sprawozdania finansowe za rok obrotowy 2014 przyjęte </a:t>
            </a: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przez </a:t>
            </a: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Ministra Skarbu Państwa </a:t>
            </a: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 dniu </a:t>
            </a: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26 sierpnia 2014 r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51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108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Wytyczne </a:t>
            </a: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MSP dotyczące zamknięcia roku obrotowego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pl-PL" sz="2800" dirty="0"/>
              <a:t>Dokumenty przedkładane celem odbycia ZWZ</a:t>
            </a:r>
          </a:p>
          <a:p>
            <a:pPr marL="342900" lvl="0" indent="-342900" algn="just">
              <a:lnSpc>
                <a:spcPts val="2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Wniosek Zarządu o odbycie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ZWZ,</a:t>
            </a:r>
            <a:endParaRPr lang="pl-PL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Sprawozdanie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finansowe, Sprawozdanie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Zarządu z działalności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Spółki wraz z Opinią i raportem biegłego z badania sprawozdania,</a:t>
            </a:r>
            <a:endParaRPr lang="pl-PL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Sprawozdanie Zarządu jako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organu spółki,</a:t>
            </a:r>
            <a:endParaRPr lang="pl-PL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Wniosek Zarządu w sprawie podziału zysku lub pokrycia straty z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uzasadnieniem,</a:t>
            </a:r>
            <a:endParaRPr lang="pl-PL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Sprawozdanie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RN z oceny sprawozdania finansowego, sprawozdania Zarządu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działalności Spółki oraz wniosku Zarząd w sprawie podziału zysk lub pokrycia straty + uchwały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RN,</a:t>
            </a:r>
            <a:endParaRPr lang="pl-PL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Sprawozdanie z działalności RN jako organu + uchwała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RN,</a:t>
            </a:r>
            <a:endParaRPr lang="pl-PL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Uchwały RN w sprawie wniosku do WZ o udzielenie lub nieudzielenie absolutorium Członkom Zarządu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342900" lvl="0" indent="-342900" algn="just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l-PL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Ww. dokumenty powinny zostać sporządzone zgodnie z zasadami określonymi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wytycznych w terminie do 30 kwietnia 2015 r.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52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187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Wytyczne </a:t>
            </a: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MSP dotyczące zamknięcia roku obrotowego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pl-PL" sz="2400" dirty="0"/>
              <a:t>Sprawozdanie finansowe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pl-PL" dirty="0"/>
              <a:t> </a:t>
            </a:r>
          </a:p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Sprawozdanie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finansowe</a:t>
            </a:r>
            <a:b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powinno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odpowiadać wymogom </a:t>
            </a:r>
            <a:b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Ustawy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 dnia 29 września 1994 r. </a:t>
            </a:r>
            <a:b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rachunkowości, a elementy składowe sprawozdania,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tj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wprowadzenie do sprawozdania finansowego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bilans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rachunek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zysków i strat, </a:t>
            </a:r>
            <a:b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zestawienie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zmian w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kapitale własnym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b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rachunek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przepływów pieniężnych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b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dodatkową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informację i objaśnienia </a:t>
            </a:r>
          </a:p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należy sporządzić wg układu, zakresu, i treści informacji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zawartych w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załączniku Nr 1 do Ustawy o rachunkowości.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53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756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Wytyczne </a:t>
            </a: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MSP dotyczące zamknięcia roku obrotowego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pl-PL" sz="2400" dirty="0"/>
              <a:t>Sprawozdanie Zarządu z działalności 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pl-PL" dirty="0"/>
              <a:t> </a:t>
            </a:r>
            <a:endParaRPr lang="pl-PL" dirty="0" smtClean="0"/>
          </a:p>
          <a:p>
            <a:pPr>
              <a:lnSpc>
                <a:spcPts val="2000"/>
              </a:lnSpc>
              <a:spcAft>
                <a:spcPts val="600"/>
              </a:spcAft>
            </a:pPr>
            <a:endParaRPr lang="pl-PL" dirty="0" smtClean="0"/>
          </a:p>
          <a:p>
            <a:pPr>
              <a:lnSpc>
                <a:spcPts val="2000"/>
              </a:lnSpc>
              <a:spcAft>
                <a:spcPts val="600"/>
              </a:spcAft>
            </a:pPr>
            <a:endParaRPr lang="pl-PL" dirty="0"/>
          </a:p>
          <a:p>
            <a:pPr algn="ctr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Sprawozdanie Zarządu z działalności spółki powinno być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sporządzone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 sposób rzetelny i przejrzysty, obejmować istotne informacje niezbędne do ogólnej oceny sytuacji gospodarczej jednostki, jej działalności w danym roku obrotowym oraz ryzyka prowadzenia dalszej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działalności zgodnie z wytycznymi MSP.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pl-PL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54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007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Wytyczne </a:t>
            </a: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MSP dotyczące zamknięcia roku obrotowego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pPr algn="just"/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Zgodnie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 art. 4a ustawy o rachunkowości członkowie zarządu oraz członkowie rady nadzorczej </a:t>
            </a:r>
            <a:r>
              <a:rPr lang="pl-PL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są zobowiązani do zapewnienia, aby sprawozdanie finansowe oraz sprawozdanie z działalności spełniały wymagania przewidziane w ustawie oraz odpowiadają solidarnie wobec spółki za szkodę wyrządzoną działaniem zaniechanym lub zaniechaniem stanowiącym naruszenie tego obowiązku.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55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35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Wytyczne </a:t>
            </a: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MSP dotyczące zamknięcia roku obrotowego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/>
              <a:t>Biegły rewident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Roczne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sprawozdania finansowe spółek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akcyjnych podlegają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obowiązkowi badania przez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biegłego rewidenta.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Biegłego rewidenta wybiera RN na podstawie 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Zarządzenia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Ministra Skarbu Państwa w sprawie zasad i trybu wyboru biegłych rewidentów do badania sprawozdań finansowych spółek z udziałem SP.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56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03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Dobre praktyki Rad Nadzorczych spółek media publiczne  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Wytyczne </a:t>
            </a: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MSP dotyczące zamknięcia roku obrotowego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l-PL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Rada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Nadzorcza przed dokonaniem oceny sprawozdania finansowego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sprawozdania zarządu z działalności spółki powinna spotkać się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biegłym celem omówienia wyników badań przedstawionych 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opinii i raporcie biegłego</a:t>
            </a:r>
            <a:r>
              <a:rPr lang="pl-PL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pl-PL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 przypadku wydania, przez biegłego badającego sprawozdanie finansowe,  </a:t>
            </a:r>
            <a:r>
              <a:rPr lang="pl-PL" b="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opinii z zastrzeżeniem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l-PL" b="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RN powinna wyjaśnić wątpliwości wynikające z zastrzeżeń oraz przedstawić stanowisko co do możliwości zatwierdzenia sprawozdania finansowego.</a:t>
            </a:r>
            <a:endParaRPr lang="pl-PL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57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648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Dziękuję za uwagę.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2D592-0AB5-4975-94D7-F8404564004C}" type="slidenum">
              <a:rPr lang="pl-PL" smtClean="0"/>
              <a:pPr>
                <a:defRPr/>
              </a:pPr>
              <a:t>58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832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pl-PL" sz="3200" dirty="0" smtClean="0"/>
              <a:t>Zasady </a:t>
            </a:r>
            <a:r>
              <a:rPr lang="pl-PL" sz="3200" dirty="0"/>
              <a:t>wynagradzania członków Zarządu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w </a:t>
            </a:r>
            <a:r>
              <a:rPr lang="pl-PL" sz="3200" dirty="0"/>
              <a:t>jednoosobowych spółkach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Skarbu </a:t>
            </a:r>
            <a:r>
              <a:rPr lang="pl-PL" sz="3200" dirty="0"/>
              <a:t>Państwa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59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160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Dlaczego nie kolejny „plan prywatyzacji”?</a:t>
            </a:r>
            <a:endParaRPr lang="pl-PL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  <p:sp>
        <p:nvSpPr>
          <p:cNvPr id="10" name="Prostokąt 9"/>
          <p:cNvSpPr/>
          <p:nvPr/>
        </p:nvSpPr>
        <p:spPr bwMode="auto">
          <a:xfrm>
            <a:off x="4265854" y="1021713"/>
            <a:ext cx="3926653" cy="6907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Nie tylko prywatyzacja, a szerokorozumiane </a:t>
            </a:r>
            <a:br>
              <a:rPr lang="pl-PL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pl-PL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przekształcenia własnościowe </a:t>
            </a:r>
          </a:p>
        </p:txBody>
      </p:sp>
      <p:sp>
        <p:nvSpPr>
          <p:cNvPr id="11" name="Prostokąt 10"/>
          <p:cNvSpPr/>
          <p:nvPr/>
        </p:nvSpPr>
        <p:spPr bwMode="auto">
          <a:xfrm>
            <a:off x="4265855" y="1734687"/>
            <a:ext cx="3926653" cy="1682174"/>
          </a:xfrm>
          <a:prstGeom prst="rect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pl-PL" sz="240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2" name="Prostokąt 11"/>
          <p:cNvSpPr/>
          <p:nvPr/>
        </p:nvSpPr>
        <p:spPr bwMode="auto">
          <a:xfrm>
            <a:off x="432618" y="3779781"/>
            <a:ext cx="7827575" cy="1264168"/>
          </a:xfrm>
          <a:prstGeom prst="rect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pl-PL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Sytuacja, w której zasób spółek jest coraz mniejszy i coraz mniej atrakcyjny dla potencjalnych inwestorów, a największe podmioty potrzebują aktywnego i kompleksowego wsparcia w budowaniu ich wartości, wymaga określenia </a:t>
            </a:r>
            <a:br>
              <a:rPr lang="pl-PL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pl-PL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nowego kontekstu procesów przekształceń własnościowych </a:t>
            </a:r>
            <a:br>
              <a:rPr lang="pl-PL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pl-PL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oraz roli Ministra Skarbu Państwa. </a:t>
            </a:r>
            <a:endParaRPr lang="pl-PL" sz="15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3" name="Prostokąt 12"/>
          <p:cNvSpPr/>
          <p:nvPr/>
        </p:nvSpPr>
        <p:spPr bwMode="auto">
          <a:xfrm>
            <a:off x="826302" y="5384444"/>
            <a:ext cx="7040208" cy="8505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Dokument „Priorytety zarządzania portfelem podmiotów nadzorowanych </a:t>
            </a:r>
            <a:br>
              <a:rPr lang="pl-P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pl-P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przez Ministra Skarbu Państwa do roku 2015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</a:p>
        </p:txBody>
      </p:sp>
      <p:sp>
        <p:nvSpPr>
          <p:cNvPr id="14" name="Strzałka w dół 13"/>
          <p:cNvSpPr/>
          <p:nvPr/>
        </p:nvSpPr>
        <p:spPr bwMode="auto">
          <a:xfrm>
            <a:off x="2102104" y="3439284"/>
            <a:ext cx="261806" cy="340496"/>
          </a:xfrm>
          <a:prstGeom prst="downArrow">
            <a:avLst/>
          </a:prstGeom>
          <a:solidFill>
            <a:schemeClr val="accent2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pl-PL">
              <a:latin typeface="+mn-lt"/>
            </a:endParaRPr>
          </a:p>
        </p:txBody>
      </p:sp>
      <p:sp>
        <p:nvSpPr>
          <p:cNvPr id="15" name="Strzałka w dół 14"/>
          <p:cNvSpPr/>
          <p:nvPr/>
        </p:nvSpPr>
        <p:spPr bwMode="auto">
          <a:xfrm>
            <a:off x="4196332" y="5043948"/>
            <a:ext cx="261806" cy="340496"/>
          </a:xfrm>
          <a:prstGeom prst="downArrow">
            <a:avLst/>
          </a:prstGeom>
          <a:solidFill>
            <a:schemeClr val="accent2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pl-PL">
              <a:latin typeface="+mn-lt"/>
            </a:endParaRPr>
          </a:p>
        </p:txBody>
      </p:sp>
      <p:sp>
        <p:nvSpPr>
          <p:cNvPr id="16" name="Strzałka w dół 15"/>
          <p:cNvSpPr/>
          <p:nvPr/>
        </p:nvSpPr>
        <p:spPr bwMode="auto">
          <a:xfrm>
            <a:off x="6098277" y="3439284"/>
            <a:ext cx="261806" cy="340496"/>
          </a:xfrm>
          <a:prstGeom prst="downArrow">
            <a:avLst/>
          </a:prstGeom>
          <a:solidFill>
            <a:schemeClr val="accent2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pl-PL">
              <a:latin typeface="+mn-lt"/>
            </a:endParaRPr>
          </a:p>
        </p:txBody>
      </p:sp>
      <p:sp>
        <p:nvSpPr>
          <p:cNvPr id="18" name="Prostokąt 17"/>
          <p:cNvSpPr/>
          <p:nvPr/>
        </p:nvSpPr>
        <p:spPr bwMode="auto">
          <a:xfrm>
            <a:off x="269679" y="1021713"/>
            <a:ext cx="3926653" cy="6907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Priorytet budowania wartości podmiotów </a:t>
            </a:r>
            <a:br>
              <a:rPr lang="pl-PL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pl-PL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 nadzorze Ministra Skarbu Państwa</a:t>
            </a:r>
          </a:p>
        </p:txBody>
      </p:sp>
      <p:sp>
        <p:nvSpPr>
          <p:cNvPr id="19" name="Prostokąt 18"/>
          <p:cNvSpPr/>
          <p:nvPr/>
        </p:nvSpPr>
        <p:spPr bwMode="auto">
          <a:xfrm>
            <a:off x="269681" y="1734687"/>
            <a:ext cx="3926651" cy="1682174"/>
          </a:xfrm>
          <a:prstGeom prst="rect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pl-PL">
              <a:latin typeface="+mn-lt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69681" y="1830495"/>
            <a:ext cx="392665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Inteligentny Rozwój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służący budowie gospodarki opartej na wiedzy.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Reindustrializacja 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polskiej gospodarki w oparciu o silną pozycję strategicznych podmiotów Skarbu Państwa</a:t>
            </a:r>
          </a:p>
          <a:p>
            <a:pPr marL="228600" indent="-228600">
              <a:buFont typeface="+mj-lt"/>
              <a:buAutoNum type="arabicPeriod"/>
            </a:pPr>
            <a:endParaRPr lang="pl-PL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endParaRPr lang="pl-PL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4265855" y="1830494"/>
            <a:ext cx="3926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pl-P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Po ponad dwóch dekadach prywatyzacji (poza kilkudziesięcioma przypadkami) </a:t>
            </a:r>
            <a:r>
              <a:rPr lang="pl-PL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aktywa Skarbu Państwa coraz mniej atrakcyjne.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Doświadczenie </a:t>
            </a:r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pokazuje, iż </a:t>
            </a:r>
            <a:r>
              <a:rPr lang="pl-PL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pozytywne efekty </a:t>
            </a:r>
            <a:br>
              <a:rPr lang="pl-PL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dla spółek oraz dla całej gospodarki </a:t>
            </a:r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może przynieść nie tylko prywatyzacja, ale także inne formy zmian właścicielskich.</a:t>
            </a:r>
          </a:p>
          <a:p>
            <a:pPr marL="228600" indent="-228600">
              <a:buFont typeface="+mj-lt"/>
              <a:buAutoNum type="arabicPeriod"/>
            </a:pPr>
            <a:endParaRPr lang="pl-PL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endParaRPr lang="pl-PL" sz="11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5" name="Symbol zastępczy numeru slajdu 37"/>
          <p:cNvSpPr txBox="1">
            <a:spLocks/>
          </p:cNvSpPr>
          <p:nvPr/>
        </p:nvSpPr>
        <p:spPr>
          <a:xfrm>
            <a:off x="6965141" y="8493148"/>
            <a:ext cx="2095169" cy="37983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algn="l" defTabSz="91757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8788" indent="-1588" algn="l" defTabSz="91757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7575" indent="-3175" algn="l" defTabSz="91757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7950" indent="-6350" algn="l" defTabSz="91757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36738" indent="-7938" algn="l" defTabSz="91757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82920A5-4427-49AB-8E7A-F3F28FE11A9F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679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Zasady wynagradzania członków Zarządu 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 </a:t>
            </a: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jednoosobowych spółkach 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Skarbu Państwa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Zgodnie z przepisami ustawy o wynagradzaniu osób kierujących niektórymi podmiotami prawnymi organem właściwym do ustalenia wynagrodzenia dla</a:t>
            </a:r>
            <a:r>
              <a:rPr lang="pl-PL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algn="just"/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Prezesa Zarządu w jednoosobowych spółkach SP jest organ właściwy do reprezentowania SP,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pozostałych członków zarządu jest Walne Zgromadzenie.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60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235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Zasady wynagradzania członków Zarządu w jednoosobowych spółkach 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Skarbu </a:t>
            </a: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Państwa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Zgodnie ze statutem spółek publicznej radiofonii i telewizji </a:t>
            </a:r>
            <a:r>
              <a:rPr lang="pl-PL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Rada Nadzorcza </a:t>
            </a:r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wnioskuje</a:t>
            </a:r>
            <a:r>
              <a:rPr lang="pl-PL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 </a:t>
            </a:r>
            <a:r>
              <a:rPr lang="pl-PL" u="sng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ministra właściwego do spraw Skarbu Państwa w sprawie</a:t>
            </a:r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u="sng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ustalenia wysokości wynagradzania Prezesa Zarządu</a:t>
            </a:r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 </a:t>
            </a:r>
            <a:r>
              <a:rPr lang="pl-PL" u="sng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Walnego Zgromadzenia w sprawie</a:t>
            </a:r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u="sng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ustalenia zasad wynagradzania i wysokości wynagradzania członków Zarządu</a:t>
            </a:r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z wyłączeniem Prezesa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61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457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Zasady wynagradzania członków Zarządu w jednoosobowych spółkach 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Skarbu </a:t>
            </a: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Państwa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15102" y="1008020"/>
            <a:ext cx="6847847" cy="5186302"/>
          </a:xfrm>
        </p:spPr>
        <p:txBody>
          <a:bodyPr/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Rada Nadzorcza wnioskując o ustalenie wysokości </a:t>
            </a:r>
            <a:r>
              <a:rPr lang="pl-PL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Wynagrodzenia </a:t>
            </a:r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dla Członków Zarządu spółki powinna wziąć pod uwagę: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2000"/>
              </a:lnSpc>
              <a:spcAft>
                <a:spcPts val="600"/>
              </a:spcAft>
            </a:pP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sytuację ekonomiczno-finansową spółki, 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wielkość przedsiębiorstwa spółki, 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poziom </a:t>
            </a:r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płac członków zarządu w podobnych spółkach, 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pl-PL" b="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pl-PL" b="0" cap="small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2000"/>
              </a:lnSpc>
              <a:spcAft>
                <a:spcPts val="600"/>
              </a:spcAft>
            </a:pPr>
            <a:endParaRPr lang="pl-PL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pl-PL" u="sng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Wniosek rady nadzorczej powinien mieć formę uchwały </a:t>
            </a:r>
            <a:r>
              <a:rPr lang="pl-PL" u="sng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u="sng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u="sng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 </a:t>
            </a:r>
            <a:r>
              <a:rPr lang="pl-PL" u="sng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uzasadnieniem.</a:t>
            </a:r>
            <a:endParaRPr lang="pl-PL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62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763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Zasady wynagradzania członków Zarządu w jednoosobowych spółkach 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Skarbu </a:t>
            </a: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Państwa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pl-PL" cap="small" dirty="0" smtClean="0"/>
          </a:p>
          <a:p>
            <a:pPr algn="just"/>
            <a:r>
              <a:rPr lang="pl-PL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Członkom </a:t>
            </a:r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Zarządu przysługuje, wyłącznie wynagrodzenie miesięczne ustalone jako wielokrotność przeciętnego miesięcznego wynagrodzenia w sektorze przedsiębiorstw bez wypłat nagród z zysków w IV kw. roku poprzedniego, ogłoszonego przez GUS</a:t>
            </a:r>
            <a:r>
              <a:rPr lang="pl-PL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pl-PL" u="sng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UWAGA:</a:t>
            </a:r>
          </a:p>
          <a:p>
            <a:pPr algn="just">
              <a:spcAft>
                <a:spcPts val="0"/>
              </a:spcAft>
            </a:pPr>
            <a:r>
              <a:rPr lang="pl-PL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 </a:t>
            </a:r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2014 r. podstawą do ustalenia maksymalnej wysokości wynagrodzenia miesięcznego dla członków Zarządu i RN jssp jest przeciętne miesięczne wynagrodzenie w sektorze przedsiębiorstw bez wypłat nagród z zysku w czwartym kwartale 2009 r. 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63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549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Zasady wynagradzania członków Zarządu w jednoosobowych spółkach 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Skarbu </a:t>
            </a: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Państwa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Zawarcie umów o pracę z członkami zarządu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pl-PL" b="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pl-PL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Rada Nadzorcza powinna uchwałą delegować jednego z członków do zawarcia umów o pracę z Prezesem i Członkiem Zarządu, na warunkach określonych </a:t>
            </a:r>
            <a:r>
              <a:rPr lang="pl-PL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uprzednio </a:t>
            </a:r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przez Radę nadzorczą na postawie Uchwały Walnego </a:t>
            </a:r>
            <a:r>
              <a:rPr lang="pl-PL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Zgromadzenia </a:t>
            </a:r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i/lub oświadczenia Ministra Skarbu Państwa.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Projekt umowy o Pracę z członkami Zarządu powinien zostać przyjęty uchwałą Rady Nadzorczej. 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Kopie podpisanych umów o pracę należy przekazać do Ministerstwa Skarbu Państwa.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Członkowie zarządu powinni przekazać do MSP wypełnione przez nich kwestionariusze osobowe członka Zarządu (wzór dostępny na stronie MSP).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64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934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3963" y="196221"/>
            <a:ext cx="5621749" cy="570185"/>
          </a:xfrm>
        </p:spPr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Zasady wynagradzania członków Zarządu w jednoosobowych spółkach 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Skarbu </a:t>
            </a: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Państwa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2400" cap="small" dirty="0"/>
              <a:t>Świadczenia dodatkowe</a:t>
            </a:r>
            <a:endParaRPr lang="pl-PL" sz="2400" dirty="0"/>
          </a:p>
          <a:p>
            <a:pPr algn="just"/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Członkom Zarządu mogą być przyznane świadczenia dodatkowe </a:t>
            </a:r>
            <a:r>
              <a:rPr lang="pl-PL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 </a:t>
            </a:r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tytułu zatrudnienia, w tym bytowe, socjalne, komunikacyjne oraz ubezpieczenia majątkowe i osobowe – inne bądź wyższe niż ustalone w regulaminach wynagradzania, zakładowych </a:t>
            </a:r>
            <a:r>
              <a:rPr lang="pl-PL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 </a:t>
            </a:r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ponadzakładowych układach zbiorowych oraz w odrębnych przepisach. 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65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298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Zasady wynagradzania członków Zarządu w jednoosobowych spółkach 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Skarbu </a:t>
            </a: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Państwa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56904" y="1008020"/>
            <a:ext cx="7398327" cy="518630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pl-PL" sz="9600" cap="small" dirty="0"/>
              <a:t>Świadczenia dodatkowe</a:t>
            </a:r>
            <a:endParaRPr lang="pl-PL" sz="960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pl-PL" cap="small" dirty="0"/>
              <a:t> </a:t>
            </a:r>
            <a:endParaRPr lang="pl-PL" dirty="0"/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l-PL" sz="600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Szczegółowy wykaz świadczeń i tryb ich przyznania reguluje rozporządzenie Prezesa Rady Ministrów </a:t>
            </a:r>
            <a:r>
              <a:rPr lang="pl-PL" sz="6000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 </a:t>
            </a:r>
            <a:r>
              <a:rPr lang="pl-PL" sz="600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dnia </a:t>
            </a:r>
            <a:r>
              <a:rPr lang="pl-PL" sz="6000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21.01.2003r</a:t>
            </a:r>
            <a:r>
              <a:rPr lang="pl-PL" sz="600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pl-PL" sz="6000" i="1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 sprawie szczegółowego wykazu świadczeń dodatkowych, które mogą być przyznane osobom kierującym niektórymi podmiotami prawnymi, oraz trybu ich przyznawania</a:t>
            </a:r>
            <a:r>
              <a:rPr lang="pl-PL" sz="600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(Dz.U. Nr 14, poz. 139). </a:t>
            </a:r>
            <a:endParaRPr lang="pl-PL" sz="6000" cap="small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l-PL" sz="6000" b="0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Ww</a:t>
            </a:r>
            <a:r>
              <a:rPr lang="pl-PL" sz="6000" b="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pl-PL" sz="6000" u="sng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rozporządzenie obejmuje następujące świadczenia</a:t>
            </a:r>
            <a:r>
              <a:rPr lang="pl-PL" sz="6000" b="0" u="sng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pl-PL" sz="6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sz="6000" b="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nagroda jubileuszowa przyznawana nie częściej niż co 5 lat,</a:t>
            </a:r>
            <a:endParaRPr lang="pl-PL" sz="6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sz="6000" b="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odprawa pieniężna w razie ustania stosunku pracy w związku z przejściem na emeryturę lub </a:t>
            </a:r>
            <a:r>
              <a:rPr lang="pl-PL" sz="6000" b="0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rentę z </a:t>
            </a:r>
            <a:r>
              <a:rPr lang="pl-PL" sz="6000" b="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tytułu niezdolności do pracy, </a:t>
            </a:r>
            <a:endParaRPr lang="pl-PL" sz="6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sz="6000" b="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zwrot częściowych kosztów użytkowania lokalu mieszkalnego, w tym mieszkania służbowego,</a:t>
            </a:r>
            <a:endParaRPr lang="pl-PL" sz="6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sz="6000" b="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świadczenia związane z korzystaniem z częściowo odpłatnych usług komunikacyjnych,</a:t>
            </a:r>
            <a:endParaRPr lang="pl-PL" sz="6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sz="6000" b="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świadczenia z tytułu dodatkowego ubezpieczenia  zdrowotnego, majątkowego oraz osobowego </a:t>
            </a:r>
            <a:endParaRPr lang="pl-PL" sz="6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l-PL" sz="6000" b="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 wysokości do 25% wyższej niż ustalona w regulaminach wynagradzania, zakładowych </a:t>
            </a:r>
            <a:r>
              <a:rPr lang="pl-PL" sz="6000" b="0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6000" b="0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6000" b="0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 </a:t>
            </a:r>
            <a:r>
              <a:rPr lang="pl-PL" sz="6000" b="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ponadzakładowych układach zbiorowych oraz w odrębnych przepisach</a:t>
            </a:r>
            <a:r>
              <a:rPr lang="pl-PL" sz="6000" b="0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Jeżeli zakładowy </a:t>
            </a:r>
            <a:br>
              <a:rPr lang="pl-PL" sz="6000" b="0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6000" b="0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 </a:t>
            </a:r>
            <a:r>
              <a:rPr lang="pl-PL" sz="6000" b="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ponadzakładowy układ zbiorowy lub regulamin wynagradzania nie określa uprawnień do nagrody jubileuszowej lub odprawy pieniężnej, świadczenia te mogą być </a:t>
            </a:r>
            <a:r>
              <a:rPr lang="pl-PL" sz="6000" b="0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przyznane w </a:t>
            </a:r>
            <a:r>
              <a:rPr lang="pl-PL" sz="6000" b="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wysokości określonej w rozporządzeniu. </a:t>
            </a:r>
            <a:endParaRPr lang="pl-PL" sz="6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pl-PL" sz="5600" b="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pl-PL" sz="56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pl-PL" sz="5600" b="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Maksymalna wysokość świadczeń dodatkowych nie może przekroczyć </a:t>
            </a:r>
            <a:r>
              <a:rPr lang="pl-PL" sz="5600" b="0" u="sng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dwunastokrotności </a:t>
            </a:r>
            <a:r>
              <a:rPr lang="pl-PL" sz="5600" b="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przeciętnego miesięcznego wynagrodzenia przyjętego do ustalenia wysokości wynagrodzenia miesięcznego</a:t>
            </a:r>
            <a:r>
              <a:rPr lang="pl-PL" sz="56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66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962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Zasady wynagradzania członków Zarządu w jednoosobowych spółkach 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Skarbu </a:t>
            </a: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Państwa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pl-PL" sz="2400" cap="small" dirty="0"/>
              <a:t>Nagroda </a:t>
            </a:r>
            <a:r>
              <a:rPr lang="pl-PL" sz="2400" cap="small" dirty="0" smtClean="0"/>
              <a:t>roczna</a:t>
            </a:r>
            <a:endParaRPr lang="pl-PL" sz="2400" dirty="0"/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Członkom Zarządu, w zależności od osiągniętych wyników finansowych oraz realizacji innych zadań, może być przyznana nagroda roczna w wysokości </a:t>
            </a:r>
            <a:r>
              <a:rPr lang="pl-PL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nieprzekraczającej 3-krotności </a:t>
            </a:r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ich przeciętnego wynagrodzenia miesięcznego osiągniętego w roku poprzedzającym przyznanie nagrody</a:t>
            </a:r>
            <a:r>
              <a:rPr lang="pl-PL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Nagrodę przyznaje: 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b="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dla Prezesa Zarządu – Minister Skarbu Państwa Oświadczeniem na umotywowany wniosek Rady Nadzorczej,</a:t>
            </a:r>
            <a:endParaRPr lang="pl-PL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b="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dla Członka Zarządu – Rada Nadzorcza. </a:t>
            </a:r>
            <a:endParaRPr lang="pl-PL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Warunkiem przyznania narody rocznej jest spełnienie przesłanek określonych w </a:t>
            </a:r>
            <a:r>
              <a:rPr lang="pl-PL" u="sng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Rozporządzeniu Ministra Skarbu Państwa z dnia 12 marca 2001 r. w sprawie szczegółowych zasad i trybu przyznawania nagrody rocznej osobom kierującym niektórymi podmiotami prawnymi oraz wzoru wniosku o przyznanie nagrody rocznej.</a:t>
            </a:r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67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387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C000"/>
                </a:solidFill>
              </a:rPr>
              <a:t/>
            </a:r>
            <a:br>
              <a:rPr lang="pl-PL" dirty="0" smtClean="0">
                <a:solidFill>
                  <a:srgbClr val="FFC000"/>
                </a:solidFill>
              </a:rPr>
            </a:br>
            <a:r>
              <a:rPr lang="pl-PL" dirty="0" smtClean="0">
                <a:solidFill>
                  <a:srgbClr val="FFC000"/>
                </a:solidFill>
              </a:rPr>
              <a:t>Ograniczenia </a:t>
            </a:r>
            <a:r>
              <a:rPr lang="pl-PL" dirty="0">
                <a:solidFill>
                  <a:srgbClr val="FFC000"/>
                </a:solidFill>
              </a:rPr>
              <a:t>podmiotowe dotyczące członków rad nadzorczych spółek z udziałem Skarbu Państwa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9310CA-B80D-4BF7-BE53-AA9E2B693D37}" type="slidenum">
              <a:rPr lang="pl-PL" smtClean="0"/>
              <a:pPr>
                <a:defRPr/>
              </a:pPr>
              <a:t>68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770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3628" y="196221"/>
            <a:ext cx="5799099" cy="570185"/>
          </a:xfrm>
        </p:spPr>
        <p:txBody>
          <a:bodyPr>
            <a:normAutofit fontScale="90000"/>
          </a:bodyPr>
          <a:lstStyle/>
          <a:p>
            <a:r>
              <a:rPr lang="pl-PL" sz="1400" b="1" dirty="0">
                <a:solidFill>
                  <a:schemeClr val="tx1"/>
                </a:solidFill>
              </a:rPr>
              <a:t>Ograniczenia </a:t>
            </a:r>
            <a:r>
              <a:rPr lang="pl-PL" sz="1400" b="1" dirty="0" smtClean="0">
                <a:solidFill>
                  <a:schemeClr val="tx1"/>
                </a:solidFill>
              </a:rPr>
              <a:t>podmiotowe dotyczące </a:t>
            </a:r>
            <a:r>
              <a:rPr lang="pl-PL" sz="1400" b="1" dirty="0">
                <a:solidFill>
                  <a:schemeClr val="tx1"/>
                </a:solidFill>
              </a:rPr>
              <a:t>członków rad nadzorczych spółek z udziałem Skarbu Państwa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18161" y="1008020"/>
            <a:ext cx="7137070" cy="518630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dirty="0"/>
              <a:t>Istotne ograniczenia podmiotowe dotyczące członków RN w spółkach, </a:t>
            </a:r>
            <a:r>
              <a:rPr lang="pl-PL" dirty="0" smtClean="0"/>
              <a:t>w </a:t>
            </a:r>
            <a:r>
              <a:rPr lang="pl-PL" dirty="0"/>
              <a:t>których uczestniczy Skarb Państwa zawarte są w: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l-PL" sz="800" dirty="0"/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pl-PL" b="0" dirty="0">
                <a:solidFill>
                  <a:schemeClr val="tx1"/>
                </a:solidFill>
              </a:rPr>
              <a:t>Ustawie z dnia 15 września 2000 r. Kodeks Spółek Handlowych </a:t>
            </a: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pl-PL" b="0" dirty="0">
                <a:solidFill>
                  <a:schemeClr val="tx1"/>
                </a:solidFill>
              </a:rPr>
              <a:t>Ustawie z dnia 30 sierpnia 1996 r. o komercjalizacji i prywatyzacji</a:t>
            </a: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pl-PL" b="0" dirty="0">
                <a:solidFill>
                  <a:schemeClr val="tx1"/>
                </a:solidFill>
              </a:rPr>
              <a:t>Ustawie z dnia 3 marca 2000 r. o </a:t>
            </a:r>
            <a:r>
              <a:rPr lang="pl-PL" b="0" dirty="0" smtClean="0">
                <a:solidFill>
                  <a:schemeClr val="tx1"/>
                </a:solidFill>
              </a:rPr>
              <a:t>wynagradzaniu </a:t>
            </a:r>
            <a:r>
              <a:rPr lang="pl-PL" b="0" dirty="0">
                <a:solidFill>
                  <a:schemeClr val="tx1"/>
                </a:solidFill>
              </a:rPr>
              <a:t>osób kierujących niektórymi podmiotami prawnymi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pl-PL" b="0" dirty="0">
                <a:solidFill>
                  <a:schemeClr val="tx1"/>
                </a:solidFill>
              </a:rPr>
              <a:t>Ustawie z dnia 21 sierpnia 1997 r. o ograniczeniu prowadzenia działalności gospodarczej przez osoby pełniące funkcje publiczne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69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392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„Priorytety…” - założenia</a:t>
            </a:r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1011068" y="961902"/>
            <a:ext cx="7121863" cy="1081593"/>
            <a:chOff x="608482" y="645324"/>
            <a:chExt cx="7121863" cy="767837"/>
          </a:xfrm>
        </p:grpSpPr>
        <p:sp>
          <p:nvSpPr>
            <p:cNvPr id="6" name="Prostokąt zaokrąglony 5"/>
            <p:cNvSpPr/>
            <p:nvPr/>
          </p:nvSpPr>
          <p:spPr>
            <a:xfrm>
              <a:off x="608482" y="645324"/>
              <a:ext cx="7121863" cy="767837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10000"/>
                <a:lumOff val="90000"/>
                <a:alpha val="90000"/>
              </a:schemeClr>
            </a:solidFill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Prostokąt 6"/>
            <p:cNvSpPr/>
            <p:nvPr/>
          </p:nvSpPr>
          <p:spPr>
            <a:xfrm>
              <a:off x="630971" y="667813"/>
              <a:ext cx="7076885" cy="722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8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Dokument „Priorytety zarządzania portfelem podmiotów nadzorowanych przez Ministra Skarbu Państwa” stanowi opis priorytetów i kierunkowych działań Ministra Skarbu Państwa do roku 2015, w obszarze zarządzania nadzorowanymi podmiotami, poprzez:</a:t>
              </a:r>
              <a:endParaRPr lang="pl-PL" sz="1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</p:grpSp>
      <p:sp>
        <p:nvSpPr>
          <p:cNvPr id="8" name="Prostokąt zaokrąglony 7"/>
          <p:cNvSpPr/>
          <p:nvPr/>
        </p:nvSpPr>
        <p:spPr>
          <a:xfrm>
            <a:off x="1201209" y="2592974"/>
            <a:ext cx="2375697" cy="643161"/>
          </a:xfrm>
          <a:prstGeom prst="roundRect">
            <a:avLst>
              <a:gd name="adj" fmla="val 1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pl-P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Budowanie wartości aktywów</a:t>
            </a:r>
            <a:endParaRPr lang="pl-PL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5351372" y="2590898"/>
            <a:ext cx="2495431" cy="530382"/>
          </a:xfrm>
          <a:prstGeom prst="roundRect">
            <a:avLst>
              <a:gd name="adj" fmla="val 1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pl-PL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Optymalizacja zasobów Skarbu Państwa</a:t>
            </a:r>
            <a:endParaRPr lang="pl-PL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454865" y="3883231"/>
            <a:ext cx="1492688" cy="985652"/>
            <a:chOff x="215043" y="2982753"/>
            <a:chExt cx="1382166" cy="846279"/>
          </a:xfrm>
        </p:grpSpPr>
        <p:sp>
          <p:nvSpPr>
            <p:cNvPr id="11" name="Prostokąt zaokrąglony 10"/>
            <p:cNvSpPr/>
            <p:nvPr/>
          </p:nvSpPr>
          <p:spPr>
            <a:xfrm>
              <a:off x="215043" y="2982753"/>
              <a:ext cx="1382166" cy="846279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10000"/>
                <a:lumOff val="90000"/>
                <a:alpha val="90000"/>
              </a:schemeClr>
            </a:solidFill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Prostokąt 11"/>
            <p:cNvSpPr/>
            <p:nvPr/>
          </p:nvSpPr>
          <p:spPr>
            <a:xfrm>
              <a:off x="239830" y="3007540"/>
              <a:ext cx="1332592" cy="7967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Profesjonalizacja Nadzoru Właścicielskiego</a:t>
              </a:r>
              <a:endParaRPr lang="pl-PL" sz="1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1734777" y="5456594"/>
            <a:ext cx="1389345" cy="764307"/>
            <a:chOff x="2194821" y="3542402"/>
            <a:chExt cx="986189" cy="845430"/>
          </a:xfrm>
        </p:grpSpPr>
        <p:sp>
          <p:nvSpPr>
            <p:cNvPr id="14" name="Prostokąt zaokrąglony 13"/>
            <p:cNvSpPr/>
            <p:nvPr/>
          </p:nvSpPr>
          <p:spPr>
            <a:xfrm>
              <a:off x="2194821" y="3542402"/>
              <a:ext cx="928843" cy="845430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10000"/>
                <a:lumOff val="90000"/>
                <a:alpha val="90000"/>
              </a:schemeClr>
            </a:solidFill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Prostokąt 14"/>
            <p:cNvSpPr/>
            <p:nvPr/>
          </p:nvSpPr>
          <p:spPr>
            <a:xfrm>
              <a:off x="2194821" y="3582468"/>
              <a:ext cx="986189" cy="7959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Polityka dywidendowa</a:t>
              </a:r>
              <a:endParaRPr lang="pl-PL" sz="1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2747535" y="3883231"/>
            <a:ext cx="1577814" cy="985652"/>
            <a:chOff x="3114865" y="3059749"/>
            <a:chExt cx="1184224" cy="582295"/>
          </a:xfrm>
        </p:grpSpPr>
        <p:sp>
          <p:nvSpPr>
            <p:cNvPr id="17" name="Prostokąt zaokrąglony 16"/>
            <p:cNvSpPr/>
            <p:nvPr/>
          </p:nvSpPr>
          <p:spPr>
            <a:xfrm>
              <a:off x="3114865" y="3059749"/>
              <a:ext cx="1184224" cy="582295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Prostokąt 17"/>
            <p:cNvSpPr/>
            <p:nvPr/>
          </p:nvSpPr>
          <p:spPr>
            <a:xfrm>
              <a:off x="3114865" y="3193042"/>
              <a:ext cx="1167169" cy="4319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Współpraca </a:t>
              </a:r>
              <a:br>
                <a:rPr lang="pl-PL" sz="14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</a:br>
              <a:r>
                <a:rPr lang="pl-PL" sz="14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ze środowiskiem naukowo-badawczym</a:t>
              </a:r>
              <a:endParaRPr lang="pl-PL" sz="1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</p:grpSp>
      <p:cxnSp>
        <p:nvCxnSpPr>
          <p:cNvPr id="20" name="Łącznik prostoliniowy 19"/>
          <p:cNvCxnSpPr>
            <a:stCxn id="6" idx="2"/>
            <a:endCxn id="8" idx="0"/>
          </p:cNvCxnSpPr>
          <p:nvPr/>
        </p:nvCxnSpPr>
        <p:spPr>
          <a:xfrm flipH="1">
            <a:off x="2389058" y="2043495"/>
            <a:ext cx="2182942" cy="5494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oliniowy 20"/>
          <p:cNvCxnSpPr>
            <a:endCxn id="6" idx="2"/>
          </p:cNvCxnSpPr>
          <p:nvPr/>
        </p:nvCxnSpPr>
        <p:spPr>
          <a:xfrm flipH="1" flipV="1">
            <a:off x="4572000" y="2043495"/>
            <a:ext cx="2027087" cy="5474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oliniowy 24"/>
          <p:cNvCxnSpPr/>
          <p:nvPr/>
        </p:nvCxnSpPr>
        <p:spPr>
          <a:xfrm>
            <a:off x="2347400" y="3236136"/>
            <a:ext cx="0" cy="2255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oliniowy 27"/>
          <p:cNvCxnSpPr/>
          <p:nvPr/>
        </p:nvCxnSpPr>
        <p:spPr>
          <a:xfrm>
            <a:off x="1185464" y="3438017"/>
            <a:ext cx="23509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oliniowy 29"/>
          <p:cNvCxnSpPr>
            <a:endCxn id="17" idx="0"/>
          </p:cNvCxnSpPr>
          <p:nvPr/>
        </p:nvCxnSpPr>
        <p:spPr>
          <a:xfrm>
            <a:off x="3525080" y="3461694"/>
            <a:ext cx="11362" cy="4215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oliniowy 31"/>
          <p:cNvCxnSpPr>
            <a:endCxn id="11" idx="0"/>
          </p:cNvCxnSpPr>
          <p:nvPr/>
        </p:nvCxnSpPr>
        <p:spPr>
          <a:xfrm>
            <a:off x="1201209" y="3438017"/>
            <a:ext cx="0" cy="4452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a 36"/>
          <p:cNvGrpSpPr/>
          <p:nvPr/>
        </p:nvGrpSpPr>
        <p:grpSpPr>
          <a:xfrm>
            <a:off x="419784" y="5469423"/>
            <a:ext cx="1219011" cy="730094"/>
            <a:chOff x="714717" y="4076009"/>
            <a:chExt cx="815458" cy="730094"/>
          </a:xfrm>
        </p:grpSpPr>
        <p:sp>
          <p:nvSpPr>
            <p:cNvPr id="38" name="Prostokąt zaokrąglony 37"/>
            <p:cNvSpPr/>
            <p:nvPr/>
          </p:nvSpPr>
          <p:spPr>
            <a:xfrm>
              <a:off x="714717" y="4076009"/>
              <a:ext cx="815458" cy="730094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10000"/>
                <a:lumOff val="90000"/>
                <a:alpha val="90000"/>
              </a:schemeClr>
            </a:solidFill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Prostokąt 38"/>
            <p:cNvSpPr/>
            <p:nvPr/>
          </p:nvSpPr>
          <p:spPr>
            <a:xfrm>
              <a:off x="736101" y="4097393"/>
              <a:ext cx="772690" cy="6873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Program Inwestycje Polskie</a:t>
              </a:r>
              <a:endParaRPr lang="pl-PL" sz="1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40" name="Grupa 39"/>
          <p:cNvGrpSpPr/>
          <p:nvPr/>
        </p:nvGrpSpPr>
        <p:grpSpPr>
          <a:xfrm>
            <a:off x="3124123" y="5490807"/>
            <a:ext cx="1447876" cy="730094"/>
            <a:chOff x="3246435" y="4084984"/>
            <a:chExt cx="813743" cy="730094"/>
          </a:xfrm>
        </p:grpSpPr>
        <p:sp>
          <p:nvSpPr>
            <p:cNvPr id="41" name="Prostokąt zaokrąglony 40"/>
            <p:cNvSpPr/>
            <p:nvPr/>
          </p:nvSpPr>
          <p:spPr>
            <a:xfrm>
              <a:off x="3246435" y="4084984"/>
              <a:ext cx="813743" cy="730094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10000"/>
                <a:lumOff val="90000"/>
                <a:alpha val="90000"/>
              </a:schemeClr>
            </a:solidFill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Prostokąt 41"/>
            <p:cNvSpPr/>
            <p:nvPr/>
          </p:nvSpPr>
          <p:spPr>
            <a:xfrm>
              <a:off x="3267819" y="4106368"/>
              <a:ext cx="770975" cy="6873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Współpraca inwestycyjna pomiędzy spółkami SP</a:t>
              </a:r>
              <a:endParaRPr lang="pl-PL" sz="1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</p:grpSp>
      <p:cxnSp>
        <p:nvCxnSpPr>
          <p:cNvPr id="55" name="Łącznik prostoliniowy 54"/>
          <p:cNvCxnSpPr>
            <a:endCxn id="14" idx="0"/>
          </p:cNvCxnSpPr>
          <p:nvPr/>
        </p:nvCxnSpPr>
        <p:spPr>
          <a:xfrm>
            <a:off x="2360954" y="3461694"/>
            <a:ext cx="28101" cy="19949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oliniowy 56"/>
          <p:cNvCxnSpPr/>
          <p:nvPr/>
        </p:nvCxnSpPr>
        <p:spPr>
          <a:xfrm>
            <a:off x="1185464" y="5165766"/>
            <a:ext cx="23914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oliniowy 60"/>
          <p:cNvCxnSpPr/>
          <p:nvPr/>
        </p:nvCxnSpPr>
        <p:spPr>
          <a:xfrm>
            <a:off x="1185464" y="5165766"/>
            <a:ext cx="0" cy="2908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oliniowy 62"/>
          <p:cNvCxnSpPr/>
          <p:nvPr/>
        </p:nvCxnSpPr>
        <p:spPr>
          <a:xfrm>
            <a:off x="3576906" y="5165766"/>
            <a:ext cx="0" cy="2908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upa 63"/>
          <p:cNvGrpSpPr/>
          <p:nvPr/>
        </p:nvGrpSpPr>
        <p:grpSpPr>
          <a:xfrm>
            <a:off x="4533951" y="4722003"/>
            <a:ext cx="1214101" cy="747420"/>
            <a:chOff x="4681369" y="2939963"/>
            <a:chExt cx="1045819" cy="681262"/>
          </a:xfrm>
        </p:grpSpPr>
        <p:sp>
          <p:nvSpPr>
            <p:cNvPr id="65" name="Prostokąt zaokrąglony 64"/>
            <p:cNvSpPr/>
            <p:nvPr/>
          </p:nvSpPr>
          <p:spPr>
            <a:xfrm>
              <a:off x="4681369" y="2939963"/>
              <a:ext cx="1045819" cy="681262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10000"/>
                <a:lumOff val="90000"/>
                <a:alpha val="90000"/>
              </a:schemeClr>
            </a:solidFill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Prostokąt 65"/>
            <p:cNvSpPr/>
            <p:nvPr/>
          </p:nvSpPr>
          <p:spPr>
            <a:xfrm>
              <a:off x="4701322" y="2959916"/>
              <a:ext cx="1005913" cy="641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Prywatyzacja</a:t>
              </a:r>
              <a:endParaRPr lang="pl-PL" sz="1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67" name="Grupa 66"/>
          <p:cNvGrpSpPr/>
          <p:nvPr/>
        </p:nvGrpSpPr>
        <p:grpSpPr>
          <a:xfrm>
            <a:off x="5970915" y="4721929"/>
            <a:ext cx="1225532" cy="790262"/>
            <a:chOff x="4681369" y="2939963"/>
            <a:chExt cx="1045819" cy="681262"/>
          </a:xfrm>
        </p:grpSpPr>
        <p:sp>
          <p:nvSpPr>
            <p:cNvPr id="68" name="Prostokąt zaokrąglony 67"/>
            <p:cNvSpPr/>
            <p:nvPr/>
          </p:nvSpPr>
          <p:spPr>
            <a:xfrm>
              <a:off x="4681369" y="2939963"/>
              <a:ext cx="1045819" cy="681262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10000"/>
                <a:lumOff val="90000"/>
                <a:alpha val="90000"/>
              </a:schemeClr>
            </a:solidFill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Prostokąt 68"/>
            <p:cNvSpPr/>
            <p:nvPr/>
          </p:nvSpPr>
          <p:spPr>
            <a:xfrm>
              <a:off x="4701322" y="2959916"/>
              <a:ext cx="1005913" cy="641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Komunalizacj</a:t>
              </a:r>
              <a:r>
                <a:rPr lang="pl-PL" sz="1400" b="1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a</a:t>
              </a:r>
              <a:endParaRPr lang="pl-PL" sz="1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0" name="Grupa 69"/>
          <p:cNvGrpSpPr/>
          <p:nvPr/>
        </p:nvGrpSpPr>
        <p:grpSpPr>
          <a:xfrm>
            <a:off x="7323893" y="4721929"/>
            <a:ext cx="1045819" cy="790262"/>
            <a:chOff x="4681369" y="2939963"/>
            <a:chExt cx="1045819" cy="681262"/>
          </a:xfrm>
        </p:grpSpPr>
        <p:sp>
          <p:nvSpPr>
            <p:cNvPr id="71" name="Prostokąt zaokrąglony 70"/>
            <p:cNvSpPr/>
            <p:nvPr/>
          </p:nvSpPr>
          <p:spPr>
            <a:xfrm>
              <a:off x="4681369" y="2939963"/>
              <a:ext cx="1045819" cy="681262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10000"/>
                <a:lumOff val="90000"/>
                <a:alpha val="90000"/>
              </a:schemeClr>
            </a:solidFill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Prostokąt 71"/>
            <p:cNvSpPr/>
            <p:nvPr/>
          </p:nvSpPr>
          <p:spPr>
            <a:xfrm>
              <a:off x="4701322" y="2959916"/>
              <a:ext cx="1005913" cy="641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K</a:t>
              </a:r>
              <a:r>
                <a:rPr lang="pl-PL" sz="1400" b="1" kern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onsolidacj</a:t>
              </a:r>
              <a:r>
                <a:rPr lang="pl-PL" sz="1400" b="1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pl-PL" sz="1400" b="1" kern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74" name="Łącznik prostoliniowy 73"/>
          <p:cNvCxnSpPr/>
          <p:nvPr/>
        </p:nvCxnSpPr>
        <p:spPr>
          <a:xfrm>
            <a:off x="6583681" y="3121280"/>
            <a:ext cx="0" cy="7619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Łącznik prostoliniowy 75"/>
          <p:cNvCxnSpPr/>
          <p:nvPr/>
        </p:nvCxnSpPr>
        <p:spPr>
          <a:xfrm>
            <a:off x="5141002" y="3883231"/>
            <a:ext cx="27058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Łącznik prostoliniowy 77"/>
          <p:cNvCxnSpPr/>
          <p:nvPr/>
        </p:nvCxnSpPr>
        <p:spPr>
          <a:xfrm>
            <a:off x="5141002" y="3883231"/>
            <a:ext cx="0" cy="8386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Łącznik prostoliniowy 79"/>
          <p:cNvCxnSpPr>
            <a:endCxn id="68" idx="0"/>
          </p:cNvCxnSpPr>
          <p:nvPr/>
        </p:nvCxnSpPr>
        <p:spPr>
          <a:xfrm>
            <a:off x="6583681" y="3883231"/>
            <a:ext cx="0" cy="8386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Łącznik prostoliniowy 81"/>
          <p:cNvCxnSpPr>
            <a:endCxn id="71" idx="0"/>
          </p:cNvCxnSpPr>
          <p:nvPr/>
        </p:nvCxnSpPr>
        <p:spPr>
          <a:xfrm>
            <a:off x="7846803" y="3883231"/>
            <a:ext cx="0" cy="8386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53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77944" y="196221"/>
            <a:ext cx="5857433" cy="570185"/>
          </a:xfrm>
        </p:spPr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/>
                </a:solidFill>
              </a:rPr>
              <a:t>Ograniczenia podmiotowe dotyczące członków rad nadzorczych spółek z udziałem Skarbu </a:t>
            </a:r>
            <a:r>
              <a:rPr lang="pl-PL" sz="1300" b="1" dirty="0" smtClean="0">
                <a:solidFill>
                  <a:schemeClr val="tx1"/>
                </a:solidFill>
              </a:rPr>
              <a:t>Państwa</a:t>
            </a:r>
            <a:endParaRPr lang="pl-PL" sz="13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pl-PL" dirty="0"/>
              <a:t>Kodeks spółek handlowych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pl-PL" cap="small" dirty="0">
                <a:solidFill>
                  <a:schemeClr val="tx1"/>
                </a:solidFill>
              </a:rPr>
              <a:t>Art. 15.</a:t>
            </a:r>
            <a:endParaRPr lang="pl-PL" dirty="0">
              <a:solidFill>
                <a:schemeClr val="tx1"/>
              </a:solidFill>
            </a:endParaRP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pl-PL" b="0" cap="small" dirty="0" smtClean="0">
                <a:solidFill>
                  <a:schemeClr val="tx1"/>
                </a:solidFill>
              </a:rPr>
              <a:t>§</a:t>
            </a:r>
            <a:r>
              <a:rPr lang="pl-PL" b="0" cap="small" dirty="0">
                <a:solidFill>
                  <a:schemeClr val="tx1"/>
                </a:solidFill>
              </a:rPr>
              <a:t> 1. Zawarcie przez spółkę kapitałową umowy kredytu, pożyczki, poręczenia lub innej podobnej umowy z członkiem zarządu, rady nadzorczej, komisji rewizyjnej, prokurentem, likwidatorem albo na rzecz którejkolwiek z tych osób wymaga zgody zgromadzenia wspólników albo walnego zgromadzenia, chyba że ustawa stanowi inaczej.</a:t>
            </a:r>
            <a:endParaRPr lang="pl-PL" b="0" dirty="0">
              <a:solidFill>
                <a:schemeClr val="tx1"/>
              </a:solidFill>
            </a:endParaRP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pl-PL" b="0" cap="small" dirty="0">
                <a:solidFill>
                  <a:schemeClr val="tx1"/>
                </a:solidFill>
              </a:rPr>
              <a:t>§ 2. Zawarcie przez spółkę zależną umowy wymienionej w § 1 z członkiem zarządu, prokurentem lub likwidatorem spółki dominującej wymaga zgody zgromadzenia wspólników albo walnego zgromadzenia spółki dominującej. Do wyrażenia zgody i skutków braku zgody stosuje się przepisy art. 17 § 1 i 2.</a:t>
            </a:r>
            <a:endParaRPr lang="pl-PL" b="0" dirty="0">
              <a:solidFill>
                <a:schemeClr val="tx1"/>
              </a:solidFill>
            </a:endParaRPr>
          </a:p>
          <a:p>
            <a:pPr>
              <a:lnSpc>
                <a:spcPts val="2000"/>
              </a:lnSpc>
              <a:spcAft>
                <a:spcPts val="600"/>
              </a:spcAft>
            </a:pPr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70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641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24076" y="196221"/>
            <a:ext cx="5911302" cy="570185"/>
          </a:xfrm>
        </p:spPr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/>
                </a:solidFill>
              </a:rPr>
              <a:t>Ograniczenia podmiotowe dotyczące członków rad nadzorczych spółek z udziałem </a:t>
            </a:r>
            <a:r>
              <a:rPr lang="pl-PL" sz="1300" b="1" dirty="0" smtClean="0">
                <a:solidFill>
                  <a:schemeClr val="tx1"/>
                </a:solidFill>
              </a:rPr>
              <a:t>Skarbu Państwa</a:t>
            </a:r>
            <a:endParaRPr lang="pl-PL" sz="13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Kodeks spółek handlowych</a:t>
            </a:r>
          </a:p>
          <a:p>
            <a:r>
              <a:rPr lang="pl-PL" dirty="0">
                <a:solidFill>
                  <a:schemeClr val="tx1"/>
                </a:solidFill>
              </a:rPr>
              <a:t>Art. 18. </a:t>
            </a:r>
          </a:p>
          <a:p>
            <a:pPr algn="just"/>
            <a:r>
              <a:rPr lang="pl-PL" b="0" cap="small" dirty="0">
                <a:solidFill>
                  <a:schemeClr val="tx1"/>
                </a:solidFill>
              </a:rPr>
              <a:t>Członkiem zarządu, rady nadzorczej, komisji rewizyjnej albo likwidatorem może być tylko osoba fizyczna mająca pełną zdolność do czynności prawnych.</a:t>
            </a:r>
            <a:endParaRPr lang="pl-PL" b="0" dirty="0">
              <a:solidFill>
                <a:schemeClr val="tx1"/>
              </a:solidFill>
            </a:endParaRPr>
          </a:p>
          <a:p>
            <a:pPr algn="just"/>
            <a:r>
              <a:rPr lang="pl-PL" b="0" cap="small" dirty="0">
                <a:solidFill>
                  <a:schemeClr val="tx1"/>
                </a:solidFill>
              </a:rPr>
              <a:t>Nie może być członkiem zarządu, rady nadzorczej, komisji rewizyjnej albo likwidatorem osoba, która została skazana prawomocnym wyrokiem za przestępstwa określone w przepisach rozdziałów XXXIII-XXXVII Kodeksu karnego oraz w art. 585(2), art. 587, art. 590 i w art. 591 ustawy.</a:t>
            </a:r>
            <a:endParaRPr lang="pl-PL" b="0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71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798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5639" y="196221"/>
            <a:ext cx="5849736" cy="570185"/>
          </a:xfrm>
        </p:spPr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Ograniczenia podmiotowe dotyczące członków rad nadzorczych spółek z udziałem Skarbu Państwa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15103" y="1008020"/>
            <a:ext cx="6536367" cy="5186302"/>
          </a:xfrm>
        </p:spPr>
        <p:txBody>
          <a:bodyPr/>
          <a:lstStyle/>
          <a:p>
            <a:r>
              <a:rPr lang="pl-PL" dirty="0"/>
              <a:t>Kodeks spółek handlowych</a:t>
            </a:r>
          </a:p>
          <a:p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Art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 375</a:t>
            </a:r>
            <a:r>
              <a:rPr lang="pl-PL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 </a:t>
            </a:r>
          </a:p>
          <a:p>
            <a:pPr algn="just"/>
            <a:r>
              <a:rPr lang="pl-PL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Walne zgromadzenie i rada nadzorcza nie mogą wydawać zarządowi wiążących poleceń dotyczących prowadzenia spraw spółki.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72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90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62553" y="196221"/>
            <a:ext cx="5872824" cy="570185"/>
          </a:xfrm>
        </p:spPr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Ograniczenia podmiotowe dotyczące członków rad nadzorczych spółek z udziałem Skarbu Państwa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Kodeks spółek handlowych</a:t>
            </a:r>
          </a:p>
          <a:p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Art. 387. </a:t>
            </a:r>
          </a:p>
          <a:p>
            <a:pPr>
              <a:spcAft>
                <a:spcPts val="600"/>
              </a:spcAft>
            </a:pPr>
            <a:r>
              <a:rPr lang="pl-PL" b="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CZŁONKAMI RN NIE MOGĄ BYĆ JEDNOCZEŚNIE:</a:t>
            </a:r>
            <a:endParaRPr lang="pl-PL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v"/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CZŁONEK ZARZĄDU, PROKURENT, LIKWIDATOR, KIEROWNIK ODDZIAŁU LUB ZAKŁADU, 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v"/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ZATRUDNIONY W SPÓŁCE KSIĘGOWY, RADCA PRAWNY, ADWOKAT,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v"/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INNE OSOBY PODLEGAJĄCE BEZPOŚREDNIO ZARZĄDOWI LUB LIKWIDATOROWI,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v"/>
            </a:pP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CZŁONKOWIE ZARZĄDU SPÓŁKI I LIKWIDATORZY SPÓŁKI LUB SPÓŁDZIELNI ZALEŻNEJ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73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869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85595" y="196221"/>
            <a:ext cx="5949782" cy="570185"/>
          </a:xfrm>
        </p:spPr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Ograniczenia podmiotowe dotyczące członków rad nadzorczych spółek z udziałem Skarbu Państwa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pl-PL" dirty="0"/>
              <a:t>Kodeks spółek handlowych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Art. 383 § 1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 zw. z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art. 380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Art. 390 § 3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 zw. z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art. 380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Również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lnSpc>
                <a:spcPts val="2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pl-PL" b="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DELEGOWANY CZŁONEK RN DO CZASOWEGO WYKONYWANIA CZYNNOŚCI CZŁONKÓW ZARZĄDU</a:t>
            </a:r>
            <a:endParaRPr lang="pl-PL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lnSpc>
                <a:spcPts val="2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pl-PL" b="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DELEGOWANY CZŁONEK RN DO STAŁEGO INDYWIDUALNEGO WYKONYWANIA NADZORU</a:t>
            </a:r>
            <a:endParaRPr lang="pl-PL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pl-PL" b="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NIE MOŻE BEZ ZGODY SPÓŁKI ZAJMOWAĆ SIĘ INTERESAMI KONKURENCYJNYMI ANI TEŻ UCZESTNICZYĆ W SPÓŁCE KONKURNCYJNEJ JAKO WSPÓLNIK SPÓŁKI CYWILNEJ, SPÓŁKI OSOBOWEJ LUB JAKO CZŁONEK ORGANU SPÓŁKI KAPITAŁOWEJ BĄDŹ UCZESTNICZYĆ W INNEJ KONKURENCYJNEJ OSOBIE PRAWNEJ JAKO CZŁONEK  ORGANU. ZAKAZ TEN OBEJMUJE TAKŻE UDZIAŁ W KONKURENCYJNEJ SPÓŁCE KAPITAŁOWEJ, </a:t>
            </a:r>
            <a:r>
              <a:rPr lang="pl-PL" b="0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b="0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b="0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 </a:t>
            </a:r>
            <a:r>
              <a:rPr lang="pl-PL" b="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PRZYPADKU POSIADANIA W NIEJ PRZEZ CZŁONKA ZARZĄDU CO NAJMNIE 10% UDZIAŁÓW ALBO AKCJI BĄDŹ PRAWA DO POWOŁANIA CO NAJMNIEJ JEDNEGO CZŁONKA ZARZĄDU.</a:t>
            </a:r>
            <a:endParaRPr lang="pl-PL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74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830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31771" y="196221"/>
            <a:ext cx="5903607" cy="570185"/>
          </a:xfrm>
        </p:spPr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Ograniczenia podmiotowe dotyczące członków rad nadzorczych spółek z udziałem Skarbu Państwa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pl-PL" sz="2400" dirty="0">
                <a:solidFill>
                  <a:srgbClr val="FFC000"/>
                </a:solidFill>
              </a:rPr>
              <a:t>Ustawa o komercjalizacji i prywatyzacji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Art. 15a.  </a:t>
            </a:r>
            <a:r>
              <a:rPr lang="pl-PL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 zw. z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art. 69a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pl-PL" b="0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OSOBAMI WSKAZANYMI </a:t>
            </a:r>
            <a:r>
              <a:rPr lang="pl-PL" b="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PRZEZ SP LUB INNE OSOBY PRAWNE DO PEŁNIENIA FUNKCJI CZŁONKA RN W SPÓŁKACH Z </a:t>
            </a:r>
            <a:r>
              <a:rPr lang="pl-PL" b="0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UDZIAŁEM SP </a:t>
            </a:r>
            <a:r>
              <a:rPr lang="pl-PL" b="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NIE MOGĄ BYĆ:</a:t>
            </a:r>
            <a:endParaRPr lang="pl-PL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algn="just">
              <a:lnSpc>
                <a:spcPts val="2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pl-PL" b="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zatrudnione w biurach poselskich, senatorskich, poselsko-senatorskich lub biurach posłów do Parlamentu Europejskiego na podstawie umowy o pracę, umowy zlecenia lub innej </a:t>
            </a:r>
            <a:r>
              <a:rPr lang="pl-PL" b="0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umowy o </a:t>
            </a:r>
            <a:r>
              <a:rPr lang="pl-PL" b="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podobnym charakterze;</a:t>
            </a:r>
            <a:endParaRPr lang="pl-PL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algn="just">
              <a:lnSpc>
                <a:spcPts val="2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pl-PL" b="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wchodzące w skład organów partii politycznych reprezentujących partie polityczne na zewnątrz oraz uprawnionych do zaciągania zobowiązań;</a:t>
            </a:r>
            <a:endParaRPr lang="pl-PL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algn="just">
              <a:lnSpc>
                <a:spcPts val="2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pl-PL" b="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zatrudnione przez partie polityczne na podstawie umowy o pracę.</a:t>
            </a:r>
            <a:endParaRPr lang="pl-PL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75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985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63190" y="196221"/>
            <a:ext cx="5961413" cy="570185"/>
          </a:xfrm>
        </p:spPr>
        <p:txBody>
          <a:bodyPr>
            <a:normAutofit/>
          </a:bodyPr>
          <a:lstStyle/>
          <a:p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Ograniczenia podmiotowe dotyczące członków rad nadzorczych spółek </a:t>
            </a:r>
            <a:r>
              <a:rPr lang="pl-PL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z  udziałem </a:t>
            </a:r>
            <a:r>
              <a:rPr lang="pl-PL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Skarbu Państwa</a:t>
            </a:r>
            <a:endParaRPr lang="pl-PL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pl-PL" sz="2100" dirty="0"/>
              <a:t>Ustawa o wynagrodzeniu osób kierujących niektórymi podmiotami prawnymi </a:t>
            </a:r>
            <a:endParaRPr lang="pl-PL" sz="2100" dirty="0" smtClean="0"/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pl-PL" sz="2100" dirty="0" smtClean="0"/>
              <a:t>Ustawa </a:t>
            </a:r>
            <a:r>
              <a:rPr lang="pl-PL" sz="2100" dirty="0"/>
              <a:t>o ograniczeniu prowadzenia działalności gospodarczej przez osoby pełniące funkcje publiczne </a:t>
            </a:r>
            <a:endParaRPr lang="pl-PL" sz="2100" dirty="0" smtClean="0"/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pl-PL" sz="2400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Zgodnie </a:t>
            </a:r>
            <a:r>
              <a:rPr lang="pl-PL" sz="240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 art. 4 ust</a:t>
            </a:r>
            <a:r>
              <a:rPr lang="pl-PL" sz="2400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1 </a:t>
            </a:r>
            <a:r>
              <a:rPr lang="pl-PL" sz="240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ustawy kominowej </a:t>
            </a:r>
            <a:r>
              <a:rPr lang="pl-PL" sz="2400" u="sng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jedna osoba może być członkiem </a:t>
            </a:r>
            <a:r>
              <a:rPr lang="pl-PL" sz="2400" u="sng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RN</a:t>
            </a:r>
            <a:r>
              <a:rPr lang="pl-PL" sz="2400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240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tylko </a:t>
            </a:r>
            <a:r>
              <a:rPr lang="pl-PL" sz="2400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 jednej </a:t>
            </a:r>
            <a:r>
              <a:rPr lang="pl-PL" sz="240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spośród </a:t>
            </a:r>
            <a:r>
              <a:rPr lang="pl-PL" sz="2400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spółek, o których mowa w Art. 1 pkt 4-7, tj.:</a:t>
            </a:r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>
              <a:lnSpc>
                <a:spcPts val="2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pl-PL" sz="2400" b="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jednoosobowych spółek Skarbu </a:t>
            </a:r>
            <a:r>
              <a:rPr lang="pl-PL" sz="2400" b="0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Państwa lub jednostek samorządu terytorialnego,</a:t>
            </a:r>
            <a:endParaRPr lang="pl-PL" sz="24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>
              <a:lnSpc>
                <a:spcPts val="2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pl-PL" sz="2400" b="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spółek, w których udział Skarbu Państwa przekracza 50% kapitału zakładowego,</a:t>
            </a:r>
            <a:endParaRPr lang="pl-PL" sz="24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>
              <a:lnSpc>
                <a:spcPts val="2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pl-PL" sz="2400" b="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spółek, w których udział jednostek samorządu terytorialnego przekracza 50% kapitału zakładowego</a:t>
            </a:r>
            <a:r>
              <a:rPr lang="pl-PL" sz="2400" b="0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</a:p>
          <a:p>
            <a:pPr marL="342900" lvl="0" indent="-342900">
              <a:lnSpc>
                <a:spcPts val="2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pl-PL" sz="2400" b="0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spółek</a:t>
            </a:r>
            <a:r>
              <a:rPr lang="pl-PL" sz="2400" b="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w których udział spółek ww. przekracza 50% kapitału zakładowego</a:t>
            </a:r>
            <a:r>
              <a:rPr lang="pl-PL" sz="2400" b="0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pl-PL" sz="24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ts val="2000"/>
              </a:lnSpc>
              <a:spcAft>
                <a:spcPts val="600"/>
              </a:spcAft>
            </a:pPr>
            <a:r>
              <a:rPr lang="pl-PL" sz="240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Zgodnie z art. 6 ustawy antykorupcyjnej zakaz uczestniczenia w dwóch radach nadzorczych nie dotyczy osób, o których mowa w art. 2 pkt. 1</a:t>
            </a:r>
            <a:r>
              <a:rPr lang="pl-PL" sz="2400" cap="smal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2 </a:t>
            </a:r>
            <a:r>
              <a:rPr lang="pl-PL" sz="2400" cap="sm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6-10, o ile zostały zgłoszone do objęcia takich stanowisk przez Skarb Państwa, inne osoby prawne, jednostki samorządu terytorialnego</a:t>
            </a: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76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257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69934" y="2205119"/>
            <a:ext cx="7196013" cy="575378"/>
          </a:xfrm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Dziękujemy za uwagę.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85282" y="4164486"/>
            <a:ext cx="7196012" cy="470868"/>
          </a:xfrm>
        </p:spPr>
        <p:txBody>
          <a:bodyPr/>
          <a:lstStyle/>
          <a:p>
            <a:endParaRPr lang="pl-PL" dirty="0" smtClean="0"/>
          </a:p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 przypadku wyjaśnienia wątpliwości lub dodatkowych pytań uprzejmie prosimy o kontakt na poniższy adres e-mail:</a:t>
            </a:r>
          </a:p>
          <a:p>
            <a:pPr algn="ctr"/>
            <a:r>
              <a:rPr lang="pl-PL" sz="32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Marzena.Kusio@msp.gov.pl</a:t>
            </a:r>
            <a:endParaRPr lang="pl-PL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2D592-0AB5-4975-94D7-F8404564004C}" type="slidenum">
              <a:rPr lang="pl-PL" smtClean="0"/>
              <a:pPr>
                <a:defRPr/>
              </a:pPr>
              <a:t>77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297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Podmioty o istotnym i strategicznym znaczeniu</a:t>
            </a:r>
            <a:endParaRPr lang="pl-PL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  <p:sp>
        <p:nvSpPr>
          <p:cNvPr id="6" name="Elipsa 5"/>
          <p:cNvSpPr/>
          <p:nvPr/>
        </p:nvSpPr>
        <p:spPr bwMode="auto">
          <a:xfrm>
            <a:off x="554095" y="1339614"/>
            <a:ext cx="4034499" cy="285111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pl-PL" dirty="0">
              <a:latin typeface="+mn-lt"/>
            </a:endParaRPr>
          </a:p>
        </p:txBody>
      </p:sp>
      <p:sp>
        <p:nvSpPr>
          <p:cNvPr id="7" name="Elipsa 6"/>
          <p:cNvSpPr/>
          <p:nvPr/>
        </p:nvSpPr>
        <p:spPr bwMode="auto">
          <a:xfrm>
            <a:off x="4709803" y="1378209"/>
            <a:ext cx="3982553" cy="2851112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pl-PL">
              <a:latin typeface="+mn-lt"/>
            </a:endParaRPr>
          </a:p>
        </p:txBody>
      </p:sp>
      <p:sp>
        <p:nvSpPr>
          <p:cNvPr id="8" name="pole tekstowe 7"/>
          <p:cNvSpPr txBox="1"/>
          <p:nvPr/>
        </p:nvSpPr>
        <p:spPr>
          <a:xfrm rot="20865765">
            <a:off x="134352" y="994859"/>
            <a:ext cx="371065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</a:rPr>
              <a:t>Podmioty o istotnym znaczeniu, np.:</a:t>
            </a:r>
            <a:endParaRPr lang="pl-PL" sz="1700" b="1" dirty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 rot="651163">
            <a:off x="5333735" y="1030459"/>
            <a:ext cx="39794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Podmioty o strategicznym znaczeniu, np.:</a:t>
            </a:r>
            <a:endParaRPr lang="pl-PL" sz="17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43786" y="4229321"/>
            <a:ext cx="3294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Podmioty o</a:t>
            </a:r>
            <a:r>
              <a:rPr lang="pl-PL" sz="1600" b="1" dirty="0" smtClean="0">
                <a:solidFill>
                  <a:srgbClr val="FFC000"/>
                </a:solidFill>
                <a:latin typeface="+mn-lt"/>
              </a:rPr>
              <a:t> istotnym 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znaczeniu: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odgrywają istotną rolę w życiu gospodarczym państwa,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ich funkcjonowanie oraz poziom zaangażowania Skarbu Państwa określone są przez ustawy, strategie rządowe, programy.</a:t>
            </a:r>
          </a:p>
          <a:p>
            <a:endParaRPr lang="pl-PL" sz="1200" dirty="0">
              <a:latin typeface="+mn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177319" y="4157386"/>
            <a:ext cx="32726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Podmioty o </a:t>
            </a:r>
            <a:r>
              <a:rPr lang="pl-PL" sz="1600" b="1" dirty="0" smtClean="0">
                <a:solidFill>
                  <a:srgbClr val="FFC000"/>
                </a:solidFill>
                <a:latin typeface="+mn-lt"/>
              </a:rPr>
              <a:t>strategicznym 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znaczeniu dla gospodarki państwa: </a:t>
            </a:r>
            <a:endParaRPr lang="pl-PL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budują wartość dla akcjonariuszy,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stymulują procesy tworzenia silnej  gospodarki kraju,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współtworzą bezpieczeństwo ekonomiczne państwa.</a:t>
            </a:r>
          </a:p>
          <a:p>
            <a:pPr>
              <a:buFont typeface="Arial" pitchFamily="34" charset="0"/>
              <a:buChar char="•"/>
            </a:pP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148784" y="1917524"/>
            <a:ext cx="785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PGE S.A</a:t>
            </a:r>
            <a:r>
              <a:rPr lang="pl-PL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</a:t>
            </a:r>
            <a:endParaRPr lang="pl-PL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076989" y="1921185"/>
            <a:ext cx="1190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Kopalnia Soli Wieliczka S.A</a:t>
            </a:r>
            <a:r>
              <a:rPr lang="pl-PL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</a:t>
            </a:r>
            <a:endParaRPr lang="pl-PL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7271813" y="2963507"/>
            <a:ext cx="1178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PKN Orlen S.A</a:t>
            </a:r>
            <a:r>
              <a:rPr lang="pl-PL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</a:t>
            </a:r>
            <a:endParaRPr lang="pl-PL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704270" y="2235347"/>
            <a:ext cx="1439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Regionalne rozgłośnie radiowe</a:t>
            </a:r>
            <a:endParaRPr lang="pl-PL" sz="1600" b="1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562759" y="3223269"/>
            <a:ext cx="222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Biuro Urządzania Lasu i Geodezji Leśnej</a:t>
            </a: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965140" y="2432422"/>
            <a:ext cx="785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PZU S.A.</a:t>
            </a: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5374166" y="1979938"/>
            <a:ext cx="1159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PKO BP S.A</a:t>
            </a:r>
            <a:r>
              <a:rPr lang="pl-PL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</a:t>
            </a:r>
            <a:endParaRPr lang="pl-PL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6062371" y="2194523"/>
            <a:ext cx="1479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Grupa Azoty S.A</a:t>
            </a:r>
            <a:r>
              <a:rPr lang="pl-PL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</a:t>
            </a:r>
            <a:endParaRPr lang="pl-PL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5317618" y="2468106"/>
            <a:ext cx="111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PGNIG S.A</a:t>
            </a:r>
            <a:r>
              <a:rPr lang="pl-PL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</a:t>
            </a:r>
            <a:endParaRPr lang="pl-PL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6282868" y="1597710"/>
            <a:ext cx="785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ARP S.A</a:t>
            </a:r>
            <a:r>
              <a:rPr lang="pl-PL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</a:t>
            </a:r>
            <a:endParaRPr lang="pl-PL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5156937" y="3019450"/>
            <a:ext cx="785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BGK</a:t>
            </a:r>
            <a:endParaRPr lang="pl-PL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Symbol zastępczy numeru slajdu 20"/>
          <p:cNvSpPr txBox="1">
            <a:spLocks/>
          </p:cNvSpPr>
          <p:nvPr/>
        </p:nvSpPr>
        <p:spPr>
          <a:xfrm>
            <a:off x="6965141" y="8493149"/>
            <a:ext cx="2095169" cy="486696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algn="l" defTabSz="91757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8788" indent="-1588" algn="l" defTabSz="91757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7575" indent="-3175" algn="l" defTabSz="91757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7950" indent="-6350" algn="l" defTabSz="91757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36738" indent="-7938" algn="l" defTabSz="91757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82920A5-4427-49AB-8E7A-F3F28FE11A9F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2303373" y="2627846"/>
            <a:ext cx="861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GPW S.A</a:t>
            </a:r>
            <a:r>
              <a:rPr lang="pl-PL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</a:t>
            </a:r>
            <a:endParaRPr lang="pl-PL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3164724" y="2329606"/>
            <a:ext cx="1047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PAP S.A</a:t>
            </a:r>
            <a:r>
              <a:rPr lang="pl-PL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</a:t>
            </a:r>
            <a:endParaRPr lang="pl-PL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5899896" y="3558931"/>
            <a:ext cx="1712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Polskie Radio S.A</a:t>
            </a:r>
            <a:r>
              <a:rPr lang="pl-P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</a:t>
            </a:r>
            <a:endParaRPr lang="pl-PL" sz="16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6091502" y="2963504"/>
            <a:ext cx="1148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TVP S.A</a:t>
            </a:r>
            <a:r>
              <a:rPr lang="pl-PL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</a:t>
            </a:r>
            <a:endParaRPr lang="pl-PL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107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Cele nadzoru właścicielskego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EDE902-3318-4557-B72B-B5A56504ECBF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17628957"/>
              </p:ext>
            </p:extLst>
          </p:nvPr>
        </p:nvGraphicFramePr>
        <p:xfrm>
          <a:off x="328993" y="785944"/>
          <a:ext cx="8540470" cy="5881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294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ja MSP16_9_PL">
  <a:themeElements>
    <a:clrScheme name="MSP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95A3AB"/>
      </a:accent1>
      <a:accent2>
        <a:srgbClr val="FDB913"/>
      </a:accent2>
      <a:accent3>
        <a:srgbClr val="1E1E1E"/>
      </a:accent3>
      <a:accent4>
        <a:srgbClr val="4D4D4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50000"/>
            <a:lumOff val="50000"/>
          </a:schemeClr>
        </a:solidFill>
        <a:ln w="3175">
          <a:solidFill>
            <a:schemeClr val="bg1"/>
          </a:solidFill>
        </a:ln>
      </a:spPr>
      <a:bodyPr rtlCol="0" anchor="ctr"/>
      <a:lstStyle>
        <a:defPPr algn="ctr">
          <a:defRPr sz="1200" cap="all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MSP16_9_PL</Template>
  <TotalTime>1562</TotalTime>
  <Words>3808</Words>
  <Application>Microsoft Office PowerPoint</Application>
  <PresentationFormat>Pokaz na ekranie (4:3)</PresentationFormat>
  <Paragraphs>617</Paragraphs>
  <Slides>77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77</vt:i4>
      </vt:variant>
    </vt:vector>
  </HeadingPairs>
  <TitlesOfParts>
    <vt:vector size="78" baseType="lpstr">
      <vt:lpstr>prezentacja MSP16_9_PL</vt:lpstr>
      <vt:lpstr>DOBRE PRAKTYKI  RAD NADZORCZYCH  SPÓŁEK MEDIA PUBLICZNE </vt:lpstr>
      <vt:lpstr>Plan seminarium </vt:lpstr>
      <vt:lpstr>Priorytety zarządzania portfelem podmiotów nadzorowanych  przez Ministra Skarbu Państwa do roku 2015</vt:lpstr>
      <vt:lpstr>Efekty transformacji ustrojowej</vt:lpstr>
      <vt:lpstr>Prezentacja programu PowerPoint</vt:lpstr>
      <vt:lpstr>Dlaczego nie kolejny „plan prywatyzacji”?</vt:lpstr>
      <vt:lpstr>„Priorytety…” - założenia</vt:lpstr>
      <vt:lpstr>Podmioty o istotnym i strategicznym znaczeniu</vt:lpstr>
      <vt:lpstr>Cele nadzoru właścicielskego</vt:lpstr>
      <vt:lpstr>Osiąganie celów nadzoru właścicielskiego MSP</vt:lpstr>
      <vt:lpstr>Dziękuję za uwagę.</vt:lpstr>
      <vt:lpstr>Prezentacja programu PowerPoint</vt:lpstr>
      <vt:lpstr>Dobre praktyki Rad Nadzorczych spółek media publiczne   Ogólne informacje o kompetencjach i obowiązkach Rad Nadzorczych spółek media publiczne</vt:lpstr>
      <vt:lpstr>Dobre praktyki Rad Nadzorczych spółek media publiczne   Ogólne informacje o kompetencjach i obowiązkach Rad Nadzorczych spółek media publiczne</vt:lpstr>
      <vt:lpstr>Dobre praktyki Rad Nadzorczych spółek media publiczne   Ogólne informacje o kompetencjach i obowiązkach Rad Nadzorczych spółek media publiczne</vt:lpstr>
      <vt:lpstr>Dobre praktyki Rad Nadzorczych spółek media publiczne   Ogólne informacje o kompetencjach i obowiązkach Rad Nadzorczych spółek media publiczne</vt:lpstr>
      <vt:lpstr>Dobre praktyki Rad Nadzorczych spółek media publiczne   Ogólne informacje o kompetencjach i obowiązkach Rad Nadzorczych spółek media publiczne</vt:lpstr>
      <vt:lpstr>Dobre praktyki Rad Nadzorczych spółek media publiczne   Ogólne informacje o kompetencjach i obowiązkach Rad Nadzorczych spółek media publiczne</vt:lpstr>
      <vt:lpstr>Dobre praktyki Rad Nadzorczych spółek media publiczne   Ogólne informacje o kompetencjach i obowiązkach Rad Nadzorczych spółek media publiczne</vt:lpstr>
      <vt:lpstr>Dobre praktyki Rad Nadzorczych spółek media publiczne   Ogólne informacje o kompetencjach i obowiązkach Rad Nadzorczych spółek media publiczne</vt:lpstr>
      <vt:lpstr>Dobre praktyki Rad Nadzorczych spółek media publiczne   Zasady nadzoru nad spółkami media publiczne</vt:lpstr>
      <vt:lpstr>Dobre praktyki Rad Nadzorczych spółek media publiczne   Zasady nadzoru nad spółkami media publiczne</vt:lpstr>
      <vt:lpstr>Dobre praktyki Rad Nadzorczych spółek media publiczne   Zasady nadzoru nad spółkami media publiczne</vt:lpstr>
      <vt:lpstr>Dobre praktyki Rad Nadzorczych spółek media publiczne   Zasady nadzoru nad spółkami media publiczne</vt:lpstr>
      <vt:lpstr>Dobre praktyki Rad Nadzorczych spółek media publiczne   Kompetencje i obowiązki RN w spółkach z udziałem SP </vt:lpstr>
      <vt:lpstr>Dobre praktyki Rad Nadzorczych spółek media publiczne   Kompetencje i obowiązki RN w spółkach z udziałem SP</vt:lpstr>
      <vt:lpstr>Dobre praktyki Rad Nadzorczych spółek media publiczne   Kompetencje i obowiązki RN w spółkach z udziałem SP</vt:lpstr>
      <vt:lpstr>Dobre praktyki Rad Nadzorczych spółek media publiczne   Kompetencje i obowiązki RN w spółkach z udziałem SP</vt:lpstr>
      <vt:lpstr>Dobre praktyki Rad Nadzorczych spółek media publiczne   Kompetencje i obowiązki RN w spółkach z udziałem SP</vt:lpstr>
      <vt:lpstr>Dobre praktyki Rad Nadzorczych spółek media publiczne   Kompetencje i obowiązki RN w spółkach z udziałem SP</vt:lpstr>
      <vt:lpstr>Dobre praktyki Rad Nadzorczych spółek media publiczne   Kompetencje i obowiązki RN w spółkach z udziałem SP</vt:lpstr>
      <vt:lpstr>Dobre praktyki Rad Nadzorczych spółek media publiczne   Zwoływanie posiedzeń RN </vt:lpstr>
      <vt:lpstr>Dobre praktyki Rad Nadzorczych spółek media publiczne   Uchwały RN</vt:lpstr>
      <vt:lpstr>Dobre praktyki Rad Nadzorczych spółek media publiczne   Uchwały RN</vt:lpstr>
      <vt:lpstr>Dobre praktyki Rad Nadzorczych spółek media publiczne   Uchwały RN</vt:lpstr>
      <vt:lpstr>Dobre praktyki Rad Nadzorczych spółek media publiczne   Uchwały RN</vt:lpstr>
      <vt:lpstr>Dobre praktyki Rad Nadzorczych spółek media publiczne   Protokół z posiedzenia RN</vt:lpstr>
      <vt:lpstr>Dobre praktyki Rad Nadzorczych spółek media publiczne   Protokół z posiedzenia RN</vt:lpstr>
      <vt:lpstr>Dobre praktyki Rad Nadzorczych spółek media publiczne   Zdanie odrębne</vt:lpstr>
      <vt:lpstr>Dobre praktyki Rad Nadzorczych spółek media publiczne   Czynności podejmowane przez Rady Nadzorcze spółek media publiczne</vt:lpstr>
      <vt:lpstr>Dobre praktyki Rad Nadzorczych spółek media publiczne   Czynności podejmowane przez Rady Nadzorcze spółek media publiczne</vt:lpstr>
      <vt:lpstr>Dobre praktyki Rad Nadzorczych spółek media publiczne   Czynności podejmowane przez Rady Nadzorcze spółek media publiczne</vt:lpstr>
      <vt:lpstr>Dobre praktyki Rad Nadzorczych spółek media publiczne   Czynności podejmowane przez Rady Nadzorcze spółek media publiczne</vt:lpstr>
      <vt:lpstr>Dobre praktyki Rad Nadzorczych spółek media publiczne   Czynności podejmowane przez Rady Nadzorcze spółek media publiczne</vt:lpstr>
      <vt:lpstr>Dobre praktyki Rad Nadzorczych spółek media publiczne   Współpraca z Departamentem Nadzoru Właścicielskiego </vt:lpstr>
      <vt:lpstr>Dobre praktyki Rad Nadzorczych spółek media publiczne   Obowiązki sprawozdawcze członków RN wobec MSP </vt:lpstr>
      <vt:lpstr>Dobre praktyki Rad Nadzorczych spółek media publiczne   Informacje kwartalne</vt:lpstr>
      <vt:lpstr>Dobre praktyki Rad Nadzorczych spółek media publiczne   Kryteria okresowych ocen prawidłowości funkcjonowania Rad Nadzorczych</vt:lpstr>
      <vt:lpstr>Dobre praktyki Rad Nadzorczych spółek media publiczne   Kryteria okresowych ocen prawidłowości funkcjonowania Rad Nadzorczych</vt:lpstr>
      <vt:lpstr>Dziękuję za uwagę.</vt:lpstr>
      <vt:lpstr>Dobre praktyki Rad Nadzorczych spółek media publiczne   Wytyczne MSP dotyczące zamknięcia roku obrotowego </vt:lpstr>
      <vt:lpstr>Dobre praktyki Rad Nadzorczych spółek media publiczne   Wytyczne MSP dotyczące zamknięcia roku obrotowego</vt:lpstr>
      <vt:lpstr>Dobre praktyki Rad Nadzorczych spółek media publiczne   Wytyczne MSP dotyczące zamknięcia roku obrotowego</vt:lpstr>
      <vt:lpstr>Dobre praktyki Rad Nadzorczych spółek media publiczne   Wytyczne MSP dotyczące zamknięcia roku obrotowego</vt:lpstr>
      <vt:lpstr>Dobre praktyki Rad Nadzorczych spółek media publiczne   Wytyczne MSP dotyczące zamknięcia roku obrotowego</vt:lpstr>
      <vt:lpstr>Dobre praktyki Rad Nadzorczych spółek media publiczne   Wytyczne MSP dotyczące zamknięcia roku obrotowego</vt:lpstr>
      <vt:lpstr>Dobre praktyki Rad Nadzorczych spółek media publiczne   Wytyczne MSP dotyczące zamknięcia roku obrotowego</vt:lpstr>
      <vt:lpstr>Dziękuję za uwagę.</vt:lpstr>
      <vt:lpstr>Prezentacja programu PowerPoint</vt:lpstr>
      <vt:lpstr>Zasady wynagradzania członków Zarządu w jednoosobowych spółkach  Skarbu Państwa</vt:lpstr>
      <vt:lpstr>Zasady wynagradzania członków Zarządu w jednoosobowych spółkach  Skarbu Państwa</vt:lpstr>
      <vt:lpstr>Zasady wynagradzania członków Zarządu w jednoosobowych spółkach  Skarbu Państwa</vt:lpstr>
      <vt:lpstr>Zasady wynagradzania członków Zarządu w jednoosobowych spółkach  Skarbu Państwa</vt:lpstr>
      <vt:lpstr>Zasady wynagradzania członków Zarządu w jednoosobowych spółkach  Skarbu Państwa</vt:lpstr>
      <vt:lpstr>Zasady wynagradzania członków Zarządu w jednoosobowych spółkach  Skarbu Państwa</vt:lpstr>
      <vt:lpstr>Zasady wynagradzania członków Zarządu w jednoosobowych spółkach  Skarbu Państwa</vt:lpstr>
      <vt:lpstr>Zasady wynagradzania członków Zarządu w jednoosobowych spółkach  Skarbu Państwa</vt:lpstr>
      <vt:lpstr> Ograniczenia podmiotowe dotyczące członków rad nadzorczych spółek z udziałem Skarbu Państwa </vt:lpstr>
      <vt:lpstr>Ograniczenia podmiotowe dotyczące członków rad nadzorczych spółek z udziałem Skarbu Państwa </vt:lpstr>
      <vt:lpstr>Ograniczenia podmiotowe dotyczące członków rad nadzorczych spółek z udziałem Skarbu Państwa</vt:lpstr>
      <vt:lpstr>Ograniczenia podmiotowe dotyczące członków rad nadzorczych spółek z udziałem Skarbu Państwa</vt:lpstr>
      <vt:lpstr>Ograniczenia podmiotowe dotyczące członków rad nadzorczych spółek z udziałem Skarbu Państwa</vt:lpstr>
      <vt:lpstr>Ograniczenia podmiotowe dotyczące członków rad nadzorczych spółek z udziałem Skarbu Państwa</vt:lpstr>
      <vt:lpstr>Ograniczenia podmiotowe dotyczące członków rad nadzorczych spółek z udziałem Skarbu Państwa</vt:lpstr>
      <vt:lpstr>Ograniczenia podmiotowe dotyczące członków rad nadzorczych spółek z udziałem Skarbu Państwa</vt:lpstr>
      <vt:lpstr>Ograniczenia podmiotowe dotyczące członków rad nadzorczych spółek  z  udziałem Skarbu Państwa</vt:lpstr>
      <vt:lpstr>Dziękujemy za uwagę.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Krupa</dc:creator>
  <cp:lastModifiedBy>Wojciechowska Izabela</cp:lastModifiedBy>
  <cp:revision>171</cp:revision>
  <cp:lastPrinted>2014-11-19T07:00:06Z</cp:lastPrinted>
  <dcterms:created xsi:type="dcterms:W3CDTF">2014-07-31T10:20:24Z</dcterms:created>
  <dcterms:modified xsi:type="dcterms:W3CDTF">2014-11-20T13:44:18Z</dcterms:modified>
</cp:coreProperties>
</file>