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webextensions/webextension1.xml" ContentType="application/vnd.ms-office.webextension+xml"/>
  <Override PartName="/ppt/webextensions/webextension2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microsoft.com/office/2011/relationships/webextensiontaskpanes" Target="ppt/webextensions/taskpanes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574" r:id="rId3"/>
    <p:sldId id="3578" r:id="rId4"/>
    <p:sldId id="3634" r:id="rId5"/>
    <p:sldId id="3632" r:id="rId6"/>
    <p:sldId id="3633" r:id="rId7"/>
    <p:sldId id="3635" r:id="rId8"/>
    <p:sldId id="3636" r:id="rId9"/>
    <p:sldId id="3637" r:id="rId10"/>
    <p:sldId id="3638" r:id="rId11"/>
    <p:sldId id="3639" r:id="rId12"/>
    <p:sldId id="3640" r:id="rId13"/>
    <p:sldId id="3641" r:id="rId14"/>
    <p:sldId id="3674" r:id="rId15"/>
    <p:sldId id="3673" r:id="rId16"/>
    <p:sldId id="3642" r:id="rId17"/>
    <p:sldId id="3675" r:id="rId18"/>
    <p:sldId id="3710" r:id="rId19"/>
    <p:sldId id="3712" r:id="rId20"/>
    <p:sldId id="3713" r:id="rId21"/>
    <p:sldId id="3714" r:id="rId22"/>
    <p:sldId id="3715" r:id="rId23"/>
    <p:sldId id="3716" r:id="rId24"/>
    <p:sldId id="3676" r:id="rId25"/>
    <p:sldId id="3647" r:id="rId26"/>
    <p:sldId id="3646" r:id="rId27"/>
    <p:sldId id="3688" r:id="rId28"/>
    <p:sldId id="3691" r:id="rId29"/>
    <p:sldId id="3692" r:id="rId30"/>
    <p:sldId id="3645" r:id="rId31"/>
    <p:sldId id="3689" r:id="rId32"/>
    <p:sldId id="3690" r:id="rId33"/>
    <p:sldId id="3717" r:id="rId34"/>
    <p:sldId id="3718" r:id="rId35"/>
    <p:sldId id="3672" r:id="rId36"/>
    <p:sldId id="3719" r:id="rId37"/>
    <p:sldId id="3671" r:id="rId38"/>
    <p:sldId id="3657" r:id="rId39"/>
    <p:sldId id="3658" r:id="rId40"/>
    <p:sldId id="3659" r:id="rId41"/>
    <p:sldId id="3656" r:id="rId42"/>
    <p:sldId id="3667" r:id="rId43"/>
    <p:sldId id="3670" r:id="rId44"/>
    <p:sldId id="3669" r:id="rId45"/>
    <p:sldId id="3722" r:id="rId46"/>
    <p:sldId id="3721" r:id="rId47"/>
    <p:sldId id="3720" r:id="rId48"/>
    <p:sldId id="3662" r:id="rId49"/>
    <p:sldId id="3664" r:id="rId50"/>
    <p:sldId id="3665" r:id="rId51"/>
    <p:sldId id="3666" r:id="rId52"/>
    <p:sldId id="3668" r:id="rId53"/>
    <p:sldId id="3727" r:id="rId54"/>
    <p:sldId id="3728" r:id="rId55"/>
    <p:sldId id="3729" r:id="rId56"/>
    <p:sldId id="3730" r:id="rId57"/>
    <p:sldId id="3731" r:id="rId58"/>
    <p:sldId id="3732" r:id="rId59"/>
    <p:sldId id="3733" r:id="rId60"/>
    <p:sldId id="3734" r:id="rId61"/>
    <p:sldId id="3735" r:id="rId62"/>
    <p:sldId id="3736" r:id="rId63"/>
    <p:sldId id="3737" r:id="rId64"/>
    <p:sldId id="3738" r:id="rId65"/>
    <p:sldId id="3739" r:id="rId66"/>
    <p:sldId id="3740" r:id="rId67"/>
    <p:sldId id="3741" r:id="rId68"/>
    <p:sldId id="3617" r:id="rId69"/>
    <p:sldId id="3726" r:id="rId70"/>
    <p:sldId id="3609" r:id="rId71"/>
    <p:sldId id="288" r:id="rId72"/>
    <p:sldId id="270" r:id="rId73"/>
    <p:sldId id="3612" r:id="rId74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zej Olszewski" initials="AO [17]" lastIdx="2" clrIdx="0"/>
  <p:cmAuthor id="1" name="Andrzej Olszewski" initials="AO [13]" lastIdx="1" clrIdx="1"/>
  <p:cmAuthor id="2" name="Andrzej Olszewski" initials="AO [14]" lastIdx="1" clrIdx="2"/>
  <p:cmAuthor id="3" name="Andrzej Olszewski" initials="AO [15]" lastIdx="1" clrIdx="3"/>
  <p:cmAuthor id="4" name="Andrzej Olszewski" initials="AO [15] [2]" lastIdx="1" clrIdx="4"/>
  <p:cmAuthor id="5" name="Andrzej Olszewski" initials="AO [5] [2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F25"/>
    <a:srgbClr val="C00000"/>
    <a:srgbClr val="F6ACAE"/>
    <a:srgbClr val="D72423"/>
    <a:srgbClr val="FAD2D3"/>
    <a:srgbClr val="F2F2F2"/>
    <a:srgbClr val="FF0000"/>
    <a:srgbClr val="2F528F"/>
    <a:srgbClr val="4E6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8764" autoAdjust="0"/>
  </p:normalViewPr>
  <p:slideViewPr>
    <p:cSldViewPr snapToGrid="0" showGuides="1">
      <p:cViewPr>
        <p:scale>
          <a:sx n="100" d="100"/>
          <a:sy n="100" d="100"/>
        </p:scale>
        <p:origin x="152" y="14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commentAuthors" Target="commentAuthors.xml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ndrzejolszewski\Downloads\PytanieKRRiT_in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ndrzejolszewski\Downloads\PytanieKRRiT_in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ndrzejolszewski\Downloads\PytanieKRRiT_in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ndrzejolszewski\Downloads\PytanieKRRiT_in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ndrzejolszewski/Downloads/1_tabele_IND_wgKlasyMiejscowosci_20191008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ndrzejolszewski/Downloads/1_tabele_IND_wgKlasyMiejscowosci_20191008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ndrzejolszewski/Downloads/1_tabele_IND_wgKlasyMiejscowosci_201910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Seria1</c:v>
                </c:pt>
              </c:strCache>
            </c:strRef>
          </c:tx>
          <c:spPr>
            <a:solidFill>
              <a:srgbClr val="C00000"/>
            </a:solidFill>
            <a:ln w="12700" cap="flat" cmpd="sng" algn="ctr">
              <a:noFill/>
              <a:miter lim="800000"/>
            </a:ln>
            <a:effectLst/>
          </c:spPr>
          <c:invertIfNegative val="0"/>
          <c:dLbls>
            <c:delete val="1"/>
          </c:dLbls>
          <c:cat>
            <c:strRef>
              <c:f>Arkusz1!$A$2:$A$6</c:f>
              <c:strCache>
                <c:ptCount val="5"/>
                <c:pt idx="0">
                  <c:v>Praca drukowana</c:v>
                </c:pt>
                <c:pt idx="1">
                  <c:v>Radio</c:v>
                </c:pt>
                <c:pt idx="2">
                  <c:v>Serwisy społecznościowe</c:v>
                </c:pt>
                <c:pt idx="3">
                  <c:v>Internet</c:v>
                </c:pt>
                <c:pt idx="4">
                  <c:v>Telewizja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0.25</c:v>
                </c:pt>
                <c:pt idx="4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3-458C-9D19-2A5EBBB277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</c:dLbls>
        <c:gapWidth val="227"/>
        <c:overlap val="-48"/>
        <c:axId val="1852296520"/>
        <c:axId val="1852300056"/>
      </c:barChart>
      <c:catAx>
        <c:axId val="1852296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2300056"/>
        <c:crosses val="autoZero"/>
        <c:auto val="1"/>
        <c:lblAlgn val="ctr"/>
        <c:lblOffset val="100"/>
        <c:noMultiLvlLbl val="0"/>
      </c:catAx>
      <c:valAx>
        <c:axId val="1852300056"/>
        <c:scaling>
          <c:orientation val="minMax"/>
          <c:max val="0.4"/>
        </c:scaling>
        <c:delete val="0"/>
        <c:axPos val="b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2296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800"/>
              <a:t>Odkładanie smartfona na jedno, określone miejsce w domu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E41F25">
                    <a:shade val="30000"/>
                    <a:satMod val="115000"/>
                  </a:srgbClr>
                </a:gs>
                <a:gs pos="50000">
                  <a:srgbClr val="E41F25">
                    <a:shade val="67500"/>
                    <a:satMod val="115000"/>
                  </a:srgbClr>
                </a:gs>
                <a:gs pos="100000">
                  <a:srgbClr val="E41F2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IIA!$H$8:$H$12</c:f>
              <c:strCache>
                <c:ptCount val="5"/>
                <c:pt idx="0">
                  <c:v>Bardzo często</c:v>
                </c:pt>
                <c:pt idx="1">
                  <c:v>Często</c:v>
                </c:pt>
                <c:pt idx="2">
                  <c:v>Rzadko</c:v>
                </c:pt>
                <c:pt idx="3">
                  <c:v>Bardzo rzadko</c:v>
                </c:pt>
                <c:pt idx="4">
                  <c:v>Nigdy</c:v>
                </c:pt>
              </c:strCache>
            </c:strRef>
          </c:cat>
          <c:val>
            <c:numRef>
              <c:f>IIA!$I$8:$I$12</c:f>
              <c:numCache>
                <c:formatCode>General</c:formatCode>
                <c:ptCount val="5"/>
                <c:pt idx="0">
                  <c:v>33.3</c:v>
                </c:pt>
                <c:pt idx="1">
                  <c:v>41.7</c:v>
                </c:pt>
                <c:pt idx="2">
                  <c:v>13.9</c:v>
                </c:pt>
                <c:pt idx="3">
                  <c:v>8.1</c:v>
                </c:pt>
                <c:pt idx="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1A-4CFF-8BDC-9E2E818BDD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01646664"/>
        <c:axId val="1901650248"/>
      </c:barChart>
      <c:catAx>
        <c:axId val="1901646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1901650248"/>
        <c:crosses val="autoZero"/>
        <c:auto val="1"/>
        <c:lblAlgn val="ctr"/>
        <c:lblOffset val="100"/>
        <c:noMultiLvlLbl val="0"/>
      </c:catAx>
      <c:valAx>
        <c:axId val="190165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r>
                  <a:rPr lang="pl-PL" sz="2400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190164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-18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800" dirty="0"/>
              <a:t>Noszenie </a:t>
            </a:r>
            <a:r>
              <a:rPr lang="pl-PL" sz="1800" dirty="0" smtClean="0"/>
              <a:t>w domu zawsze </a:t>
            </a:r>
            <a:r>
              <a:rPr lang="pl-PL" sz="1800" dirty="0" err="1"/>
              <a:t>smartfona</a:t>
            </a:r>
            <a:r>
              <a:rPr lang="pl-PL" sz="1800" dirty="0"/>
              <a:t> bezpośrednio przy sobie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E41F25">
                    <a:shade val="30000"/>
                    <a:satMod val="115000"/>
                  </a:srgbClr>
                </a:gs>
                <a:gs pos="50000">
                  <a:srgbClr val="E41F25">
                    <a:shade val="67500"/>
                    <a:satMod val="115000"/>
                  </a:srgbClr>
                </a:gs>
                <a:gs pos="100000">
                  <a:srgbClr val="E41F2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IIA!$H$59:$H$63</c:f>
              <c:strCache>
                <c:ptCount val="5"/>
                <c:pt idx="0">
                  <c:v>Bardzo często</c:v>
                </c:pt>
                <c:pt idx="1">
                  <c:v>Często</c:v>
                </c:pt>
                <c:pt idx="2">
                  <c:v>Rzadko</c:v>
                </c:pt>
                <c:pt idx="3">
                  <c:v>Bardzo rzadko</c:v>
                </c:pt>
                <c:pt idx="4">
                  <c:v>Nigdy</c:v>
                </c:pt>
              </c:strCache>
            </c:strRef>
          </c:cat>
          <c:val>
            <c:numRef>
              <c:f>IIA!$I$59:$I$63</c:f>
              <c:numCache>
                <c:formatCode>General</c:formatCode>
                <c:ptCount val="5"/>
                <c:pt idx="0">
                  <c:v>30.4</c:v>
                </c:pt>
                <c:pt idx="1">
                  <c:v>31.2</c:v>
                </c:pt>
                <c:pt idx="2">
                  <c:v>15.0</c:v>
                </c:pt>
                <c:pt idx="3">
                  <c:v>15.0</c:v>
                </c:pt>
                <c:pt idx="4">
                  <c:v>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3-4A29-AF0C-82FA09B505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01708232"/>
        <c:axId val="1901711640"/>
      </c:barChart>
      <c:catAx>
        <c:axId val="190170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1901711640"/>
        <c:crosses val="autoZero"/>
        <c:auto val="1"/>
        <c:lblAlgn val="ctr"/>
        <c:lblOffset val="100"/>
        <c:noMultiLvlLbl val="0"/>
      </c:catAx>
      <c:valAx>
        <c:axId val="1901711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r>
                  <a:rPr lang="pl-PL" sz="2400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190170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Lato" panose="020F0502020204030203" pitchFamily="34" charset="-18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800" dirty="0"/>
              <a:t>Zostawianie </a:t>
            </a:r>
            <a:r>
              <a:rPr lang="pl-PL" sz="1800" dirty="0" err="1" smtClean="0"/>
              <a:t>smartfona</a:t>
            </a:r>
            <a:r>
              <a:rPr lang="pl-PL" sz="1800" dirty="0" smtClean="0"/>
              <a:t> w domu  </a:t>
            </a:r>
            <a:r>
              <a:rPr lang="pl-PL" sz="1800" dirty="0"/>
              <a:t>schowanego w kieszeni kurtki, w torbie/ torebce/plecaku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E41F25">
                    <a:shade val="30000"/>
                    <a:satMod val="115000"/>
                  </a:srgbClr>
                </a:gs>
                <a:gs pos="50000">
                  <a:srgbClr val="E41F25">
                    <a:shade val="67500"/>
                    <a:satMod val="115000"/>
                  </a:srgbClr>
                </a:gs>
                <a:gs pos="100000">
                  <a:srgbClr val="E41F2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IIA!$H$25:$H$29</c:f>
              <c:strCache>
                <c:ptCount val="5"/>
                <c:pt idx="0">
                  <c:v>Bardzo często</c:v>
                </c:pt>
                <c:pt idx="1">
                  <c:v>Często</c:v>
                </c:pt>
                <c:pt idx="2">
                  <c:v>Rzadko</c:v>
                </c:pt>
                <c:pt idx="3">
                  <c:v>Bardzo rzadko</c:v>
                </c:pt>
                <c:pt idx="4">
                  <c:v>Nigdy</c:v>
                </c:pt>
              </c:strCache>
            </c:strRef>
          </c:cat>
          <c:val>
            <c:numRef>
              <c:f>IIA!$I$25:$I$29</c:f>
              <c:numCache>
                <c:formatCode>General</c:formatCode>
                <c:ptCount val="5"/>
                <c:pt idx="0">
                  <c:v>8.3</c:v>
                </c:pt>
                <c:pt idx="1">
                  <c:v>17.0</c:v>
                </c:pt>
                <c:pt idx="2">
                  <c:v>32.5</c:v>
                </c:pt>
                <c:pt idx="3">
                  <c:v>30.0</c:v>
                </c:pt>
                <c:pt idx="4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8B-4A8C-8A49-06B348694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1775464"/>
        <c:axId val="1901778872"/>
      </c:barChart>
      <c:catAx>
        <c:axId val="1901775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1901778872"/>
        <c:crosses val="autoZero"/>
        <c:auto val="1"/>
        <c:lblAlgn val="ctr"/>
        <c:lblOffset val="100"/>
        <c:noMultiLvlLbl val="0"/>
      </c:catAx>
      <c:valAx>
        <c:axId val="1901778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r>
                  <a:rPr lang="pl-PL" sz="2400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190177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-18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Pozostawianie smartfona na jednym miejscu podczas porannej krzątaniny przed wyjściem z domu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E41F25">
                    <a:shade val="30000"/>
                    <a:satMod val="115000"/>
                  </a:srgbClr>
                </a:gs>
                <a:gs pos="50000">
                  <a:srgbClr val="E41F25">
                    <a:shade val="67500"/>
                    <a:satMod val="115000"/>
                  </a:srgbClr>
                </a:gs>
                <a:gs pos="100000">
                  <a:srgbClr val="E41F2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>
                  <a:outerShdw sx="1000" sy="1000" algn="ctr" rotWithShape="0">
                    <a:srgbClr val="000000"/>
                  </a:outerShdw>
                  <a:softEdge rad="0"/>
                </a:effectLst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outerShdw sx="1000" sy="1000" algn="ctr" rotWithShape="0">
                  <a:srgbClr val="000000"/>
                </a:outerShdw>
                <a:softEdge rad="0"/>
              </a:effectLst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IIA!$H$25:$H$29</c:f>
              <c:strCache>
                <c:ptCount val="5"/>
                <c:pt idx="0">
                  <c:v>Bardzo często</c:v>
                </c:pt>
                <c:pt idx="1">
                  <c:v>Często</c:v>
                </c:pt>
                <c:pt idx="2">
                  <c:v>Rzadko</c:v>
                </c:pt>
                <c:pt idx="3">
                  <c:v>Bardzo rzadko</c:v>
                </c:pt>
                <c:pt idx="4">
                  <c:v>Nigdy</c:v>
                </c:pt>
              </c:strCache>
            </c:strRef>
          </c:cat>
          <c:val>
            <c:numRef>
              <c:f>IIA!$I$25:$I$29</c:f>
              <c:numCache>
                <c:formatCode>General</c:formatCode>
                <c:ptCount val="5"/>
                <c:pt idx="0">
                  <c:v>8.3</c:v>
                </c:pt>
                <c:pt idx="1">
                  <c:v>17.0</c:v>
                </c:pt>
                <c:pt idx="2">
                  <c:v>32.5</c:v>
                </c:pt>
                <c:pt idx="3">
                  <c:v>30.0</c:v>
                </c:pt>
                <c:pt idx="4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8B-4A8C-8A49-06B3486947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97873720"/>
        <c:axId val="1794406584"/>
      </c:barChart>
      <c:catAx>
        <c:axId val="1797873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94406584"/>
        <c:crosses val="autoZero"/>
        <c:auto val="1"/>
        <c:lblAlgn val="ctr"/>
        <c:lblOffset val="100"/>
        <c:noMultiLvlLbl val="0"/>
      </c:catAx>
      <c:valAx>
        <c:axId val="1794406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9787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Miejsce trzymania telefonu w miejscu publicznym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E41F25">
                    <a:shade val="30000"/>
                    <a:satMod val="115000"/>
                  </a:srgbClr>
                </a:gs>
                <a:gs pos="50000">
                  <a:srgbClr val="E41F25">
                    <a:shade val="67500"/>
                    <a:satMod val="115000"/>
                  </a:srgbClr>
                </a:gs>
                <a:gs pos="100000">
                  <a:srgbClr val="E41F2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IIA!$F$108:$F$117</c:f>
              <c:strCache>
                <c:ptCount val="10"/>
                <c:pt idx="0">
                  <c:v>W kieszeni spodni </c:v>
                </c:pt>
                <c:pt idx="1">
                  <c:v>W kieszeni kurtki</c:v>
                </c:pt>
                <c:pt idx="2">
                  <c:v>W torebce</c:v>
                </c:pt>
                <c:pt idx="3">
                  <c:v>W torbie/plecaku</c:v>
                </c:pt>
                <c:pt idx="4">
                  <c:v>W saszetce</c:v>
                </c:pt>
                <c:pt idx="5">
                  <c:v>W ręku</c:v>
                </c:pt>
                <c:pt idx="6">
                  <c:v>Na smyczy</c:v>
                </c:pt>
                <c:pt idx="7">
                  <c:v>Na stoliku w kawiarni, restauracji</c:v>
                </c:pt>
                <c:pt idx="8">
                  <c:v>W kieszeni koszuli</c:v>
                </c:pt>
                <c:pt idx="9">
                  <c:v>W innym miejscu</c:v>
                </c:pt>
              </c:strCache>
            </c:strRef>
          </c:cat>
          <c:val>
            <c:numRef>
              <c:f>IIA!$G$108:$G$117</c:f>
              <c:numCache>
                <c:formatCode>General</c:formatCode>
                <c:ptCount val="10"/>
                <c:pt idx="0">
                  <c:v>0.523</c:v>
                </c:pt>
                <c:pt idx="1">
                  <c:v>0.238</c:v>
                </c:pt>
                <c:pt idx="2">
                  <c:v>0.432</c:v>
                </c:pt>
                <c:pt idx="3">
                  <c:v>0.098</c:v>
                </c:pt>
                <c:pt idx="4">
                  <c:v>0.012</c:v>
                </c:pt>
                <c:pt idx="5">
                  <c:v>0.057</c:v>
                </c:pt>
                <c:pt idx="6">
                  <c:v>0.008</c:v>
                </c:pt>
                <c:pt idx="7">
                  <c:v>0.015</c:v>
                </c:pt>
                <c:pt idx="8">
                  <c:v>0.008</c:v>
                </c:pt>
                <c:pt idx="9">
                  <c:v>0.009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1836168"/>
        <c:axId val="1901839912"/>
      </c:barChart>
      <c:catAx>
        <c:axId val="1901836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1839912"/>
        <c:crosses val="autoZero"/>
        <c:auto val="1"/>
        <c:lblAlgn val="ctr"/>
        <c:lblOffset val="100"/>
        <c:noMultiLvlLbl val="0"/>
      </c:catAx>
      <c:valAx>
        <c:axId val="1901839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183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Miejsce trzymania telefonu podczas prowadzenia samochodu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E41F25">
                    <a:shade val="30000"/>
                    <a:satMod val="115000"/>
                  </a:srgbClr>
                </a:gs>
                <a:gs pos="50000">
                  <a:srgbClr val="E41F25">
                    <a:shade val="67500"/>
                    <a:satMod val="115000"/>
                  </a:srgbClr>
                </a:gs>
                <a:gs pos="100000">
                  <a:srgbClr val="E41F2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IIA!$F$129:$F$134</c:f>
              <c:strCache>
                <c:ptCount val="6"/>
                <c:pt idx="0">
                  <c:v>Gdzieś swobodnie na wierzchu</c:v>
                </c:pt>
                <c:pt idx="1">
                  <c:v>W specjalnym uchwycie  </c:v>
                </c:pt>
                <c:pt idx="2">
                  <c:v>W kieszeni spodni, kurtki</c:v>
                </c:pt>
                <c:pt idx="3">
                  <c:v>W torbie, torebce, aktówce, plecaku</c:v>
                </c:pt>
                <c:pt idx="4">
                  <c:v>W bagażniku</c:v>
                </c:pt>
                <c:pt idx="5">
                  <c:v>W innym miejscu</c:v>
                </c:pt>
              </c:strCache>
            </c:strRef>
          </c:cat>
          <c:val>
            <c:numRef>
              <c:f>IIA!$G$129:$G$134</c:f>
              <c:numCache>
                <c:formatCode>General</c:formatCode>
                <c:ptCount val="6"/>
                <c:pt idx="0">
                  <c:v>0.334</c:v>
                </c:pt>
                <c:pt idx="1">
                  <c:v>0.224</c:v>
                </c:pt>
                <c:pt idx="2">
                  <c:v>0.089</c:v>
                </c:pt>
                <c:pt idx="3">
                  <c:v>0.131</c:v>
                </c:pt>
                <c:pt idx="4">
                  <c:v>0.001</c:v>
                </c:pt>
                <c:pt idx="5">
                  <c:v>0.008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9147912"/>
        <c:axId val="1791263736"/>
      </c:barChart>
      <c:catAx>
        <c:axId val="1789147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91263736"/>
        <c:crosses val="autoZero"/>
        <c:auto val="1"/>
        <c:lblAlgn val="ctr"/>
        <c:lblOffset val="100"/>
        <c:noMultiLvlLbl val="0"/>
      </c:catAx>
      <c:valAx>
        <c:axId val="1791263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914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Zapominanie smartfona i zostawianie go na dłuższy czas w jednym miejscu (np. domu, samochodzie, pracy)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E41F25">
                    <a:shade val="30000"/>
                    <a:satMod val="115000"/>
                  </a:srgbClr>
                </a:gs>
                <a:gs pos="50000">
                  <a:srgbClr val="E41F25">
                    <a:shade val="67500"/>
                    <a:satMod val="115000"/>
                  </a:srgbClr>
                </a:gs>
                <a:gs pos="100000">
                  <a:srgbClr val="E41F2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IIA!$F$146:$F$150</c:f>
              <c:strCache>
                <c:ptCount val="5"/>
                <c:pt idx="0">
                  <c:v>Bardzo często - przynajmniej raz dziennie</c:v>
                </c:pt>
                <c:pt idx="1">
                  <c:v>Dość często - dwa razy na tydzień</c:v>
                </c:pt>
                <c:pt idx="2">
                  <c:v>Rzadko - raz na tydzień</c:v>
                </c:pt>
                <c:pt idx="3">
                  <c:v>Bardzo rzadko - raz w miesiącu lub rzadziej</c:v>
                </c:pt>
                <c:pt idx="4">
                  <c:v>Nigdy</c:v>
                </c:pt>
              </c:strCache>
            </c:strRef>
          </c:cat>
          <c:val>
            <c:numRef>
              <c:f>IIA!$G$146:$G$150</c:f>
              <c:numCache>
                <c:formatCode>General</c:formatCode>
                <c:ptCount val="5"/>
                <c:pt idx="0">
                  <c:v>0.02</c:v>
                </c:pt>
                <c:pt idx="1">
                  <c:v>0.082</c:v>
                </c:pt>
                <c:pt idx="2">
                  <c:v>0.11</c:v>
                </c:pt>
                <c:pt idx="3">
                  <c:v>0.282</c:v>
                </c:pt>
                <c:pt idx="4">
                  <c:v>0.507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07375864"/>
        <c:axId val="-2007823864"/>
      </c:barChart>
      <c:catAx>
        <c:axId val="-2007375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07823864"/>
        <c:crosses val="autoZero"/>
        <c:auto val="1"/>
        <c:lblAlgn val="ctr"/>
        <c:lblOffset val="100"/>
        <c:noMultiLvlLbl val="0"/>
      </c:catAx>
      <c:valAx>
        <c:axId val="-2007823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0737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392344245332"/>
          <c:y val="0.158814798705182"/>
          <c:w val="0.536876674001445"/>
          <c:h val="0.8128438193065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dzisiaj/wczoraj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czytał(a) gazetę drukowaną</c:v>
                </c:pt>
                <c:pt idx="1">
                  <c:v>słuchał(a) wiadomości w radiu</c:v>
                </c:pt>
                <c:pt idx="2">
                  <c:v>oglądał(a) wiadomości telewizyjne</c:v>
                </c:pt>
                <c:pt idx="3">
                  <c:v>czytał(a) wiadomości na stronach internetowych lub aplikacjach</c:v>
                </c:pt>
                <c:pt idx="4">
                  <c:v>docierał(a) do wiadomości poprzez serwisy społecznościowe</c:v>
                </c:pt>
                <c:pt idx="5">
                  <c:v>oglądał(a) treści video z wiadomościami w Internecie</c:v>
                </c:pt>
              </c:strCache>
            </c:strRef>
          </c:cat>
          <c:val>
            <c:numRef>
              <c:f>Arkusz1!$B$2:$B$7</c:f>
              <c:numCache>
                <c:formatCode>0</c:formatCode>
                <c:ptCount val="6"/>
                <c:pt idx="0">
                  <c:v>4.61821916528785</c:v>
                </c:pt>
                <c:pt idx="1">
                  <c:v>25.1460656811745</c:v>
                </c:pt>
                <c:pt idx="2">
                  <c:v>46.30122671570827</c:v>
                </c:pt>
                <c:pt idx="3">
                  <c:v>25.1645368369985</c:v>
                </c:pt>
                <c:pt idx="4">
                  <c:v>19.94277704693559</c:v>
                </c:pt>
                <c:pt idx="5">
                  <c:v>14.2586422873143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8-41EE-8320-CA2671EB9EE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ostatnim tygodniu</c:v>
                </c:pt>
              </c:strCache>
            </c:strRef>
          </c:tx>
          <c:spPr>
            <a:solidFill>
              <a:srgbClr val="E41F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czytał(a) gazetę drukowaną</c:v>
                </c:pt>
                <c:pt idx="1">
                  <c:v>słuchał(a) wiadomości w radiu</c:v>
                </c:pt>
                <c:pt idx="2">
                  <c:v>oglądał(a) wiadomości telewizyjne</c:v>
                </c:pt>
                <c:pt idx="3">
                  <c:v>czytał(a) wiadomości na stronach internetowych lub aplikacjach</c:v>
                </c:pt>
                <c:pt idx="4">
                  <c:v>docierał(a) do wiadomości poprzez serwisy społecznościowe</c:v>
                </c:pt>
                <c:pt idx="5">
                  <c:v>oglądał(a) treści video z wiadomościami w Internecie</c:v>
                </c:pt>
              </c:strCache>
            </c:strRef>
          </c:cat>
          <c:val>
            <c:numRef>
              <c:f>Arkusz1!$C$2:$C$7</c:f>
              <c:numCache>
                <c:formatCode>0</c:formatCode>
                <c:ptCount val="6"/>
                <c:pt idx="0">
                  <c:v>13.1504394150464</c:v>
                </c:pt>
                <c:pt idx="1">
                  <c:v>20.2371928008841</c:v>
                </c:pt>
                <c:pt idx="2">
                  <c:v>15.2943386224938</c:v>
                </c:pt>
                <c:pt idx="3">
                  <c:v>25.7332679882634</c:v>
                </c:pt>
                <c:pt idx="4">
                  <c:v>23.5277114389007</c:v>
                </c:pt>
                <c:pt idx="5">
                  <c:v>22.82252728276378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48-41EE-8320-CA2671EB9EE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 ostatnim miesiącu</c:v>
                </c:pt>
              </c:strCache>
            </c:strRef>
          </c:tx>
          <c:spPr>
            <a:solidFill>
              <a:srgbClr val="F6AC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czytał(a) gazetę drukowaną</c:v>
                </c:pt>
                <c:pt idx="1">
                  <c:v>słuchał(a) wiadomości w radiu</c:v>
                </c:pt>
                <c:pt idx="2">
                  <c:v>oglądał(a) wiadomości telewizyjne</c:v>
                </c:pt>
                <c:pt idx="3">
                  <c:v>czytał(a) wiadomości na stronach internetowych lub aplikacjach</c:v>
                </c:pt>
                <c:pt idx="4">
                  <c:v>docierał(a) do wiadomości poprzez serwisy społecznościowe</c:v>
                </c:pt>
                <c:pt idx="5">
                  <c:v>oglądał(a) treści video z wiadomościami w Internecie</c:v>
                </c:pt>
              </c:strCache>
            </c:strRef>
          </c:cat>
          <c:val>
            <c:numRef>
              <c:f>Arkusz1!$D$2:$D$7</c:f>
              <c:numCache>
                <c:formatCode>0</c:formatCode>
                <c:ptCount val="6"/>
                <c:pt idx="0">
                  <c:v>22.56975013720299</c:v>
                </c:pt>
                <c:pt idx="1">
                  <c:v>8.65383195251415</c:v>
                </c:pt>
                <c:pt idx="2">
                  <c:v>3.74693516352507</c:v>
                </c:pt>
                <c:pt idx="3">
                  <c:v>10.1932566897132</c:v>
                </c:pt>
                <c:pt idx="4">
                  <c:v>9.13248489033812</c:v>
                </c:pt>
                <c:pt idx="5">
                  <c:v>14.7297161899433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48-41EE-8320-CA2671EB9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52338392"/>
        <c:axId val="1852341944"/>
      </c:barChart>
      <c:catAx>
        <c:axId val="1852338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2341944"/>
        <c:crosses val="autoZero"/>
        <c:auto val="1"/>
        <c:lblAlgn val="ctr"/>
        <c:lblOffset val="100"/>
        <c:noMultiLvlLbl val="0"/>
      </c:catAx>
      <c:valAx>
        <c:axId val="1852341944"/>
        <c:scaling>
          <c:orientation val="minMax"/>
          <c:max val="10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Procent osób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2338392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989457102206"/>
          <c:y val="0.262472642552891"/>
          <c:w val="0.207130262010479"/>
          <c:h val="0.35911249479630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Dzień powszedni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 1 godziny</c:v>
                </c:pt>
              </c:strCache>
            </c:strRef>
          </c:tx>
          <c:spPr>
            <a:solidFill>
              <a:srgbClr val="FAD2D3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Arkusz1!$B$2:$B$4</c:f>
              <c:numCache>
                <c:formatCode>0</c:formatCode>
                <c:ptCount val="3"/>
                <c:pt idx="0">
                  <c:v>9.3</c:v>
                </c:pt>
                <c:pt idx="1">
                  <c:v>23.7</c:v>
                </c:pt>
                <c:pt idx="2">
                  <c:v>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E5-4368-B91A-2CFE68FE84C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1-2 godziny</c:v>
                </c:pt>
              </c:strCache>
            </c:strRef>
          </c:tx>
          <c:spPr>
            <a:solidFill>
              <a:srgbClr val="F6ACAE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Arkusz1!$C$2:$C$4</c:f>
              <c:numCache>
                <c:formatCode>0</c:formatCode>
                <c:ptCount val="3"/>
                <c:pt idx="0">
                  <c:v>31.1</c:v>
                </c:pt>
                <c:pt idx="1">
                  <c:v>33.2</c:v>
                </c:pt>
                <c:pt idx="2">
                  <c:v>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E5-4368-B91A-2CFE68FE84C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2-4 godziny</c:v>
                </c:pt>
              </c:strCache>
            </c:strRef>
          </c:tx>
          <c:spPr>
            <a:solidFill>
              <a:srgbClr val="E41F25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Arkusz1!$D$2:$D$4</c:f>
              <c:numCache>
                <c:formatCode>0</c:formatCode>
                <c:ptCount val="3"/>
                <c:pt idx="0">
                  <c:v>40.40000000000001</c:v>
                </c:pt>
                <c:pt idx="1">
                  <c:v>31.4</c:v>
                </c:pt>
                <c:pt idx="2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E5-4368-B91A-2CFE68FE84C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4-6 godzin</c:v>
                </c:pt>
              </c:strCache>
            </c:strRef>
          </c:tx>
          <c:spPr>
            <a:solidFill>
              <a:srgbClr val="D72423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Arkusz1!$E$2:$E$4</c:f>
              <c:numCache>
                <c:formatCode>0</c:formatCode>
                <c:ptCount val="3"/>
                <c:pt idx="0">
                  <c:v>12.4</c:v>
                </c:pt>
                <c:pt idx="1">
                  <c:v>7.1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E5-4368-B91A-2CFE68FE84C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&gt;6 godzin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Arkusz1!$F$2:$F$4</c:f>
              <c:numCache>
                <c:formatCode>0</c:formatCode>
                <c:ptCount val="3"/>
                <c:pt idx="0">
                  <c:v>6.7</c:v>
                </c:pt>
                <c:pt idx="1">
                  <c:v>4.5</c:v>
                </c:pt>
                <c:pt idx="2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E5-4368-B91A-2CFE68FE8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95209576"/>
        <c:axId val="1849182792"/>
      </c:barChart>
      <c:catAx>
        <c:axId val="1795209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9182792"/>
        <c:crosses val="autoZero"/>
        <c:auto val="1"/>
        <c:lblAlgn val="ctr"/>
        <c:lblOffset val="100"/>
        <c:noMultiLvlLbl val="0"/>
      </c:catAx>
      <c:valAx>
        <c:axId val="1849182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9520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Niedziela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 1 godziny</c:v>
                </c:pt>
              </c:strCache>
            </c:strRef>
          </c:tx>
          <c:spPr>
            <a:solidFill>
              <a:srgbClr val="FAD2D3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Arkusz1!$B$2:$B$4</c:f>
              <c:numCache>
                <c:formatCode>0</c:formatCode>
                <c:ptCount val="3"/>
                <c:pt idx="0">
                  <c:v>6.3</c:v>
                </c:pt>
                <c:pt idx="1">
                  <c:v>28.2</c:v>
                </c:pt>
                <c:pt idx="2">
                  <c:v>52.0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67-410A-99FF-D80DC5B0C3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1-2 godziny</c:v>
                </c:pt>
              </c:strCache>
            </c:strRef>
          </c:tx>
          <c:spPr>
            <a:solidFill>
              <a:srgbClr val="F6ACAE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Arkusz1!$C$2:$C$4</c:f>
              <c:numCache>
                <c:formatCode>0</c:formatCode>
                <c:ptCount val="3"/>
                <c:pt idx="0">
                  <c:v>19.7</c:v>
                </c:pt>
                <c:pt idx="1">
                  <c:v>31.8</c:v>
                </c:pt>
                <c:pt idx="2">
                  <c:v>28.59999999999999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67-410A-99FF-D80DC5B0C33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2-4 godziny</c:v>
                </c:pt>
              </c:strCache>
            </c:strRef>
          </c:tx>
          <c:spPr>
            <a:solidFill>
              <a:srgbClr val="E41F25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Arkusz1!$D$2:$D$4</c:f>
              <c:numCache>
                <c:formatCode>0</c:formatCode>
                <c:ptCount val="3"/>
                <c:pt idx="0">
                  <c:v>35.6</c:v>
                </c:pt>
                <c:pt idx="1">
                  <c:v>23.1</c:v>
                </c:pt>
                <c:pt idx="2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67-410A-99FF-D80DC5B0C331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4-6 godzin</c:v>
                </c:pt>
              </c:strCache>
            </c:strRef>
          </c:tx>
          <c:spPr>
            <a:solidFill>
              <a:srgbClr val="D72423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Arkusz1!$E$2:$E$4</c:f>
              <c:numCache>
                <c:formatCode>0</c:formatCode>
                <c:ptCount val="3"/>
                <c:pt idx="0">
                  <c:v>25.5</c:v>
                </c:pt>
                <c:pt idx="1">
                  <c:v>9.700000000000001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67-410A-99FF-D80DC5B0C331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&gt;6 godzin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telewizja</c:v>
                </c:pt>
                <c:pt idx="1">
                  <c:v>internet</c:v>
                </c:pt>
                <c:pt idx="2">
                  <c:v>radio</c:v>
                </c:pt>
              </c:strCache>
            </c:strRef>
          </c:cat>
          <c:val>
            <c:numRef>
              <c:f>Arkusz1!$F$2:$F$4</c:f>
              <c:numCache>
                <c:formatCode>0</c:formatCode>
                <c:ptCount val="3"/>
                <c:pt idx="0">
                  <c:v>12.8</c:v>
                </c:pt>
                <c:pt idx="1">
                  <c:v>7.199999999999997</c:v>
                </c:pt>
                <c:pt idx="2">
                  <c:v>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67-410A-99FF-D80DC5B0C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53128792"/>
        <c:axId val="1853111896"/>
      </c:barChart>
      <c:catAx>
        <c:axId val="1853128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3111896"/>
        <c:crosses val="autoZero"/>
        <c:auto val="1"/>
        <c:lblAlgn val="ctr"/>
        <c:lblOffset val="100"/>
        <c:noMultiLvlLbl val="0"/>
      </c:catAx>
      <c:valAx>
        <c:axId val="1853111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312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Jednoczesne korzystanie z więcej niż jednego urządzenia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1146664753466"/>
          <c:y val="0.139529675070214"/>
          <c:w val="0.796478993656545"/>
          <c:h val="0.7248439296695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zazwyczaj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16 lat i więcej</c:v>
                </c:pt>
                <c:pt idx="1">
                  <c:v>dzieci 12-15 lat</c:v>
                </c:pt>
                <c:pt idx="2">
                  <c:v>dzieci 7-11 lat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4D-4A7E-A62B-B350BBE8F79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czasami</c:v>
                </c:pt>
              </c:strCache>
            </c:strRef>
          </c:tx>
          <c:spPr>
            <a:solidFill>
              <a:srgbClr val="F6AC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16 lat i więcej</c:v>
                </c:pt>
                <c:pt idx="1">
                  <c:v>dzieci 12-15 lat</c:v>
                </c:pt>
                <c:pt idx="2">
                  <c:v>dzieci 7-11 lat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24.0</c:v>
                </c:pt>
                <c:pt idx="1">
                  <c:v>44.0</c:v>
                </c:pt>
                <c:pt idx="2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4D-4A7E-A62B-B350BBE8F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9994520"/>
        <c:axId val="1849998600"/>
      </c:barChart>
      <c:catAx>
        <c:axId val="184999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9998600"/>
        <c:crosses val="autoZero"/>
        <c:auto val="1"/>
        <c:lblAlgn val="ctr"/>
        <c:lblOffset val="100"/>
        <c:noMultiLvlLbl val="0"/>
      </c:catAx>
      <c:valAx>
        <c:axId val="184999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Procent osób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999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574785213352"/>
          <c:y val="0.334777857935222"/>
          <c:w val="0.249276391703884"/>
          <c:h val="0.12432514239667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dzisiaj/wczoraj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7-11</c:v>
                </c:pt>
                <c:pt idx="1">
                  <c:v>12-15</c:v>
                </c:pt>
                <c:pt idx="2">
                  <c:v>16-24</c:v>
                </c:pt>
                <c:pt idx="3">
                  <c:v>25-34</c:v>
                </c:pt>
                <c:pt idx="4">
                  <c:v>35-44</c:v>
                </c:pt>
                <c:pt idx="5">
                  <c:v>45 i więcej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0.507057141898732</c:v>
                </c:pt>
                <c:pt idx="1">
                  <c:v>0.949925730631034</c:v>
                </c:pt>
                <c:pt idx="2">
                  <c:v>0.920912614712374</c:v>
                </c:pt>
                <c:pt idx="3">
                  <c:v>0.85648976152039</c:v>
                </c:pt>
                <c:pt idx="4">
                  <c:v>0.679366895407913</c:v>
                </c:pt>
                <c:pt idx="5">
                  <c:v>0.390678836226608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8-41EE-8320-CA2671EB9EE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ciągu ostatniego tygodnia</c:v>
                </c:pt>
              </c:strCache>
            </c:strRef>
          </c:tx>
          <c:spPr>
            <a:solidFill>
              <a:srgbClr val="E41F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7-11</c:v>
                </c:pt>
                <c:pt idx="1">
                  <c:v>12-15</c:v>
                </c:pt>
                <c:pt idx="2">
                  <c:v>16-24</c:v>
                </c:pt>
                <c:pt idx="3">
                  <c:v>25-34</c:v>
                </c:pt>
                <c:pt idx="4">
                  <c:v>35-44</c:v>
                </c:pt>
                <c:pt idx="5">
                  <c:v>45 i więcej</c:v>
                </c:pt>
              </c:strCache>
            </c:strRef>
          </c:cat>
          <c:val>
            <c:numRef>
              <c:f>Arkusz1!$C$2:$C$7</c:f>
              <c:numCache>
                <c:formatCode>0%</c:formatCode>
                <c:ptCount val="6"/>
                <c:pt idx="0">
                  <c:v>0.327882518305138</c:v>
                </c:pt>
                <c:pt idx="1">
                  <c:v>0.0435383109759866</c:v>
                </c:pt>
                <c:pt idx="2">
                  <c:v>0.0152771237398602</c:v>
                </c:pt>
                <c:pt idx="3">
                  <c:v>0.0828602992390781</c:v>
                </c:pt>
                <c:pt idx="4">
                  <c:v>0.205321991941121</c:v>
                </c:pt>
                <c:pt idx="5">
                  <c:v>0.144925605604962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48-41EE-8320-CA2671EB9EE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 ostatnim miesiącu</c:v>
                </c:pt>
              </c:strCache>
            </c:strRef>
          </c:tx>
          <c:spPr>
            <a:solidFill>
              <a:srgbClr val="F6AC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7-11</c:v>
                </c:pt>
                <c:pt idx="1">
                  <c:v>12-15</c:v>
                </c:pt>
                <c:pt idx="2">
                  <c:v>16-24</c:v>
                </c:pt>
                <c:pt idx="3">
                  <c:v>25-34</c:v>
                </c:pt>
                <c:pt idx="4">
                  <c:v>35-44</c:v>
                </c:pt>
                <c:pt idx="5">
                  <c:v>45 i więcej</c:v>
                </c:pt>
              </c:strCache>
            </c:strRef>
          </c:cat>
          <c:val>
            <c:numRef>
              <c:f>Arkusz1!$D$2:$D$7</c:f>
              <c:numCache>
                <c:formatCode>0%</c:formatCode>
                <c:ptCount val="6"/>
                <c:pt idx="0">
                  <c:v>0.0279236646650427</c:v>
                </c:pt>
                <c:pt idx="1">
                  <c:v>0.0</c:v>
                </c:pt>
                <c:pt idx="2">
                  <c:v>0.0377300135883781</c:v>
                </c:pt>
                <c:pt idx="3">
                  <c:v>0.0182672175242247</c:v>
                </c:pt>
                <c:pt idx="4">
                  <c:v>0.0470812132100177</c:v>
                </c:pt>
                <c:pt idx="5">
                  <c:v>0.0208982392296396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48-41EE-8320-CA2671EB9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9572616"/>
        <c:axId val="1849612280"/>
      </c:barChart>
      <c:catAx>
        <c:axId val="184957261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Grupa</a:t>
                </a:r>
                <a:r>
                  <a:rPr lang="pl-PL" baseline="0" dirty="0"/>
                  <a:t> wieku</a:t>
                </a:r>
                <a:endParaRPr lang="pl-PL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9612280"/>
        <c:crosses val="autoZero"/>
        <c:auto val="1"/>
        <c:lblAlgn val="ctr"/>
        <c:lblOffset val="100"/>
        <c:noMultiLvlLbl val="0"/>
      </c:catAx>
      <c:valAx>
        <c:axId val="1849612280"/>
        <c:scaling>
          <c:orientation val="minMax"/>
          <c:max val="1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Procent osób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95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dzisiaj/wczoraj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na komputerze</c:v>
                </c:pt>
                <c:pt idx="1">
                  <c:v>na smartfonie</c:v>
                </c:pt>
                <c:pt idx="2">
                  <c:v>na tablecie</c:v>
                </c:pt>
                <c:pt idx="3">
                  <c:v>na telewizorze / smartTV</c:v>
                </c:pt>
                <c:pt idx="4">
                  <c:v>na innym urządzeniu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0.415137195534006</c:v>
                </c:pt>
                <c:pt idx="1">
                  <c:v>0.541591846390477</c:v>
                </c:pt>
                <c:pt idx="2">
                  <c:v>0.0429569435795903</c:v>
                </c:pt>
                <c:pt idx="3">
                  <c:v>0.0790210662753501</c:v>
                </c:pt>
                <c:pt idx="4">
                  <c:v>0.0107535073518134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8-41EE-8320-CA2671EB9EE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ciągu ostatniego tygodnia</c:v>
                </c:pt>
              </c:strCache>
            </c:strRef>
          </c:tx>
          <c:spPr>
            <a:solidFill>
              <a:srgbClr val="E41F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na komputerze</c:v>
                </c:pt>
                <c:pt idx="1">
                  <c:v>na smartfonie</c:v>
                </c:pt>
                <c:pt idx="2">
                  <c:v>na tablecie</c:v>
                </c:pt>
                <c:pt idx="3">
                  <c:v>na telewizorze / smartTV</c:v>
                </c:pt>
                <c:pt idx="4">
                  <c:v>na innym urządzeniu</c:v>
                </c:pt>
              </c:strCache>
            </c:strRef>
          </c:cat>
          <c:val>
            <c:numRef>
              <c:f>Arkusz1!$C$2:$C$6</c:f>
              <c:numCache>
                <c:formatCode>0%</c:formatCode>
                <c:ptCount val="5"/>
                <c:pt idx="0">
                  <c:v>0.1787877768842</c:v>
                </c:pt>
                <c:pt idx="1">
                  <c:v>0.105530812924728</c:v>
                </c:pt>
                <c:pt idx="2">
                  <c:v>0.0540540076228665</c:v>
                </c:pt>
                <c:pt idx="3">
                  <c:v>0.064959650321935</c:v>
                </c:pt>
                <c:pt idx="4">
                  <c:v>0.0134751802176478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48-41EE-8320-CA2671EB9EE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 ostatnim miesiącu</c:v>
                </c:pt>
              </c:strCache>
            </c:strRef>
          </c:tx>
          <c:spPr>
            <a:solidFill>
              <a:srgbClr val="F6AC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na komputerze</c:v>
                </c:pt>
                <c:pt idx="1">
                  <c:v>na smartfonie</c:v>
                </c:pt>
                <c:pt idx="2">
                  <c:v>na tablecie</c:v>
                </c:pt>
                <c:pt idx="3">
                  <c:v>na telewizorze / smartTV</c:v>
                </c:pt>
                <c:pt idx="4">
                  <c:v>na innym urządzeniu</c:v>
                </c:pt>
              </c:strCache>
            </c:strRef>
          </c:cat>
          <c:val>
            <c:numRef>
              <c:f>Arkusz1!$D$2:$D$6</c:f>
              <c:numCache>
                <c:formatCode>0%</c:formatCode>
                <c:ptCount val="5"/>
                <c:pt idx="0">
                  <c:v>0.0498636230643096</c:v>
                </c:pt>
                <c:pt idx="1">
                  <c:v>0.0222324017035272</c:v>
                </c:pt>
                <c:pt idx="2">
                  <c:v>0.0413381038455128</c:v>
                </c:pt>
                <c:pt idx="3">
                  <c:v>0.0379857748714698</c:v>
                </c:pt>
                <c:pt idx="4">
                  <c:v>0.00699346125270785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48-41EE-8320-CA2671EB9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71060760"/>
        <c:axId val="1871064312"/>
      </c:barChart>
      <c:catAx>
        <c:axId val="1871060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1064312"/>
        <c:crosses val="autoZero"/>
        <c:auto val="1"/>
        <c:lblAlgn val="ctr"/>
        <c:lblOffset val="100"/>
        <c:noMultiLvlLbl val="0"/>
      </c:catAx>
      <c:valAx>
        <c:axId val="1871064312"/>
        <c:scaling>
          <c:orientation val="minMax"/>
          <c:max val="0.7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Procent osób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106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994177845033"/>
          <c:y val="0.102132034728641"/>
          <c:w val="0.681189480793728"/>
          <c:h val="0.869526583283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dzisiaj/wczoraj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Arkusz1!$A$2:$A$20</c:f>
              <c:strCache>
                <c:ptCount val="19"/>
                <c:pt idx="0">
                  <c:v>wyszukiwanie informacji o towarach i usługach </c:v>
                </c:pt>
                <c:pt idx="1">
                  <c:v>kupowanie produktów lub usług</c:v>
                </c:pt>
                <c:pt idx="2">
                  <c:v>korzystanie z banku przez internet</c:v>
                </c:pt>
                <c:pt idx="3">
                  <c:v>rezerwacja biletów</c:v>
                </c:pt>
                <c:pt idx="4">
                  <c:v>zbieranie materiałów potrzebnych do pracy</c:v>
                </c:pt>
                <c:pt idx="5">
                  <c:v>czytanie wiadomości w portalach</c:v>
                </c:pt>
                <c:pt idx="6">
                  <c:v>czytanie treści rozrywkowych w portalach</c:v>
                </c:pt>
                <c:pt idx="7">
                  <c:v>zbieranie materiałów potrzebnych do nauki</c:v>
                </c:pt>
                <c:pt idx="8">
                  <c:v>kursy i szkolenia</c:v>
                </c:pt>
                <c:pt idx="9">
                  <c:v>poczta elektroniczna</c:v>
                </c:pt>
                <c:pt idx="10">
                  <c:v>korzystanie z komunikatorów internetowych</c:v>
                </c:pt>
                <c:pt idx="11">
                  <c:v>rozmowy głosowe i telefonowanie przez internet</c:v>
                </c:pt>
                <c:pt idx="12">
                  <c:v>korzystanie z serwisów społecznościowych</c:v>
                </c:pt>
                <c:pt idx="13">
                  <c:v>granie w gry sieciowe</c:v>
                </c:pt>
                <c:pt idx="14">
                  <c:v>słuchanie muzyki lub radia przez internet</c:v>
                </c:pt>
                <c:pt idx="15">
                  <c:v>słuchanie podcastów</c:v>
                </c:pt>
                <c:pt idx="16">
                  <c:v>oglądanie (nieodpłatne) filmów np. na YouTube</c:v>
                </c:pt>
                <c:pt idx="17">
                  <c:v>oglądanie wideo na żądanie (odpłatne)</c:v>
                </c:pt>
                <c:pt idx="18">
                  <c:v>zamieszczanie treści na stronach internetowych</c:v>
                </c:pt>
              </c:strCache>
            </c:strRef>
          </c:cat>
          <c:val>
            <c:numRef>
              <c:f>Arkusz1!$B$2:$B$20</c:f>
              <c:numCache>
                <c:formatCode>0</c:formatCode>
                <c:ptCount val="19"/>
                <c:pt idx="0">
                  <c:v>7.864907455424928</c:v>
                </c:pt>
                <c:pt idx="1">
                  <c:v>2.318328506268748</c:v>
                </c:pt>
                <c:pt idx="2">
                  <c:v>12.091253552495</c:v>
                </c:pt>
                <c:pt idx="3">
                  <c:v>0.934671440912401</c:v>
                </c:pt>
                <c:pt idx="4">
                  <c:v>5.212186646225445</c:v>
                </c:pt>
                <c:pt idx="5">
                  <c:v>16.4669994636331</c:v>
                </c:pt>
                <c:pt idx="6">
                  <c:v>18.89439158233809</c:v>
                </c:pt>
                <c:pt idx="7">
                  <c:v>3.652066638182608</c:v>
                </c:pt>
                <c:pt idx="8">
                  <c:v>1.01887271435271</c:v>
                </c:pt>
                <c:pt idx="9">
                  <c:v>32.6851059622339</c:v>
                </c:pt>
                <c:pt idx="10">
                  <c:v>27.9186279893577</c:v>
                </c:pt>
                <c:pt idx="11">
                  <c:v>6.391211841936718</c:v>
                </c:pt>
                <c:pt idx="12">
                  <c:v>31.78708223034659</c:v>
                </c:pt>
                <c:pt idx="13">
                  <c:v>4.688415994715978</c:v>
                </c:pt>
                <c:pt idx="14">
                  <c:v>8.184490220513558</c:v>
                </c:pt>
                <c:pt idx="15">
                  <c:v>1.63997078129377</c:v>
                </c:pt>
                <c:pt idx="16">
                  <c:v>17.6074928829457</c:v>
                </c:pt>
                <c:pt idx="17">
                  <c:v>2.42533801210338</c:v>
                </c:pt>
                <c:pt idx="18">
                  <c:v>2.68430903558322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8-41EE-8320-CA2671EB9EE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ciągu ostatniego tygodnia</c:v>
                </c:pt>
              </c:strCache>
            </c:strRef>
          </c:tx>
          <c:spPr>
            <a:solidFill>
              <a:srgbClr val="E41F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Arkusz1!$A$2:$A$20</c:f>
              <c:strCache>
                <c:ptCount val="19"/>
                <c:pt idx="0">
                  <c:v>wyszukiwanie informacji o towarach i usługach </c:v>
                </c:pt>
                <c:pt idx="1">
                  <c:v>kupowanie produktów lub usług</c:v>
                </c:pt>
                <c:pt idx="2">
                  <c:v>korzystanie z banku przez internet</c:v>
                </c:pt>
                <c:pt idx="3">
                  <c:v>rezerwacja biletów</c:v>
                </c:pt>
                <c:pt idx="4">
                  <c:v>zbieranie materiałów potrzebnych do pracy</c:v>
                </c:pt>
                <c:pt idx="5">
                  <c:v>czytanie wiadomości w portalach</c:v>
                </c:pt>
                <c:pt idx="6">
                  <c:v>czytanie treści rozrywkowych w portalach</c:v>
                </c:pt>
                <c:pt idx="7">
                  <c:v>zbieranie materiałów potrzebnych do nauki</c:v>
                </c:pt>
                <c:pt idx="8">
                  <c:v>kursy i szkolenia</c:v>
                </c:pt>
                <c:pt idx="9">
                  <c:v>poczta elektroniczna</c:v>
                </c:pt>
                <c:pt idx="10">
                  <c:v>korzystanie z komunikatorów internetowych</c:v>
                </c:pt>
                <c:pt idx="11">
                  <c:v>rozmowy głosowe i telefonowanie przez internet</c:v>
                </c:pt>
                <c:pt idx="12">
                  <c:v>korzystanie z serwisów społecznościowych</c:v>
                </c:pt>
                <c:pt idx="13">
                  <c:v>granie w gry sieciowe</c:v>
                </c:pt>
                <c:pt idx="14">
                  <c:v>słuchanie muzyki lub radia przez internet</c:v>
                </c:pt>
                <c:pt idx="15">
                  <c:v>słuchanie podcastów</c:v>
                </c:pt>
                <c:pt idx="16">
                  <c:v>oglądanie (nieodpłatne) filmów np. na YouTube</c:v>
                </c:pt>
                <c:pt idx="17">
                  <c:v>oglądanie wideo na żądanie (odpłatne)</c:v>
                </c:pt>
                <c:pt idx="18">
                  <c:v>zamieszczanie treści na stronach internetowych</c:v>
                </c:pt>
              </c:strCache>
            </c:strRef>
          </c:cat>
          <c:val>
            <c:numRef>
              <c:f>Arkusz1!$C$2:$C$20</c:f>
              <c:numCache>
                <c:formatCode>0</c:formatCode>
                <c:ptCount val="19"/>
                <c:pt idx="0">
                  <c:v>25.3197101781166</c:v>
                </c:pt>
                <c:pt idx="1">
                  <c:v>12.5041018860899</c:v>
                </c:pt>
                <c:pt idx="2">
                  <c:v>27.7331161596118</c:v>
                </c:pt>
                <c:pt idx="3">
                  <c:v>3.91478146721745</c:v>
                </c:pt>
                <c:pt idx="4">
                  <c:v>10.8637819670804</c:v>
                </c:pt>
                <c:pt idx="5">
                  <c:v>26.8957376764605</c:v>
                </c:pt>
                <c:pt idx="6">
                  <c:v>27.7024361589154</c:v>
                </c:pt>
                <c:pt idx="7">
                  <c:v>7.88271519401693</c:v>
                </c:pt>
                <c:pt idx="8">
                  <c:v>1.89750179745885</c:v>
                </c:pt>
                <c:pt idx="9">
                  <c:v>23.7786102971824</c:v>
                </c:pt>
                <c:pt idx="10">
                  <c:v>19.1753256039919</c:v>
                </c:pt>
                <c:pt idx="11">
                  <c:v>18.81488088221811</c:v>
                </c:pt>
                <c:pt idx="12">
                  <c:v>18.08091708017928</c:v>
                </c:pt>
                <c:pt idx="13">
                  <c:v>6.863724632833407</c:v>
                </c:pt>
                <c:pt idx="14">
                  <c:v>11.3137887622211</c:v>
                </c:pt>
                <c:pt idx="15">
                  <c:v>5.168284223656046</c:v>
                </c:pt>
                <c:pt idx="16">
                  <c:v>26.76080984552998</c:v>
                </c:pt>
                <c:pt idx="17">
                  <c:v>5.57763298617373</c:v>
                </c:pt>
                <c:pt idx="18">
                  <c:v>6.28947168189447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48-41EE-8320-CA2671EB9EE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 ostatnim miesiącu</c:v>
                </c:pt>
              </c:strCache>
            </c:strRef>
          </c:tx>
          <c:spPr>
            <a:solidFill>
              <a:srgbClr val="F6AC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Arkusz1!$A$2:$A$20</c:f>
              <c:strCache>
                <c:ptCount val="19"/>
                <c:pt idx="0">
                  <c:v>wyszukiwanie informacji o towarach i usługach </c:v>
                </c:pt>
                <c:pt idx="1">
                  <c:v>kupowanie produktów lub usług</c:v>
                </c:pt>
                <c:pt idx="2">
                  <c:v>korzystanie z banku przez internet</c:v>
                </c:pt>
                <c:pt idx="3">
                  <c:v>rezerwacja biletów</c:v>
                </c:pt>
                <c:pt idx="4">
                  <c:v>zbieranie materiałów potrzebnych do pracy</c:v>
                </c:pt>
                <c:pt idx="5">
                  <c:v>czytanie wiadomości w portalach</c:v>
                </c:pt>
                <c:pt idx="6">
                  <c:v>czytanie treści rozrywkowych w portalach</c:v>
                </c:pt>
                <c:pt idx="7">
                  <c:v>zbieranie materiałów potrzebnych do nauki</c:v>
                </c:pt>
                <c:pt idx="8">
                  <c:v>kursy i szkolenia</c:v>
                </c:pt>
                <c:pt idx="9">
                  <c:v>poczta elektroniczna</c:v>
                </c:pt>
                <c:pt idx="10">
                  <c:v>korzystanie z komunikatorów internetowych</c:v>
                </c:pt>
                <c:pt idx="11">
                  <c:v>rozmowy głosowe i telefonowanie przez internet</c:v>
                </c:pt>
                <c:pt idx="12">
                  <c:v>korzystanie z serwisów społecznościowych</c:v>
                </c:pt>
                <c:pt idx="13">
                  <c:v>granie w gry sieciowe</c:v>
                </c:pt>
                <c:pt idx="14">
                  <c:v>słuchanie muzyki lub radia przez internet</c:v>
                </c:pt>
                <c:pt idx="15">
                  <c:v>słuchanie podcastów</c:v>
                </c:pt>
                <c:pt idx="16">
                  <c:v>oglądanie (nieodpłatne) filmów np. na YouTube</c:v>
                </c:pt>
                <c:pt idx="17">
                  <c:v>oglądanie wideo na żądanie (odpłatne)</c:v>
                </c:pt>
                <c:pt idx="18">
                  <c:v>zamieszczanie treści na stronach internetowych</c:v>
                </c:pt>
              </c:strCache>
            </c:strRef>
          </c:cat>
          <c:val>
            <c:numRef>
              <c:f>Arkusz1!$D$2:$D$20</c:f>
              <c:numCache>
                <c:formatCode>0</c:formatCode>
                <c:ptCount val="19"/>
                <c:pt idx="0">
                  <c:v>25.2212411624487</c:v>
                </c:pt>
                <c:pt idx="1">
                  <c:v>29.6472480630262</c:v>
                </c:pt>
                <c:pt idx="2">
                  <c:v>15.7769534663051</c:v>
                </c:pt>
                <c:pt idx="3">
                  <c:v>20.3030811651337</c:v>
                </c:pt>
                <c:pt idx="4">
                  <c:v>10.3712873255625</c:v>
                </c:pt>
                <c:pt idx="5">
                  <c:v>13.0876541407111</c:v>
                </c:pt>
                <c:pt idx="6">
                  <c:v>8.95224468593888</c:v>
                </c:pt>
                <c:pt idx="7">
                  <c:v>7.73734579199995</c:v>
                </c:pt>
                <c:pt idx="8">
                  <c:v>8.11624671004675</c:v>
                </c:pt>
                <c:pt idx="9">
                  <c:v>6.611219850833621</c:v>
                </c:pt>
                <c:pt idx="10">
                  <c:v>8.41713932843402</c:v>
                </c:pt>
                <c:pt idx="11">
                  <c:v>15.3591862707612</c:v>
                </c:pt>
                <c:pt idx="12">
                  <c:v>5.782636379799558</c:v>
                </c:pt>
                <c:pt idx="13">
                  <c:v>7.869494379585329</c:v>
                </c:pt>
                <c:pt idx="14">
                  <c:v>11.0709002773559</c:v>
                </c:pt>
                <c:pt idx="15">
                  <c:v>7.105511431532958</c:v>
                </c:pt>
                <c:pt idx="16">
                  <c:v>14.9766587686628</c:v>
                </c:pt>
                <c:pt idx="17">
                  <c:v>4.30169387772776</c:v>
                </c:pt>
                <c:pt idx="18">
                  <c:v>10.5522176259282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48-41EE-8320-CA2671EB9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53500776"/>
        <c:axId val="1853504328"/>
      </c:barChart>
      <c:catAx>
        <c:axId val="1853500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3504328"/>
        <c:crosses val="autoZero"/>
        <c:auto val="1"/>
        <c:lblAlgn val="ctr"/>
        <c:lblOffset val="100"/>
        <c:noMultiLvlLbl val="0"/>
      </c:catAx>
      <c:valAx>
        <c:axId val="1853504328"/>
        <c:scaling>
          <c:orientation val="minMax"/>
          <c:max val="7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Procent osób 16+</a:t>
                </a:r>
              </a:p>
            </c:rich>
          </c:tx>
          <c:layout>
            <c:manualLayout>
              <c:xMode val="edge"/>
              <c:yMode val="edge"/>
              <c:x val="0.605354509257771"/>
              <c:y val="0.0002979878461480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3500776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421607465167"/>
          <c:y val="0.276768781649293"/>
          <c:w val="0.166146723095996"/>
          <c:h val="0.230131694296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394-49C3-A928-BD3294155C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94-49C3-A928-BD3294155C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94-49C3-A928-BD3294155C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94-49C3-A928-BD3294155C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dzieci w wieku 4-6 lat</c:v>
                </c:pt>
                <c:pt idx="1">
                  <c:v>dzieci w wieku 7-11 lat</c:v>
                </c:pt>
                <c:pt idx="2">
                  <c:v>dzieci w wieku 12-15 lat</c:v>
                </c:pt>
                <c:pt idx="3">
                  <c:v>osoby w wieku 16 lat i więcej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0.828</c:v>
                </c:pt>
                <c:pt idx="1">
                  <c:v>0.71</c:v>
                </c:pt>
                <c:pt idx="2">
                  <c:v>0.881</c:v>
                </c:pt>
                <c:pt idx="3">
                  <c:v>0.878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94-49C3-A928-BD3294155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1535848"/>
        <c:axId val="1901539272"/>
      </c:barChart>
      <c:catAx>
        <c:axId val="190153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1539272"/>
        <c:crosses val="autoZero"/>
        <c:auto val="1"/>
        <c:lblAlgn val="ctr"/>
        <c:lblOffset val="100"/>
        <c:noMultiLvlLbl val="0"/>
      </c:catAx>
      <c:valAx>
        <c:axId val="1901539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1535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385C4AA-F48A-489B-B1AB-843302B4F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2BD8B27-D806-41E8-ABDF-02A6B49E79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E1E8-B4AD-408D-B497-B09E91491D77}" type="datetimeFigureOut">
              <a:rPr lang="pl-PL" smtClean="0"/>
              <a:t>25.02.20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E4EE5C2-66A2-4993-9E4D-BBCD790039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3FE81D2-F211-48AB-8884-1773192901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1E058-DB26-4E34-A394-C9908A362A8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837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740F-7DDF-40A2-A597-08BE4D5C4F79}" type="datetimeFigureOut">
              <a:rPr lang="pl-PL" smtClean="0"/>
              <a:t>25.02.20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70231-DD2C-45C5-AB1E-D8B38EE2873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31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23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0231-DD2C-45C5-AB1E-D8B38EE2873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57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29000"/>
            <a:ext cx="5437974" cy="1751466"/>
          </a:xfrm>
        </p:spPr>
        <p:txBody>
          <a:bodyPr anchor="b">
            <a:normAutofit/>
          </a:bodyPr>
          <a:lstStyle>
            <a:lvl1pPr algn="ctr">
              <a:defRPr sz="44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180466"/>
            <a:ext cx="5437974" cy="695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2E58AD8-BB15-49BF-8D1C-F10313220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4983" y="252361"/>
            <a:ext cx="3348770" cy="2998210"/>
          </a:xfrm>
          <a:prstGeom prst="rect">
            <a:avLst/>
          </a:prstGeom>
        </p:spPr>
      </p:pic>
      <p:pic>
        <p:nvPicPr>
          <p:cNvPr id="47" name="Obraz 46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D04EF34C-AC2C-4DC5-96A7-22B25490B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4593">
            <a:off x="-1995805" y="-1152235"/>
            <a:ext cx="6448890" cy="640948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8" name="Obraz 47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A123513E-084D-4F60-A4AB-A3608F331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4593">
            <a:off x="-2017070" y="1131888"/>
            <a:ext cx="6448890" cy="6409486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45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zawartość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4009"/>
            <a:ext cx="6724207" cy="4932954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92FCBD2E-6267-4FA2-B4ED-7AAD93F502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507" y="1247775"/>
            <a:ext cx="4972493" cy="4929188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C1D9058C-92F4-49A3-8295-4C25231A1920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3D66D2C3-DB30-409C-9FDE-80515F8E6D6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AF4EA237-59F2-4068-8D55-019D37B49F7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51337F3F-A354-4700-BECF-42930C083FB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E3464A9F-D345-4834-A2CC-D833E49953C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B7AFDA56-A46E-4351-997C-8D718D8E528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63B9A4BF-EE88-447E-9105-BE92CB4BE86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06924132-9F81-493A-9730-6C29BF40DBD3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FA1F8B3D-DFDC-4273-B54C-40241763DF7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D06D683F-ABEA-4A09-8658-E2AE272C47C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AFCAF58F-98B2-42BD-A292-63D1A1218F9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9A04C6E2-99F7-4841-8D48-75527EBCB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4" name="Symbol zastępczy numeru slajdu 5">
            <a:extLst>
              <a:ext uri="{FF2B5EF4-FFF2-40B4-BE49-F238E27FC236}">
                <a16:creationId xmlns:a16="http://schemas.microsoft.com/office/drawing/2014/main" xmlns="" id="{7025E99D-67E0-4944-9C1D-A123E50C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82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92FCBD2E-6267-4FA2-B4ED-7AAD93F502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prstGeom prst="snip2Diag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pl-PL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2D70ACEB-A1CA-48D2-A855-9AD676F42935}"/>
              </a:ext>
            </a:extLst>
          </p:cNvPr>
          <p:cNvGrpSpPr/>
          <p:nvPr userDrawn="1"/>
        </p:nvGrpSpPr>
        <p:grpSpPr>
          <a:xfrm>
            <a:off x="8313920" y="1278775"/>
            <a:ext cx="2487430" cy="4896764"/>
            <a:chOff x="8313920" y="1278775"/>
            <a:chExt cx="2487430" cy="489676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xmlns="" id="{34A4EA79-6909-4835-AD21-FECEDA83B205}"/>
                </a:ext>
              </a:extLst>
            </p:cNvPr>
            <p:cNvSpPr/>
            <p:nvPr userDrawn="1"/>
          </p:nvSpPr>
          <p:spPr>
            <a:xfrm>
              <a:off x="8334375" y="1278775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92C81C96-0FEE-46E1-8DFE-D00C30B46C06}"/>
                </a:ext>
              </a:extLst>
            </p:cNvPr>
            <p:cNvSpPr/>
            <p:nvPr userDrawn="1"/>
          </p:nvSpPr>
          <p:spPr>
            <a:xfrm>
              <a:off x="9524742" y="1934804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B16401CD-34C1-4074-9395-BF5D4C4755C6}"/>
                </a:ext>
              </a:extLst>
            </p:cNvPr>
            <p:cNvSpPr/>
            <p:nvPr userDrawn="1"/>
          </p:nvSpPr>
          <p:spPr>
            <a:xfrm>
              <a:off x="8334375" y="2590833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F3478854-1EA6-4C08-AF32-466F03D4E2AF}"/>
                </a:ext>
              </a:extLst>
            </p:cNvPr>
            <p:cNvSpPr/>
            <p:nvPr userDrawn="1"/>
          </p:nvSpPr>
          <p:spPr>
            <a:xfrm>
              <a:off x="9524742" y="3246862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467582DD-9845-43A9-8F31-C64D9FF38912}"/>
                </a:ext>
              </a:extLst>
            </p:cNvPr>
            <p:cNvSpPr/>
            <p:nvPr userDrawn="1"/>
          </p:nvSpPr>
          <p:spPr>
            <a:xfrm>
              <a:off x="8334375" y="3864764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197633D7-4FBF-43B8-BC96-0962DEAA6BF0}"/>
                </a:ext>
              </a:extLst>
            </p:cNvPr>
            <p:cNvSpPr/>
            <p:nvPr userDrawn="1"/>
          </p:nvSpPr>
          <p:spPr>
            <a:xfrm>
              <a:off x="9524742" y="4520793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xmlns="" id="{4B6AE1C7-EF71-41E2-B6A2-72B30B7DA3CB}"/>
                </a:ext>
              </a:extLst>
            </p:cNvPr>
            <p:cNvSpPr/>
            <p:nvPr userDrawn="1"/>
          </p:nvSpPr>
          <p:spPr>
            <a:xfrm>
              <a:off x="8313920" y="5195660"/>
              <a:ext cx="2466975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A49365C7-8FD3-42D4-A790-8247F34605AE}"/>
                </a:ext>
              </a:extLst>
            </p:cNvPr>
            <p:cNvSpPr/>
            <p:nvPr userDrawn="1"/>
          </p:nvSpPr>
          <p:spPr>
            <a:xfrm>
              <a:off x="9504287" y="5851689"/>
              <a:ext cx="1276608" cy="323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xmlns="" id="{59DF2B63-E5B7-4F06-9E6D-3D8F4DA5D804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xmlns="" id="{CA0AE6DC-186A-4E2B-93B0-A3A5081601B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xmlns="" id="{46C5C6F6-13E4-4DD4-A742-35323D13F848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xmlns="" id="{78A87A69-9FD6-4222-AA17-BAF9F41E3D7C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xmlns="" id="{D6CFA21C-1EB1-46C4-8242-06FC722306CC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xmlns="" id="{0B5C6438-9B4D-44DC-B17E-4709F22893A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xmlns="" id="{4C9FED39-DC3E-44D5-984E-47F8F45960E6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xmlns="" id="{EEC06221-9C73-4729-835C-30F327B8DAE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>
                <a:extLst>
                  <a:ext uri="{FF2B5EF4-FFF2-40B4-BE49-F238E27FC236}">
                    <a16:creationId xmlns:a16="http://schemas.microsoft.com/office/drawing/2014/main" xmlns="" id="{1E96FE50-081D-43BD-891F-1E68FE3A5008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xmlns="" id="{C5372B1B-0884-42EB-9F60-48B8F321296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xmlns="" id="{F4082ED4-9E91-4810-8981-A2737EC5AEB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42" name="Obraz 41">
            <a:extLst>
              <a:ext uri="{FF2B5EF4-FFF2-40B4-BE49-F238E27FC236}">
                <a16:creationId xmlns:a16="http://schemas.microsoft.com/office/drawing/2014/main" xmlns="" id="{9E73887A-4CCC-4A7F-894C-80DFB064E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6" name="Symbol zastępczy numeru slajdu 5">
            <a:extLst>
              <a:ext uri="{FF2B5EF4-FFF2-40B4-BE49-F238E27FC236}">
                <a16:creationId xmlns:a16="http://schemas.microsoft.com/office/drawing/2014/main" xmlns="" id="{783573A0-613C-4BC6-809F-BF0B1187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79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xmlns="" id="{BA9D881D-E8A7-486C-B896-160D511596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7"/>
            <a:ext cx="4067175" cy="4929187"/>
          </a:xfrm>
          <a:custGeom>
            <a:avLst/>
            <a:gdLst>
              <a:gd name="connsiteX0" fmla="*/ 2084312 w 4067175"/>
              <a:gd name="connsiteY0" fmla="*/ 4585059 h 4929187"/>
              <a:gd name="connsiteX1" fmla="*/ 2084312 w 4067175"/>
              <a:gd name="connsiteY1" fmla="*/ 4908909 h 4929187"/>
              <a:gd name="connsiteX2" fmla="*/ 3360920 w 4067175"/>
              <a:gd name="connsiteY2" fmla="*/ 4908909 h 4929187"/>
              <a:gd name="connsiteX3" fmla="*/ 3360920 w 4067175"/>
              <a:gd name="connsiteY3" fmla="*/ 4585059 h 4929187"/>
              <a:gd name="connsiteX4" fmla="*/ 893945 w 4067175"/>
              <a:gd name="connsiteY4" fmla="*/ 3929030 h 4929187"/>
              <a:gd name="connsiteX5" fmla="*/ 893945 w 4067175"/>
              <a:gd name="connsiteY5" fmla="*/ 4252880 h 4929187"/>
              <a:gd name="connsiteX6" fmla="*/ 3360920 w 4067175"/>
              <a:gd name="connsiteY6" fmla="*/ 4252880 h 4929187"/>
              <a:gd name="connsiteX7" fmla="*/ 3360920 w 4067175"/>
              <a:gd name="connsiteY7" fmla="*/ 3929030 h 4929187"/>
              <a:gd name="connsiteX8" fmla="*/ 2104767 w 4067175"/>
              <a:gd name="connsiteY8" fmla="*/ 3254163 h 4929187"/>
              <a:gd name="connsiteX9" fmla="*/ 2104767 w 4067175"/>
              <a:gd name="connsiteY9" fmla="*/ 3578013 h 4929187"/>
              <a:gd name="connsiteX10" fmla="*/ 3381375 w 4067175"/>
              <a:gd name="connsiteY10" fmla="*/ 3578013 h 4929187"/>
              <a:gd name="connsiteX11" fmla="*/ 3381375 w 4067175"/>
              <a:gd name="connsiteY11" fmla="*/ 3254163 h 4929187"/>
              <a:gd name="connsiteX12" fmla="*/ 914400 w 4067175"/>
              <a:gd name="connsiteY12" fmla="*/ 2598134 h 4929187"/>
              <a:gd name="connsiteX13" fmla="*/ 914400 w 4067175"/>
              <a:gd name="connsiteY13" fmla="*/ 2921984 h 4929187"/>
              <a:gd name="connsiteX14" fmla="*/ 3381375 w 4067175"/>
              <a:gd name="connsiteY14" fmla="*/ 2921984 h 4929187"/>
              <a:gd name="connsiteX15" fmla="*/ 3381375 w 4067175"/>
              <a:gd name="connsiteY15" fmla="*/ 2598134 h 4929187"/>
              <a:gd name="connsiteX16" fmla="*/ 2104767 w 4067175"/>
              <a:gd name="connsiteY16" fmla="*/ 1980232 h 4929187"/>
              <a:gd name="connsiteX17" fmla="*/ 2104767 w 4067175"/>
              <a:gd name="connsiteY17" fmla="*/ 2304082 h 4929187"/>
              <a:gd name="connsiteX18" fmla="*/ 3381375 w 4067175"/>
              <a:gd name="connsiteY18" fmla="*/ 2304082 h 4929187"/>
              <a:gd name="connsiteX19" fmla="*/ 3381375 w 4067175"/>
              <a:gd name="connsiteY19" fmla="*/ 1980232 h 4929187"/>
              <a:gd name="connsiteX20" fmla="*/ 914400 w 4067175"/>
              <a:gd name="connsiteY20" fmla="*/ 1324203 h 4929187"/>
              <a:gd name="connsiteX21" fmla="*/ 914400 w 4067175"/>
              <a:gd name="connsiteY21" fmla="*/ 1648053 h 4929187"/>
              <a:gd name="connsiteX22" fmla="*/ 3381375 w 4067175"/>
              <a:gd name="connsiteY22" fmla="*/ 1648053 h 4929187"/>
              <a:gd name="connsiteX23" fmla="*/ 3381375 w 4067175"/>
              <a:gd name="connsiteY23" fmla="*/ 1324203 h 4929187"/>
              <a:gd name="connsiteX24" fmla="*/ 2104767 w 4067175"/>
              <a:gd name="connsiteY24" fmla="*/ 668174 h 4929187"/>
              <a:gd name="connsiteX25" fmla="*/ 2104767 w 4067175"/>
              <a:gd name="connsiteY25" fmla="*/ 992024 h 4929187"/>
              <a:gd name="connsiteX26" fmla="*/ 3381375 w 4067175"/>
              <a:gd name="connsiteY26" fmla="*/ 992024 h 4929187"/>
              <a:gd name="connsiteX27" fmla="*/ 3381375 w 4067175"/>
              <a:gd name="connsiteY27" fmla="*/ 668174 h 4929187"/>
              <a:gd name="connsiteX28" fmla="*/ 914400 w 4067175"/>
              <a:gd name="connsiteY28" fmla="*/ 12145 h 4929187"/>
              <a:gd name="connsiteX29" fmla="*/ 914400 w 4067175"/>
              <a:gd name="connsiteY29" fmla="*/ 335996 h 4929187"/>
              <a:gd name="connsiteX30" fmla="*/ 3381375 w 4067175"/>
              <a:gd name="connsiteY30" fmla="*/ 335996 h 4929187"/>
              <a:gd name="connsiteX31" fmla="*/ 3381375 w 4067175"/>
              <a:gd name="connsiteY31" fmla="*/ 12145 h 4929187"/>
              <a:gd name="connsiteX32" fmla="*/ 0 w 4067175"/>
              <a:gd name="connsiteY32" fmla="*/ 0 h 4929187"/>
              <a:gd name="connsiteX33" fmla="*/ 3389299 w 4067175"/>
              <a:gd name="connsiteY33" fmla="*/ 0 h 4929187"/>
              <a:gd name="connsiteX34" fmla="*/ 4067175 w 4067175"/>
              <a:gd name="connsiteY34" fmla="*/ 677875 h 4929187"/>
              <a:gd name="connsiteX35" fmla="*/ 4067175 w 4067175"/>
              <a:gd name="connsiteY35" fmla="*/ 4929187 h 4929187"/>
              <a:gd name="connsiteX36" fmla="*/ 677876 w 4067175"/>
              <a:gd name="connsiteY36" fmla="*/ 4929187 h 4929187"/>
              <a:gd name="connsiteX37" fmla="*/ 0 w 4067175"/>
              <a:gd name="connsiteY37" fmla="*/ 4251311 h 492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067175" h="4929187">
                <a:moveTo>
                  <a:pt x="2084312" y="4585059"/>
                </a:moveTo>
                <a:lnTo>
                  <a:pt x="2084312" y="4908909"/>
                </a:lnTo>
                <a:lnTo>
                  <a:pt x="3360920" y="4908909"/>
                </a:lnTo>
                <a:lnTo>
                  <a:pt x="3360920" y="4585059"/>
                </a:lnTo>
                <a:close/>
                <a:moveTo>
                  <a:pt x="893945" y="3929030"/>
                </a:moveTo>
                <a:lnTo>
                  <a:pt x="893945" y="4252880"/>
                </a:lnTo>
                <a:lnTo>
                  <a:pt x="3360920" y="4252880"/>
                </a:lnTo>
                <a:lnTo>
                  <a:pt x="3360920" y="3929030"/>
                </a:lnTo>
                <a:close/>
                <a:moveTo>
                  <a:pt x="2104767" y="3254163"/>
                </a:moveTo>
                <a:lnTo>
                  <a:pt x="2104767" y="3578013"/>
                </a:lnTo>
                <a:lnTo>
                  <a:pt x="3381375" y="3578013"/>
                </a:lnTo>
                <a:lnTo>
                  <a:pt x="3381375" y="3254163"/>
                </a:lnTo>
                <a:close/>
                <a:moveTo>
                  <a:pt x="914400" y="2598134"/>
                </a:moveTo>
                <a:lnTo>
                  <a:pt x="914400" y="2921984"/>
                </a:lnTo>
                <a:lnTo>
                  <a:pt x="3381375" y="2921984"/>
                </a:lnTo>
                <a:lnTo>
                  <a:pt x="3381375" y="2598134"/>
                </a:lnTo>
                <a:close/>
                <a:moveTo>
                  <a:pt x="2104767" y="1980232"/>
                </a:moveTo>
                <a:lnTo>
                  <a:pt x="2104767" y="2304082"/>
                </a:lnTo>
                <a:lnTo>
                  <a:pt x="3381375" y="2304082"/>
                </a:lnTo>
                <a:lnTo>
                  <a:pt x="3381375" y="1980232"/>
                </a:lnTo>
                <a:close/>
                <a:moveTo>
                  <a:pt x="914400" y="1324203"/>
                </a:moveTo>
                <a:lnTo>
                  <a:pt x="914400" y="1648053"/>
                </a:lnTo>
                <a:lnTo>
                  <a:pt x="3381375" y="1648053"/>
                </a:lnTo>
                <a:lnTo>
                  <a:pt x="3381375" y="1324203"/>
                </a:lnTo>
                <a:close/>
                <a:moveTo>
                  <a:pt x="2104767" y="668174"/>
                </a:moveTo>
                <a:lnTo>
                  <a:pt x="2104767" y="992024"/>
                </a:lnTo>
                <a:lnTo>
                  <a:pt x="3381375" y="992024"/>
                </a:lnTo>
                <a:lnTo>
                  <a:pt x="3381375" y="668174"/>
                </a:lnTo>
                <a:close/>
                <a:moveTo>
                  <a:pt x="914400" y="12145"/>
                </a:moveTo>
                <a:lnTo>
                  <a:pt x="914400" y="335996"/>
                </a:lnTo>
                <a:lnTo>
                  <a:pt x="3381375" y="335996"/>
                </a:lnTo>
                <a:lnTo>
                  <a:pt x="3381375" y="12145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5"/>
                </a:lnTo>
                <a:lnTo>
                  <a:pt x="4067175" y="4929187"/>
                </a:lnTo>
                <a:lnTo>
                  <a:pt x="677876" y="4929187"/>
                </a:lnTo>
                <a:lnTo>
                  <a:pt x="0" y="4251311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7A07C6F-DB8F-4F20-B2FC-48A7CECAB49E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723B5D82-49B0-4F95-B99A-EC996AB23BD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B8936DE-8574-4504-9366-4926747101F0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618AC051-DD0E-419B-AB06-4A6C1FCD2308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EA2C29C1-748A-4ACC-B6A7-1C829DD6C5F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1A894394-7B25-401D-B321-5BEFFDB860C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F39CCF21-384F-4A23-889F-173FA5735D3C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EA5EEA54-DF1D-4EE9-B305-C4E1BFAB2817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D03C6D3E-C933-4D6F-A009-6D64CFF9A380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4002620C-8C09-4ADA-B1F8-F0851FC2586F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8EB91F18-8B48-4CC1-96BA-A59B5AB93AD0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EF168E35-9752-4C06-B1BF-AB005D82C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F99D4648-A9C7-4B64-A9B7-9D91A5DA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79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D08FA7F7-37A4-44DD-89C6-E8C2B8751E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prstGeom prst="snip2Diag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2919D836-2679-4764-A914-1CF10D8518F4}"/>
              </a:ext>
            </a:extLst>
          </p:cNvPr>
          <p:cNvSpPr>
            <a:spLocks noChangeAspect="1"/>
          </p:cNvSpPr>
          <p:nvPr userDrawn="1"/>
        </p:nvSpPr>
        <p:spPr>
          <a:xfrm>
            <a:off x="7419974" y="4239774"/>
            <a:ext cx="4070510" cy="5343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202BDED6-B7E9-4080-BE8D-383A07744C4E}"/>
              </a:ext>
            </a:extLst>
          </p:cNvPr>
          <p:cNvSpPr>
            <a:spLocks noChangeAspect="1"/>
          </p:cNvSpPr>
          <p:nvPr userDrawn="1"/>
        </p:nvSpPr>
        <p:spPr>
          <a:xfrm>
            <a:off x="7418575" y="2083873"/>
            <a:ext cx="4071600" cy="534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F97FEFAA-ED76-48F3-B49B-6E4767467420}"/>
              </a:ext>
            </a:extLst>
          </p:cNvPr>
          <p:cNvSpPr>
            <a:spLocks noChangeAspect="1"/>
          </p:cNvSpPr>
          <p:nvPr userDrawn="1"/>
        </p:nvSpPr>
        <p:spPr>
          <a:xfrm>
            <a:off x="9389421" y="3159065"/>
            <a:ext cx="2100283" cy="532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6A8086CD-A22A-44B7-95A9-8412D79DE5A7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2C4B6B22-EAA7-4851-B2F1-8F7B28D8B1A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E179AA2C-A926-48C8-97D5-C5EEC1361B3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0202541D-0166-43EB-8F07-DC01C0C47796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xmlns="" id="{7D3534A3-7E8C-4B3C-8EC6-F3CD6C253122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F1EAC1E4-3856-4FE0-BA39-7CA0F4CE81B8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xmlns="" id="{C725603A-CAF6-4A8F-AA47-258C84B356D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EBA14C7-BF8D-4B42-ABCC-90D75B571B23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873966DD-17A6-4FC4-9530-DF25D9F58E0A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70F3B2A-33F9-4795-AAFE-5B4E584D860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B783512C-4DE1-4D8F-BD7C-A89EEACC727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F5804F7C-B874-41F8-AE71-718B94C7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7" name="Symbol zastępczy numeru slajdu 5">
            <a:extLst>
              <a:ext uri="{FF2B5EF4-FFF2-40B4-BE49-F238E27FC236}">
                <a16:creationId xmlns:a16="http://schemas.microsoft.com/office/drawing/2014/main" xmlns="" id="{2BD81D54-0B2E-46D7-9BB4-38E70A9B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06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xmlns="" id="{13F2E66F-7593-4168-9EA0-BB2D9B313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5" y="1247775"/>
            <a:ext cx="4067175" cy="4929188"/>
          </a:xfrm>
          <a:custGeom>
            <a:avLst/>
            <a:gdLst>
              <a:gd name="connsiteX0" fmla="*/ 0 w 4067175"/>
              <a:gd name="connsiteY0" fmla="*/ 3526352 h 4929188"/>
              <a:gd name="connsiteX1" fmla="*/ 4067175 w 4067175"/>
              <a:gd name="connsiteY1" fmla="*/ 3526352 h 4929188"/>
              <a:gd name="connsiteX2" fmla="*/ 4067175 w 4067175"/>
              <a:gd name="connsiteY2" fmla="*/ 4929188 h 4929188"/>
              <a:gd name="connsiteX3" fmla="*/ 677876 w 4067175"/>
              <a:gd name="connsiteY3" fmla="*/ 4929188 h 4929188"/>
              <a:gd name="connsiteX4" fmla="*/ 0 w 4067175"/>
              <a:gd name="connsiteY4" fmla="*/ 4251312 h 4929188"/>
              <a:gd name="connsiteX5" fmla="*/ 0 w 4067175"/>
              <a:gd name="connsiteY5" fmla="*/ 1370594 h 4929188"/>
              <a:gd name="connsiteX6" fmla="*/ 4067175 w 4067175"/>
              <a:gd name="connsiteY6" fmla="*/ 1370594 h 4929188"/>
              <a:gd name="connsiteX7" fmla="*/ 4067175 w 4067175"/>
              <a:gd name="connsiteY7" fmla="*/ 1911290 h 4929188"/>
              <a:gd name="connsiteX8" fmla="*/ 1969446 w 4067175"/>
              <a:gd name="connsiteY8" fmla="*/ 1911290 h 4929188"/>
              <a:gd name="connsiteX9" fmla="*/ 1969446 w 4067175"/>
              <a:gd name="connsiteY9" fmla="*/ 2444090 h 4929188"/>
              <a:gd name="connsiteX10" fmla="*/ 4067175 w 4067175"/>
              <a:gd name="connsiteY10" fmla="*/ 2444090 h 4929188"/>
              <a:gd name="connsiteX11" fmla="*/ 4067175 w 4067175"/>
              <a:gd name="connsiteY11" fmla="*/ 2991999 h 4929188"/>
              <a:gd name="connsiteX12" fmla="*/ 0 w 4067175"/>
              <a:gd name="connsiteY12" fmla="*/ 2991999 h 4929188"/>
              <a:gd name="connsiteX13" fmla="*/ 0 w 4067175"/>
              <a:gd name="connsiteY13" fmla="*/ 0 h 4929188"/>
              <a:gd name="connsiteX14" fmla="*/ 3389299 w 4067175"/>
              <a:gd name="connsiteY14" fmla="*/ 0 h 4929188"/>
              <a:gd name="connsiteX15" fmla="*/ 4067175 w 4067175"/>
              <a:gd name="connsiteY15" fmla="*/ 677876 h 4929188"/>
              <a:gd name="connsiteX16" fmla="*/ 4067175 w 4067175"/>
              <a:gd name="connsiteY16" fmla="*/ 836098 h 4929188"/>
              <a:gd name="connsiteX17" fmla="*/ 0 w 4067175"/>
              <a:gd name="connsiteY17" fmla="*/ 836098 h 492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7175" h="4929188">
                <a:moveTo>
                  <a:pt x="0" y="3526352"/>
                </a:moveTo>
                <a:lnTo>
                  <a:pt x="4067175" y="3526352"/>
                </a:lnTo>
                <a:lnTo>
                  <a:pt x="4067175" y="4929188"/>
                </a:lnTo>
                <a:lnTo>
                  <a:pt x="677876" y="4929188"/>
                </a:lnTo>
                <a:lnTo>
                  <a:pt x="0" y="4251312"/>
                </a:lnTo>
                <a:close/>
                <a:moveTo>
                  <a:pt x="0" y="1370594"/>
                </a:moveTo>
                <a:lnTo>
                  <a:pt x="4067175" y="1370594"/>
                </a:lnTo>
                <a:lnTo>
                  <a:pt x="4067175" y="1911290"/>
                </a:lnTo>
                <a:lnTo>
                  <a:pt x="1969446" y="1911290"/>
                </a:lnTo>
                <a:lnTo>
                  <a:pt x="1969446" y="2444090"/>
                </a:lnTo>
                <a:lnTo>
                  <a:pt x="4067175" y="2444090"/>
                </a:lnTo>
                <a:lnTo>
                  <a:pt x="4067175" y="2991999"/>
                </a:lnTo>
                <a:lnTo>
                  <a:pt x="0" y="2991999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6"/>
                </a:lnTo>
                <a:lnTo>
                  <a:pt x="4067175" y="836098"/>
                </a:lnTo>
                <a:lnTo>
                  <a:pt x="0" y="836098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EB3175C-98CC-46D6-8D01-CEDCEAB83292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02D5A3AA-28A5-4D13-89CA-698582F4BAB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904AFBF4-1D32-4AAF-95F1-00C0545C0ED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AB0F3783-1372-4846-BD08-920160F228E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E96CD12-173A-46F8-966B-068CE8BC79D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C533F918-9802-45BD-9775-532D538C2796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9B874A6-B54C-42EF-92BD-4944ADBE5DD5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6328A7E6-9AE1-4019-BB2B-5668D8589CB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CF4426F-0FA3-4117-9B96-EFB8EA0804E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9822EC99-5CCB-42FC-96BF-2AADE55CBCB7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AD8BC511-9A14-468E-87FE-02824D954FF4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B2986D27-08A7-4C78-A2A9-319B0EF7C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B10AFC79-4FA4-48FA-9845-41336FE2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82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, zawartość i obraz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xmlns="" id="{13F2E66F-7593-4168-9EA0-BB2D9B313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7419975" y="1247775"/>
            <a:ext cx="4067175" cy="4929188"/>
          </a:xfrm>
          <a:custGeom>
            <a:avLst/>
            <a:gdLst>
              <a:gd name="connsiteX0" fmla="*/ 0 w 4067175"/>
              <a:gd name="connsiteY0" fmla="*/ 3526352 h 4929188"/>
              <a:gd name="connsiteX1" fmla="*/ 4067175 w 4067175"/>
              <a:gd name="connsiteY1" fmla="*/ 3526352 h 4929188"/>
              <a:gd name="connsiteX2" fmla="*/ 4067175 w 4067175"/>
              <a:gd name="connsiteY2" fmla="*/ 4929188 h 4929188"/>
              <a:gd name="connsiteX3" fmla="*/ 677876 w 4067175"/>
              <a:gd name="connsiteY3" fmla="*/ 4929188 h 4929188"/>
              <a:gd name="connsiteX4" fmla="*/ 0 w 4067175"/>
              <a:gd name="connsiteY4" fmla="*/ 4251312 h 4929188"/>
              <a:gd name="connsiteX5" fmla="*/ 0 w 4067175"/>
              <a:gd name="connsiteY5" fmla="*/ 1370594 h 4929188"/>
              <a:gd name="connsiteX6" fmla="*/ 4067175 w 4067175"/>
              <a:gd name="connsiteY6" fmla="*/ 1370594 h 4929188"/>
              <a:gd name="connsiteX7" fmla="*/ 4067175 w 4067175"/>
              <a:gd name="connsiteY7" fmla="*/ 1911290 h 4929188"/>
              <a:gd name="connsiteX8" fmla="*/ 1969446 w 4067175"/>
              <a:gd name="connsiteY8" fmla="*/ 1911290 h 4929188"/>
              <a:gd name="connsiteX9" fmla="*/ 1969446 w 4067175"/>
              <a:gd name="connsiteY9" fmla="*/ 2444090 h 4929188"/>
              <a:gd name="connsiteX10" fmla="*/ 4067175 w 4067175"/>
              <a:gd name="connsiteY10" fmla="*/ 2444090 h 4929188"/>
              <a:gd name="connsiteX11" fmla="*/ 4067175 w 4067175"/>
              <a:gd name="connsiteY11" fmla="*/ 2991999 h 4929188"/>
              <a:gd name="connsiteX12" fmla="*/ 0 w 4067175"/>
              <a:gd name="connsiteY12" fmla="*/ 2991999 h 4929188"/>
              <a:gd name="connsiteX13" fmla="*/ 0 w 4067175"/>
              <a:gd name="connsiteY13" fmla="*/ 0 h 4929188"/>
              <a:gd name="connsiteX14" fmla="*/ 3389299 w 4067175"/>
              <a:gd name="connsiteY14" fmla="*/ 0 h 4929188"/>
              <a:gd name="connsiteX15" fmla="*/ 4067175 w 4067175"/>
              <a:gd name="connsiteY15" fmla="*/ 677876 h 4929188"/>
              <a:gd name="connsiteX16" fmla="*/ 4067175 w 4067175"/>
              <a:gd name="connsiteY16" fmla="*/ 836098 h 4929188"/>
              <a:gd name="connsiteX17" fmla="*/ 0 w 4067175"/>
              <a:gd name="connsiteY17" fmla="*/ 836098 h 492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7175" h="4929188">
                <a:moveTo>
                  <a:pt x="0" y="3526352"/>
                </a:moveTo>
                <a:lnTo>
                  <a:pt x="4067175" y="3526352"/>
                </a:lnTo>
                <a:lnTo>
                  <a:pt x="4067175" y="4929188"/>
                </a:lnTo>
                <a:lnTo>
                  <a:pt x="677876" y="4929188"/>
                </a:lnTo>
                <a:lnTo>
                  <a:pt x="0" y="4251312"/>
                </a:lnTo>
                <a:close/>
                <a:moveTo>
                  <a:pt x="0" y="1370594"/>
                </a:moveTo>
                <a:lnTo>
                  <a:pt x="4067175" y="1370594"/>
                </a:lnTo>
                <a:lnTo>
                  <a:pt x="4067175" y="1911290"/>
                </a:lnTo>
                <a:lnTo>
                  <a:pt x="1969446" y="1911290"/>
                </a:lnTo>
                <a:lnTo>
                  <a:pt x="1969446" y="2444090"/>
                </a:lnTo>
                <a:lnTo>
                  <a:pt x="4067175" y="2444090"/>
                </a:lnTo>
                <a:lnTo>
                  <a:pt x="4067175" y="2991999"/>
                </a:lnTo>
                <a:lnTo>
                  <a:pt x="0" y="2991999"/>
                </a:lnTo>
                <a:close/>
                <a:moveTo>
                  <a:pt x="0" y="0"/>
                </a:moveTo>
                <a:lnTo>
                  <a:pt x="3389299" y="0"/>
                </a:lnTo>
                <a:lnTo>
                  <a:pt x="4067175" y="677876"/>
                </a:lnTo>
                <a:lnTo>
                  <a:pt x="4067175" y="836098"/>
                </a:lnTo>
                <a:lnTo>
                  <a:pt x="0" y="836098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0787E227-DDE5-403A-8AAE-E3939A49DBC4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0BB2791A-911C-4CC8-8C37-124D408B984D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AEEE5D7-BC5B-4201-BD1C-4820FB1D2CE1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10BAC830-993B-4EC8-8718-09931140AAD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061713D-1B94-4902-80EE-61F508817396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86A44427-03B7-44B1-B588-DB5D79A6B9A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18288A4-A300-45A6-BC21-CE42CA551CA4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0FAC73F-78EA-4DB2-B231-EAEC068E004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D95500BC-80BC-4948-9FB4-CE2EB42B8BE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1B616431-7BB2-465B-9DA1-15FA1A69FB7E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626476E4-5DF2-4C49-8CF0-26DE3B69BD55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250B2C7D-ECBB-4126-A570-40CAE568E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E6D12A96-9A91-4A10-87DA-35953895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20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, zawartość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wykresu 10">
            <a:extLst>
              <a:ext uri="{FF2B5EF4-FFF2-40B4-BE49-F238E27FC236}">
                <a16:creationId xmlns:a16="http://schemas.microsoft.com/office/drawing/2014/main" xmlns="" id="{C7C768DC-3C3A-4A96-A5D5-9FA0876731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34250" y="1247775"/>
            <a:ext cx="4181475" cy="4929188"/>
          </a:xfrm>
        </p:spPr>
        <p:txBody>
          <a:bodyPr/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7D728D78-07F6-4679-A432-1E41FB24FD61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5131D566-266E-4DC5-BE0A-688C0F907982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CA92CD59-50DA-4FD7-A193-F07E71E1AAED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FEF60337-0BAB-4D99-9414-2ACC6F0370B7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F3328DF7-CF45-45CD-8C06-D02719F28448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FD682ADA-75C9-423D-A316-46B9791F4A3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F38CEC3C-8F76-4486-B4F8-720CC904BDB4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A3165A6-44B4-405F-8C5F-BF7C0838BE7F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3C6E1219-743F-4576-9D49-9F6D44FC7E69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55DFAFA0-7BBC-463E-ADBC-FBC1631EC3EC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DED3D6C6-F7AA-43FF-8BCD-EE2B8C39358E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2F5DD9B-3335-45E3-B0D7-87867A996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59387C46-7567-4C9F-A1C1-09759B9A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03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zawartość i wykres ko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6743700" cy="4929188"/>
          </a:xfrm>
          <a:ln>
            <a:noFill/>
          </a:ln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wykresu 10">
            <a:extLst>
              <a:ext uri="{FF2B5EF4-FFF2-40B4-BE49-F238E27FC236}">
                <a16:creationId xmlns:a16="http://schemas.microsoft.com/office/drawing/2014/main" xmlns="" id="{C7C768DC-3C3A-4A96-A5D5-9FA0876731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34250" y="1247775"/>
            <a:ext cx="4181475" cy="4929188"/>
          </a:xfrm>
        </p:spPr>
        <p:txBody>
          <a:bodyPr/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629A2ED2-BBC8-413A-928B-2D342498E107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711F2DE0-6ECD-4AAD-815C-F6086C6682FA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7BC504C2-F247-4751-BC21-397B1E2F5F8D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7A501767-D00B-4934-A37C-C322D905054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CBBD110-B943-4C62-A291-FA11E7C792E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1C880D5A-D139-4359-8C16-46B8C5A9A2D1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2E5159F9-F88E-497C-B7BA-349AC8EAD00A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28262BD5-51AA-4E13-9C24-74C1E4327D6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A218612F-3C51-4A4B-AF0A-482ECF495DDD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BC944932-4014-4880-AB4D-69B64BB28629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7489536-954A-4E38-B8F4-30B8A697CDD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xmlns="" id="{6C59AD99-D51B-4BC6-8CBF-602B11ED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6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, 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1648980"/>
            <a:ext cx="9410699" cy="3560039"/>
          </a:xfrm>
          <a:prstGeom prst="wedgeEllipseCallout">
            <a:avLst>
              <a:gd name="adj1" fmla="val -47486"/>
              <a:gd name="adj2" fmla="val 5118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Clr>
                <a:srgbClr val="FF0000"/>
              </a:buClr>
              <a:buFont typeface="Webdings" panose="05030102010509060703" pitchFamily="18" charset="2"/>
              <a:buNone/>
              <a:defRPr sz="2400" i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Clr>
                <a:srgbClr val="FF0000"/>
              </a:buClr>
              <a:buFont typeface="Webdings" panose="05030102010509060703" pitchFamily="18" charset="2"/>
              <a:buNone/>
              <a:defRPr sz="2000" i="1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marL="914400" indent="0" algn="ctr">
              <a:buClr>
                <a:srgbClr val="FF0000"/>
              </a:buClr>
              <a:buFont typeface="Webdings" panose="05030102010509060703" pitchFamily="18" charset="2"/>
              <a:buNone/>
              <a:defRPr sz="1800" i="1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marL="1371600" indent="0" algn="ctr">
              <a:buClr>
                <a:srgbClr val="FF0000"/>
              </a:buClr>
              <a:buFont typeface="Webdings" panose="05030102010509060703" pitchFamily="18" charset="2"/>
              <a:buNone/>
              <a:defRPr sz="1600" i="1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marL="1828800" indent="0" algn="ctr">
              <a:buClr>
                <a:srgbClr val="FF0000"/>
              </a:buClr>
              <a:buFont typeface="Webdings" panose="05030102010509060703" pitchFamily="18" charset="2"/>
              <a:buNone/>
              <a:defRPr sz="1600" i="1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256DCEFC-F5E4-4455-BB63-8FA68A5CD3D6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29C38D47-00C7-4AA2-9A40-584207A178E0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872D7E24-6CDF-481C-8A3C-6E71DA04B7E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B20832B-9024-4C86-AECE-87B14FDCE1F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86E788EC-3894-456D-BF09-659A57F2222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03F4AA4-898A-449E-8C2C-4CC7CB7B03B8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1EDA80F8-139A-4D1D-96B1-B71D10FBB8C7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3A06B441-CEEA-49F1-8627-E4D35C75041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798C932F-B8D2-44BD-A37B-DEAA62B80F2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5F475A3-A177-4C7C-B61F-3178FF6B2E1D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AEE1B264-3346-42CC-84EE-F42BD8A6725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1" name="Symbol zastępczy numeru slajdu 5">
            <a:extLst>
              <a:ext uri="{FF2B5EF4-FFF2-40B4-BE49-F238E27FC236}">
                <a16:creationId xmlns:a16="http://schemas.microsoft.com/office/drawing/2014/main" xmlns="" id="{D11BC0FF-7B36-470F-9189-2097C88C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081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, schemat strukt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32A74B5B-623F-4F39-A4A4-25DE320E1F5D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1026D010-7398-4CCB-A5C3-0F854BBB8B8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646ABD9-2349-4E24-BE08-E4AE66397F00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A100CBBC-A580-43A6-9FE6-918A7536AF4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4DC99A56-9034-4A7D-8C10-2979BBEA2A6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A6E1C18A-7CB3-4443-A1BA-656FC18E99A4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C1E40B68-DA58-46D7-8693-9EE7922DAB17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9061FBB-0F3B-4E4A-A2E8-CBB208AC198B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BF263855-3937-4AA2-AC7D-B2064816C37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73DBE777-2FA9-4DAE-AC13-5F8A2A04E17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DBC82CF9-0E3B-4DCF-82EC-8D11A5716E2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4D0E3B7F-8564-4A08-9A08-89EEF7432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xmlns="" id="{D8823C01-2B7C-45D0-B9A2-AF8B8404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1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+obraz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27" y="1849435"/>
            <a:ext cx="6997700" cy="1695449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27" y="3544885"/>
            <a:ext cx="6997700" cy="6953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2" name="Obraz 21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889AEAFE-2F8F-4C1D-8FF9-E8B572EB9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69" y="3179135"/>
            <a:ext cx="6104692" cy="6067390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6" name="Obraz 5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7DA93EAD-FDC9-4EEE-9BF3-F323A48916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16" y="4605960"/>
            <a:ext cx="4531770" cy="450408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8591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E7620F54-01A2-4323-BA35-263443B2B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10" y="-308344"/>
            <a:ext cx="10813548" cy="1074747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9" name="Obraz 38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40518195-28C8-40F9-AB00-7D31EC8D29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32" y="117648"/>
            <a:ext cx="9357770" cy="930059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CF5C62A5-DCE2-40ED-AD0C-FDFEF81F9616}"/>
              </a:ext>
            </a:extLst>
          </p:cNvPr>
          <p:cNvSpPr/>
          <p:nvPr userDrawn="1"/>
        </p:nvSpPr>
        <p:spPr>
          <a:xfrm>
            <a:off x="-92149" y="4742120"/>
            <a:ext cx="12376298" cy="2105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8F13E9-8879-4121-BC46-F813908C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33" y="5069688"/>
            <a:ext cx="8449340" cy="1377675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xmlns="" id="{7B0B3E1D-B941-4481-AD77-3247399287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626" y="4742120"/>
            <a:ext cx="2363275" cy="2115880"/>
          </a:xfrm>
          <a:prstGeom prst="rect">
            <a:avLst/>
          </a:prstGeom>
        </p:spPr>
      </p:pic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2DF33FB1-B560-45A8-9E9C-E86576A3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2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1BA620-E29D-434C-A1E2-4A319B19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7C7E69-4DF9-4DC0-90D8-0983A665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224842D-904D-4473-A07F-134415E4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0061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F1658E-374E-4ED3-B2B5-8A6A2D03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AF282BA-A732-4C66-91AC-B7EE78A3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4717283-DB62-421A-B2CD-8A3C7ECF2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56EB8A4-1D73-4223-93BC-8721AE4B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F685F34-0918-4689-B223-8E4B47416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EF9DD541-E87D-4ECD-B4E5-86E97EC7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F183F928-2E3E-44BF-9A32-BA696236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E915BDD-8254-408E-986B-57F61600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19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850B8E-1A74-423C-A841-3FD46A59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83355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34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785C11-B6EA-4CC0-BFE5-6EC5644D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DC52E1-96BD-443A-9BA1-24A13595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3C0203D-903D-44ED-852B-D76E93E71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10081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C400F3-8C92-4C20-991E-B5988D55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62539CA-BDC9-4C30-B477-FF692FFCC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56E9973-EB20-4549-B61F-8B5BFD160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5245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153C45-F61A-43EF-BE4E-425478AB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264F89A-A9D4-4A7A-A2C0-CDEE88FA4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4279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9857FEC1-5B03-460A-B39E-4FE3F6E3A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CAC5D14-ADA3-42AE-A1AC-AB332A09E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251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_nazwisko_autor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0D91148F-0D4E-4318-95BF-10017CADEE1C}"/>
              </a:ext>
            </a:extLst>
          </p:cNvPr>
          <p:cNvSpPr/>
          <p:nvPr userDrawn="1"/>
        </p:nvSpPr>
        <p:spPr>
          <a:xfrm>
            <a:off x="1860698" y="3189767"/>
            <a:ext cx="10331302" cy="165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981018-2612-4EC8-8775-C8CD0DAE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47455"/>
            <a:ext cx="8035200" cy="891892"/>
          </a:xfrm>
        </p:spPr>
        <p:txBody>
          <a:bodyPr anchor="t">
            <a:normAutofit/>
          </a:bodyPr>
          <a:lstStyle>
            <a:lvl1pPr algn="ctr">
              <a:defRPr sz="440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9269C4-D868-4225-B54E-74BBEC01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5599" y="4255070"/>
            <a:ext cx="8035200" cy="4621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2E58AD8-BB15-49BF-8D1C-F10313220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037" y="3334245"/>
            <a:ext cx="1529876" cy="1369723"/>
          </a:xfrm>
          <a:prstGeom prst="rect">
            <a:avLst/>
          </a:prstGeom>
        </p:spPr>
      </p:pic>
      <p:pic>
        <p:nvPicPr>
          <p:cNvPr id="11" name="Obraz 10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230789CD-FE1E-440E-89B9-1279503733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36" y="-2498683"/>
            <a:ext cx="4685722" cy="465709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Obraz 11" descr="Obraz zawierający budynek&#10;&#10;Opis wygenerowany automatycznie">
            <a:extLst>
              <a:ext uri="{FF2B5EF4-FFF2-40B4-BE49-F238E27FC236}">
                <a16:creationId xmlns:a16="http://schemas.microsoft.com/office/drawing/2014/main" xmlns="" id="{3149D6E5-CDF7-4D93-985D-F915E1488D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212" y="-1979912"/>
            <a:ext cx="4531770" cy="450408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0B0A7F5F-45FB-42BE-B918-7E3511C3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21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11182350" cy="4929188"/>
          </a:xfr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5E03D060-A687-47B7-B3D0-5DF4A88909AC}"/>
              </a:ext>
            </a:extLst>
          </p:cNvPr>
          <p:cNvGrpSpPr/>
          <p:nvPr userDrawn="1"/>
        </p:nvGrpSpPr>
        <p:grpSpPr>
          <a:xfrm>
            <a:off x="10543426" y="377633"/>
            <a:ext cx="1134224" cy="606808"/>
            <a:chOff x="10504718" y="377633"/>
            <a:chExt cx="1134224" cy="606808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xmlns="" id="{7A21A69F-955E-4AED-9E55-DCBDE7FC9166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xmlns="" id="{E83D7FDC-82B5-4BA2-B49C-F6E29FB90C4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xmlns="" id="{197CE60A-5DA0-4ADB-819C-430D5645CD8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3F825502-2E4F-42B9-8910-4178AA719C77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FC8AFF7C-393B-4285-98E3-8E66FFFD9682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0128EDC0-18DA-48B4-85AE-1FFC3F583BF2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4D1B19D3-A9D2-4B7C-8159-09FD7EA8726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41549E6C-E927-469F-97A3-3E0223E15B5F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AD82367-AEF1-4F5F-8B30-B150AC0BB6A5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7A5E0C62-61D6-4BF2-8644-7104900F4A9A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54BD078-D23C-4D5A-88A1-3F2E67481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1" name="Symbol zastępczy numeru slajdu 5">
            <a:extLst>
              <a:ext uri="{FF2B5EF4-FFF2-40B4-BE49-F238E27FC236}">
                <a16:creationId xmlns:a16="http://schemas.microsoft.com/office/drawing/2014/main" xmlns="" id="{86F10778-351B-40F9-B9E3-A2C010FC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07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94C5B043-9944-48E7-9777-F12445317C0A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F4C2744A-EC2D-4E09-B183-FDA7C9FD4C7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35BEEC2F-FB14-44E9-AF35-7FA026F46EA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37D4C01C-5485-4F42-A186-535DC503B427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CE8485B9-F9D4-45B2-92C6-E599A100D88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BCD52582-80F0-4A6C-952E-E2D9433112F5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AB28368A-1E92-45B3-B68C-E6CA93A6FE79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EB399501-5B2B-4097-8356-EDBF40FFDC7A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766A30F5-E223-40EB-BCD7-1B5482F1B5AD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9D04ECB8-6F90-4DBD-A85A-54543DC26C23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10229EBE-A47F-4D3F-A49E-A5B7EFEBDFC0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5048133-583D-4FA8-A31C-41CB2DFB6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C178EB6-A206-42EF-BDD8-AE0E72CA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84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114D6F18-188B-497C-8EC2-6EDBCA43082A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C956B93-94B6-4483-BBA2-7A58AE66917D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6CAD353D-6FFF-45BB-BDA5-2EA15F0150E1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2C6457D3-46DA-4A6E-A425-CD14BE4FACD5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21E9C3FA-3600-4DB3-909A-4661E8DF0865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749C91DB-595F-4D3C-A154-D224AC2F81F3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017BFF5B-831F-4C2C-AF56-4EE5D9691402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DC53208-0942-48C0-976D-32202CE7527E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AC140D4E-E7A6-456D-AD77-CFAF121A86F3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43FF7842-F6E2-4B31-A7EC-76B034441A14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1CF881E3-373C-4965-991C-D2343EA7668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F5C857F9-9BC1-4439-AA81-022129235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3" name="Symbol zastępczy numeru slajdu 5">
            <a:extLst>
              <a:ext uri="{FF2B5EF4-FFF2-40B4-BE49-F238E27FC236}">
                <a16:creationId xmlns:a16="http://schemas.microsoft.com/office/drawing/2014/main" xmlns="" id="{D46EFB97-5B67-4D55-8E1B-53219AF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62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ykres_mniejsz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A74C4FF0-B1FC-48DC-96EE-7A1034E8D33B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A053203D-BAA9-4143-B623-29F1C7186D3F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6238E5B-C85D-49FF-A6B4-5556E1F6DF4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49184125-A2C7-4C08-AE10-26F1E70884A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5B2EBF06-AEC2-4DE3-91F5-BBF2A211689F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4B36ACC8-728D-4824-AD2F-52CD75FAB27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E99DED9F-E686-4062-9290-BEC5CAF643E5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D59944A1-4D69-452C-9746-675830C6DACC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xmlns="" id="{46AF0857-EA0C-463A-B308-5B423F32A2CE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6084EF31-FB2C-4E18-B045-69B0283C88BB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89A99C4B-CE84-4080-9EA2-E0026DD6C4FB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FFF72913-BF7C-43ED-8313-7FC559180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 rot="16200000">
            <a:off x="-2327903" y="3125595"/>
            <a:ext cx="6858000" cy="606810"/>
          </a:xfrm>
          <a:prstGeom prst="rect">
            <a:avLst/>
          </a:prstGeom>
        </p:spPr>
      </p:pic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xmlns="" id="{1043277B-50C0-45DA-98BC-9C448FF3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69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BB0FD966-AAFC-4D80-8241-352A3E646D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6000" y="3412763"/>
            <a:ext cx="1162756" cy="896394"/>
            <a:chOff x="5514622" y="1554104"/>
            <a:chExt cx="1162756" cy="896394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50FFC397-9C88-4D93-9F68-CB5B329B972A}"/>
                </a:ext>
              </a:extLst>
            </p:cNvPr>
            <p:cNvGrpSpPr/>
            <p:nvPr/>
          </p:nvGrpSpPr>
          <p:grpSpPr>
            <a:xfrm>
              <a:off x="5514622" y="1554104"/>
              <a:ext cx="1162756" cy="667770"/>
              <a:chOff x="2103496" y="1554104"/>
              <a:chExt cx="1162756" cy="667770"/>
            </a:xfrm>
          </p:grpSpPr>
          <p:sp>
            <p:nvSpPr>
              <p:cNvPr id="15" name="Prostokąt: zaokrąglone rogi 14">
                <a:extLst>
                  <a:ext uri="{FF2B5EF4-FFF2-40B4-BE49-F238E27FC236}">
                    <a16:creationId xmlns:a16="http://schemas.microsoft.com/office/drawing/2014/main" xmlns="" id="{A4745F7F-FB5F-40D9-AFD7-154B123564C5}"/>
                  </a:ext>
                </a:extLst>
              </p:cNvPr>
              <p:cNvSpPr/>
              <p:nvPr/>
            </p:nvSpPr>
            <p:spPr>
              <a:xfrm>
                <a:off x="2103496" y="1554104"/>
                <a:ext cx="1162756" cy="66777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: zaokrąglone rogi 15">
                <a:extLst>
                  <a:ext uri="{FF2B5EF4-FFF2-40B4-BE49-F238E27FC236}">
                    <a16:creationId xmlns:a16="http://schemas.microsoft.com/office/drawing/2014/main" xmlns="" id="{236F7ECA-D441-427E-997B-0B72A71AE4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649" y="1606785"/>
                <a:ext cx="1064896" cy="5610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9DE531F6-03C5-4BEA-BF02-597D98D3447C}"/>
                </a:ext>
              </a:extLst>
            </p:cNvPr>
            <p:cNvGrpSpPr/>
            <p:nvPr/>
          </p:nvGrpSpPr>
          <p:grpSpPr>
            <a:xfrm>
              <a:off x="5864629" y="2190532"/>
              <a:ext cx="462742" cy="259966"/>
              <a:chOff x="5864629" y="2190532"/>
              <a:chExt cx="462742" cy="259966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xmlns="" id="{733837E5-6EBF-422E-9BED-612B893000B0}"/>
                  </a:ext>
                </a:extLst>
              </p:cNvPr>
              <p:cNvSpPr/>
              <p:nvPr/>
            </p:nvSpPr>
            <p:spPr>
              <a:xfrm>
                <a:off x="6030884" y="2190532"/>
                <a:ext cx="130233" cy="18881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: zaokrąglone rogi u góry 13">
                <a:extLst>
                  <a:ext uri="{FF2B5EF4-FFF2-40B4-BE49-F238E27FC236}">
                    <a16:creationId xmlns:a16="http://schemas.microsoft.com/office/drawing/2014/main" xmlns="" id="{0052C152-100E-4023-B0E3-587A2A7908FE}"/>
                  </a:ext>
                </a:extLst>
              </p:cNvPr>
              <p:cNvSpPr/>
              <p:nvPr/>
            </p:nvSpPr>
            <p:spPr>
              <a:xfrm>
                <a:off x="5864629" y="2353516"/>
                <a:ext cx="462742" cy="96982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79C6F679-8A45-4034-A17F-64DEC316D245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xmlns="" id="{52FED5F6-843D-4C29-B966-0D1C75F1DC44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xmlns="" id="{89730AE5-B2F1-4EC4-B438-E6177A5D3AB2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9B6F81F9-CFD3-4A24-A2FE-D6A7A1525F9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2F28F455-7554-452F-8C28-5842848CAD3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4E68D16A-456D-452B-98DC-0CE6DCADB79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xmlns="" id="{CE9F871D-DAC9-4F5C-9306-32B0420A997A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D63CEC4-E98C-4C38-9224-F34E56A1F4D9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CB295EB4-0272-4604-B561-FD442BF24FF2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7EBA3790-104C-4252-AE5F-C0BB9ABBCBC1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5387FD82-766F-4D99-8E68-16F1243E8B7D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07B03FBB-955C-4317-9493-2B9381527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9" name="Symbol zastępczy numeru slajdu 5">
            <a:extLst>
              <a:ext uri="{FF2B5EF4-FFF2-40B4-BE49-F238E27FC236}">
                <a16:creationId xmlns:a16="http://schemas.microsoft.com/office/drawing/2014/main" xmlns="" id="{12122C70-D1FE-49B2-81C3-E36C9E8E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4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zawartość, logo partn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C924EA-8E18-488A-96CF-1793E948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3364-0F0A-48A4-A925-C920872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8943974" cy="4929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400">
                <a:latin typeface="Lato" panose="020F0502020204030203" pitchFamily="34" charset="-18"/>
              </a:defRPr>
            </a:lvl1pPr>
            <a:lvl2pPr marL="6858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2000">
                <a:latin typeface="Lato" panose="020F0502020204030203" pitchFamily="34" charset="-18"/>
              </a:defRPr>
            </a:lvl2pPr>
            <a:lvl3pPr marL="11430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800">
                <a:latin typeface="Lato" panose="020F0502020204030203" pitchFamily="34" charset="-18"/>
              </a:defRPr>
            </a:lvl3pPr>
            <a:lvl4pPr marL="16002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4pPr>
            <a:lvl5pPr marL="2057400" indent="-228600">
              <a:lnSpc>
                <a:spcPct val="150000"/>
              </a:lnSpc>
              <a:buClr>
                <a:srgbClr val="FF0000"/>
              </a:buClr>
              <a:buFont typeface="Webdings" panose="05030102010509060703" pitchFamily="18" charset="2"/>
              <a:buChar char=""/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xmlns="" id="{0344BBBB-956E-44FC-A736-84D731EE4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70671" y="3155727"/>
            <a:ext cx="1128090" cy="1054227"/>
          </a:xfrm>
          <a:solidFill>
            <a:schemeClr val="bg1">
              <a:alpha val="93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Logo partnera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E7EDD649-650E-42A4-98D2-337D0304B262}"/>
              </a:ext>
            </a:extLst>
          </p:cNvPr>
          <p:cNvGrpSpPr/>
          <p:nvPr userDrawn="1"/>
        </p:nvGrpSpPr>
        <p:grpSpPr>
          <a:xfrm>
            <a:off x="10562476" y="365126"/>
            <a:ext cx="1134224" cy="606808"/>
            <a:chOff x="10504718" y="377633"/>
            <a:chExt cx="1134224" cy="60680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EE96D647-6E9E-4D71-B6D0-182189ADF198}"/>
                </a:ext>
              </a:extLst>
            </p:cNvPr>
            <p:cNvGrpSpPr/>
            <p:nvPr userDrawn="1"/>
          </p:nvGrpSpPr>
          <p:grpSpPr>
            <a:xfrm rot="5400000">
              <a:off x="10466034" y="416317"/>
              <a:ext cx="606808" cy="529440"/>
              <a:chOff x="587695" y="1250140"/>
              <a:chExt cx="2484278" cy="2167533"/>
            </a:xfrm>
          </p:grpSpPr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C57BEAB1-0336-4C0C-8AC4-EF7661D9D816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115484DE-A591-43C9-9FCE-F767A74A7841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12A91091-8708-4DD6-BC41-F710EC4EAEF6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84899D8D-81DC-4933-836A-CA1DE8A6C0FF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F7335084-F3F8-400C-B3A9-A8E4C290386F}"/>
                </a:ext>
              </a:extLst>
            </p:cNvPr>
            <p:cNvGrpSpPr/>
            <p:nvPr userDrawn="1"/>
          </p:nvGrpSpPr>
          <p:grpSpPr>
            <a:xfrm rot="5400000">
              <a:off x="11070818" y="416317"/>
              <a:ext cx="606808" cy="529440"/>
              <a:chOff x="587695" y="1250140"/>
              <a:chExt cx="2484278" cy="2167533"/>
            </a:xfrm>
          </p:grpSpPr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DAE98390-1CFB-46BA-96C5-8C3E2A171285}"/>
                  </a:ext>
                </a:extLst>
              </p:cNvPr>
              <p:cNvSpPr/>
              <p:nvPr/>
            </p:nvSpPr>
            <p:spPr>
              <a:xfrm>
                <a:off x="587695" y="1250140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A8F93B7A-E692-483B-97CF-486E698218E0}"/>
                  </a:ext>
                </a:extLst>
              </p:cNvPr>
              <p:cNvSpPr/>
              <p:nvPr/>
            </p:nvSpPr>
            <p:spPr>
              <a:xfrm>
                <a:off x="1829834" y="1869139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xmlns="" id="{7F3C7DF5-FFF4-4766-A6F2-02A62FF01AAA}"/>
                  </a:ext>
                </a:extLst>
              </p:cNvPr>
              <p:cNvSpPr/>
              <p:nvPr/>
            </p:nvSpPr>
            <p:spPr>
              <a:xfrm>
                <a:off x="587695" y="2488139"/>
                <a:ext cx="2484278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xmlns="" id="{757CB4EC-F1F1-4E27-BFED-8A38340AA017}"/>
                  </a:ext>
                </a:extLst>
              </p:cNvPr>
              <p:cNvSpPr/>
              <p:nvPr/>
            </p:nvSpPr>
            <p:spPr>
              <a:xfrm>
                <a:off x="1829834" y="3107138"/>
                <a:ext cx="1242139" cy="31053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DF28D883-405B-4827-8D4D-3A6151D66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0" y="6251190"/>
            <a:ext cx="12191999" cy="606810"/>
          </a:xfrm>
          <a:prstGeom prst="rect">
            <a:avLst/>
          </a:prstGeom>
        </p:spPr>
      </p:pic>
      <p:sp>
        <p:nvSpPr>
          <p:cNvPr id="24" name="Strzałka: pagon 23">
            <a:extLst>
              <a:ext uri="{FF2B5EF4-FFF2-40B4-BE49-F238E27FC236}">
                <a16:creationId xmlns:a16="http://schemas.microsoft.com/office/drawing/2014/main" xmlns="" id="{10D615AC-52AF-46DC-874A-5395615B9D68}"/>
              </a:ext>
            </a:extLst>
          </p:cNvPr>
          <p:cNvSpPr/>
          <p:nvPr userDrawn="1"/>
        </p:nvSpPr>
        <p:spPr>
          <a:xfrm rot="16200000">
            <a:off x="10690132" y="1798018"/>
            <a:ext cx="892337" cy="1131255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4000">
                  <a:srgbClr val="C00000"/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Strzałka: pagon 24">
            <a:extLst>
              <a:ext uri="{FF2B5EF4-FFF2-40B4-BE49-F238E27FC236}">
                <a16:creationId xmlns:a16="http://schemas.microsoft.com/office/drawing/2014/main" xmlns="" id="{D22D0870-835B-4196-959F-040BCBB9C2EB}"/>
              </a:ext>
            </a:extLst>
          </p:cNvPr>
          <p:cNvSpPr/>
          <p:nvPr userDrawn="1"/>
        </p:nvSpPr>
        <p:spPr>
          <a:xfrm rot="16200000">
            <a:off x="10683421" y="4292367"/>
            <a:ext cx="892337" cy="1134222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rgbClr val="F6ACAE"/>
                </a:gs>
                <a:gs pos="11000">
                  <a:srgbClr val="C00000"/>
                </a:gs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Strzałka: pagon 25">
            <a:extLst>
              <a:ext uri="{FF2B5EF4-FFF2-40B4-BE49-F238E27FC236}">
                <a16:creationId xmlns:a16="http://schemas.microsoft.com/office/drawing/2014/main" xmlns="" id="{2ABC50BC-0413-4361-A8B1-C5F3222C1B72}"/>
              </a:ext>
            </a:extLst>
          </p:cNvPr>
          <p:cNvSpPr/>
          <p:nvPr userDrawn="1"/>
        </p:nvSpPr>
        <p:spPr>
          <a:xfrm rot="16200000">
            <a:off x="10681935" y="5036038"/>
            <a:ext cx="892337" cy="1131255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4000">
                  <a:srgbClr val="C00000"/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7" name="Strzałka: pagon 26">
            <a:extLst>
              <a:ext uri="{FF2B5EF4-FFF2-40B4-BE49-F238E27FC236}">
                <a16:creationId xmlns:a16="http://schemas.microsoft.com/office/drawing/2014/main" xmlns="" id="{CB976FC8-97B2-4C2C-875B-30C63651F15B}"/>
              </a:ext>
            </a:extLst>
          </p:cNvPr>
          <p:cNvSpPr/>
          <p:nvPr userDrawn="1"/>
        </p:nvSpPr>
        <p:spPr>
          <a:xfrm rot="16200000">
            <a:off x="10688548" y="1054346"/>
            <a:ext cx="892337" cy="1134222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rgbClr val="F6ACAE"/>
                </a:gs>
                <a:gs pos="11000">
                  <a:srgbClr val="C00000"/>
                </a:gs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8" name="Symbol zastępczy numeru slajdu 5">
            <a:extLst>
              <a:ext uri="{FF2B5EF4-FFF2-40B4-BE49-F238E27FC236}">
                <a16:creationId xmlns:a16="http://schemas.microsoft.com/office/drawing/2014/main" xmlns="" id="{8CA6086A-2575-433C-A73F-2F33FC27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728" y="6372032"/>
            <a:ext cx="2743200" cy="365125"/>
          </a:xfrm>
        </p:spPr>
        <p:txBody>
          <a:bodyPr/>
          <a:lstStyle/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2D59D52-703E-4F14-80DB-DDB039C6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E1D0E1D-D229-4DE0-BB84-0BB7FB813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F8C3CEC-5EFF-49E4-85CC-D105DAB73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030B587-FABF-44A0-88BF-ED5653E6F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714898C-0BA4-4389-AF71-76512E5DC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5ECF-F533-4408-AED3-E1F588A2CA4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2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9" r:id="rId3"/>
    <p:sldLayoutId id="2147483650" r:id="rId4"/>
    <p:sldLayoutId id="2147483673" r:id="rId5"/>
    <p:sldLayoutId id="2147483702" r:id="rId6"/>
    <p:sldLayoutId id="2147483703" r:id="rId7"/>
    <p:sldLayoutId id="2147483700" r:id="rId8"/>
    <p:sldLayoutId id="2147483665" r:id="rId9"/>
    <p:sldLayoutId id="2147483660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61" r:id="rId16"/>
    <p:sldLayoutId id="2147483663" r:id="rId17"/>
    <p:sldLayoutId id="2147483662" r:id="rId18"/>
    <p:sldLayoutId id="2147483664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4" Type="http://schemas.openxmlformats.org/officeDocument/2006/relationships/image" Target="../media/image29.png"/><Relationship Id="rId5" Type="http://schemas.openxmlformats.org/officeDocument/2006/relationships/image" Target="../media/image50.svg"/><Relationship Id="rId6" Type="http://schemas.openxmlformats.org/officeDocument/2006/relationships/image" Target="../media/image30.png"/><Relationship Id="rId7" Type="http://schemas.openxmlformats.org/officeDocument/2006/relationships/image" Target="../media/image52.sv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4.svg"/><Relationship Id="rId5" Type="http://schemas.openxmlformats.org/officeDocument/2006/relationships/image" Target="../media/image33.png"/><Relationship Id="rId6" Type="http://schemas.openxmlformats.org/officeDocument/2006/relationships/image" Target="../media/image56.svg"/><Relationship Id="rId7" Type="http://schemas.openxmlformats.org/officeDocument/2006/relationships/image" Target="../media/image34.png"/><Relationship Id="rId8" Type="http://schemas.openxmlformats.org/officeDocument/2006/relationships/image" Target="../media/image58.svg"/><Relationship Id="rId9" Type="http://schemas.openxmlformats.org/officeDocument/2006/relationships/image" Target="../media/image35.png"/><Relationship Id="rId10" Type="http://schemas.openxmlformats.org/officeDocument/2006/relationships/image" Target="../media/image60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4" Type="http://schemas.openxmlformats.org/officeDocument/2006/relationships/image" Target="../media/image37.png"/><Relationship Id="rId5" Type="http://schemas.openxmlformats.org/officeDocument/2006/relationships/image" Target="../media/image64.svg"/><Relationship Id="rId6" Type="http://schemas.openxmlformats.org/officeDocument/2006/relationships/image" Target="../media/image38.png"/><Relationship Id="rId7" Type="http://schemas.openxmlformats.org/officeDocument/2006/relationships/image" Target="../media/image66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4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svg"/><Relationship Id="rId12" Type="http://schemas.openxmlformats.org/officeDocument/2006/relationships/image" Target="../media/image12.png"/><Relationship Id="rId13" Type="http://schemas.openxmlformats.org/officeDocument/2006/relationships/image" Target="../media/image18.svg"/><Relationship Id="rId14" Type="http://schemas.openxmlformats.org/officeDocument/2006/relationships/image" Target="../media/image13.png"/><Relationship Id="rId15" Type="http://schemas.openxmlformats.org/officeDocument/2006/relationships/image" Target="../media/image20.svg"/><Relationship Id="rId16" Type="http://schemas.openxmlformats.org/officeDocument/2006/relationships/image" Target="../media/image14.png"/><Relationship Id="rId17" Type="http://schemas.openxmlformats.org/officeDocument/2006/relationships/image" Target="../media/image22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svg"/><Relationship Id="rId4" Type="http://schemas.openxmlformats.org/officeDocument/2006/relationships/image" Target="../media/image8.png"/><Relationship Id="rId5" Type="http://schemas.openxmlformats.org/officeDocument/2006/relationships/image" Target="../media/image10.svg"/><Relationship Id="rId6" Type="http://schemas.openxmlformats.org/officeDocument/2006/relationships/image" Target="../media/image9.png"/><Relationship Id="rId7" Type="http://schemas.openxmlformats.org/officeDocument/2006/relationships/image" Target="../media/image12.svg"/><Relationship Id="rId8" Type="http://schemas.openxmlformats.org/officeDocument/2006/relationships/image" Target="../media/image10.png"/><Relationship Id="rId9" Type="http://schemas.openxmlformats.org/officeDocument/2006/relationships/image" Target="../media/image14.svg"/><Relationship Id="rId10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4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4" Type="http://schemas.openxmlformats.org/officeDocument/2006/relationships/image" Target="../media/image16.png"/><Relationship Id="rId5" Type="http://schemas.openxmlformats.org/officeDocument/2006/relationships/image" Target="../media/image32.svg"/><Relationship Id="rId6" Type="http://schemas.openxmlformats.org/officeDocument/2006/relationships/image" Target="../media/image17.png"/><Relationship Id="rId7" Type="http://schemas.openxmlformats.org/officeDocument/2006/relationships/image" Target="../media/image34.svg"/><Relationship Id="rId8" Type="http://schemas.openxmlformats.org/officeDocument/2006/relationships/image" Target="../media/image18.png"/><Relationship Id="rId9" Type="http://schemas.openxmlformats.org/officeDocument/2006/relationships/image" Target="../media/image36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4" Type="http://schemas.openxmlformats.org/officeDocument/2006/relationships/image" Target="../media/image20.png"/><Relationship Id="rId5" Type="http://schemas.openxmlformats.org/officeDocument/2006/relationships/image" Target="../media/image26.svg"/><Relationship Id="rId6" Type="http://schemas.openxmlformats.org/officeDocument/2006/relationships/image" Target="../media/image21.png"/><Relationship Id="rId7" Type="http://schemas.openxmlformats.org/officeDocument/2006/relationships/image" Target="../media/image28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4" Type="http://schemas.openxmlformats.org/officeDocument/2006/relationships/image" Target="../media/image9.png"/><Relationship Id="rId5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4" Type="http://schemas.openxmlformats.org/officeDocument/2006/relationships/image" Target="../media/image38.png"/><Relationship Id="rId5" Type="http://schemas.openxmlformats.org/officeDocument/2006/relationships/image" Target="../media/image66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64.svg"/><Relationship Id="rId5" Type="http://schemas.openxmlformats.org/officeDocument/2006/relationships/image" Target="../media/image38.png"/><Relationship Id="rId6" Type="http://schemas.openxmlformats.org/officeDocument/2006/relationships/image" Target="../media/image66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5" Type="http://schemas.openxmlformats.org/officeDocument/2006/relationships/image" Target="../media/image66.sv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4" Type="http://schemas.openxmlformats.org/officeDocument/2006/relationships/image" Target="../media/image23.png"/><Relationship Id="rId5" Type="http://schemas.openxmlformats.org/officeDocument/2006/relationships/image" Target="../media/image40.svg"/><Relationship Id="rId6" Type="http://schemas.openxmlformats.org/officeDocument/2006/relationships/image" Target="../media/image24.png"/><Relationship Id="rId7" Type="http://schemas.openxmlformats.org/officeDocument/2006/relationships/image" Target="../media/image42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85.svg"/><Relationship Id="rId6" Type="http://schemas.openxmlformats.org/officeDocument/2006/relationships/image" Target="../media/image56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4" Type="http://schemas.openxmlformats.org/officeDocument/2006/relationships/image" Target="../media/image27.png"/><Relationship Id="rId5" Type="http://schemas.openxmlformats.org/officeDocument/2006/relationships/image" Target="../media/image46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4" Type="http://schemas.openxmlformats.org/officeDocument/2006/relationships/image" Target="../media/image27.png"/><Relationship Id="rId5" Type="http://schemas.openxmlformats.org/officeDocument/2006/relationships/image" Target="../media/image46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10">
            <a:extLst>
              <a:ext uri="{FF2B5EF4-FFF2-40B4-BE49-F238E27FC236}">
                <a16:creationId xmlns:a16="http://schemas.microsoft.com/office/drawing/2014/main" xmlns="" id="{0B834ED5-CC98-4F39-A1FA-D432137A7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konsumpcji mediów elektronicznych w Polsce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CB50546B-07D4-4657-B9F5-C7C992472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Metodyka badania pilotażowego</a:t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331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Zintegrowany system wag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2454515" y="3678598"/>
            <a:ext cx="280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przywrócenie pierwotnej struktury próby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skorygowanie rozkładów cech z próby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F38221C5-7760-458D-8B4F-EE1C14D0C51E}"/>
              </a:ext>
            </a:extLst>
          </p:cNvPr>
          <p:cNvSpPr txBox="1"/>
          <p:nvPr/>
        </p:nvSpPr>
        <p:spPr>
          <a:xfrm>
            <a:off x="6804847" y="3678598"/>
            <a:ext cx="333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prawdopodobieństwa wyboru do próby mieszkań i gospodarstw domowych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poziom kompletności badania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struktura demograficzna populacji gospodarstw domowych i osób w populacji generalnej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xmlns="" id="{EB675886-1423-4458-A95A-0914846FDEC0}"/>
              </a:ext>
            </a:extLst>
          </p:cNvPr>
          <p:cNvGrpSpPr/>
          <p:nvPr/>
        </p:nvGrpSpPr>
        <p:grpSpPr>
          <a:xfrm>
            <a:off x="2255487" y="721361"/>
            <a:ext cx="8163982" cy="3461550"/>
            <a:chOff x="2579571" y="3142110"/>
            <a:chExt cx="8163982" cy="3461550"/>
          </a:xfrm>
        </p:grpSpPr>
        <p:pic>
          <p:nvPicPr>
            <p:cNvPr id="21" name="Grafika 20" descr="Wskaźnik">
              <a:extLst>
                <a:ext uri="{FF2B5EF4-FFF2-40B4-BE49-F238E27FC236}">
                  <a16:creationId xmlns:a16="http://schemas.microsoft.com/office/drawing/2014/main" xmlns="" id="{CE1B8C34-E51D-415B-BA62-0E6010F56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365224" y="3142110"/>
              <a:ext cx="3461552" cy="3461550"/>
            </a:xfrm>
            <a:prstGeom prst="rect">
              <a:avLst/>
            </a:prstGeom>
          </p:spPr>
        </p:pic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xmlns="" id="{7DBD1C02-2D70-492A-8F0D-FC6580D1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8600" y="5866305"/>
              <a:ext cx="7549307" cy="1473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xmlns="" id="{8997A41A-7E0B-44AC-914C-DD7FEE1D15C4}"/>
                </a:ext>
              </a:extLst>
            </p:cNvPr>
            <p:cNvSpPr txBox="1"/>
            <p:nvPr/>
          </p:nvSpPr>
          <p:spPr>
            <a:xfrm>
              <a:off x="2579571" y="5158419"/>
              <a:ext cx="13603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sz="4000" b="1" dirty="0">
                  <a:solidFill>
                    <a:srgbClr val="C00000"/>
                  </a:solidFill>
                </a:rPr>
                <a:t>CELE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xmlns="" id="{5AB864AC-6695-40EC-B6CF-9B77266FE0B0}"/>
                </a:ext>
              </a:extLst>
            </p:cNvPr>
            <p:cNvSpPr txBox="1"/>
            <p:nvPr/>
          </p:nvSpPr>
          <p:spPr>
            <a:xfrm>
              <a:off x="7975139" y="5158419"/>
              <a:ext cx="27684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sz="4000" b="1" dirty="0">
                  <a:solidFill>
                    <a:srgbClr val="C00000"/>
                  </a:solidFill>
                </a:rPr>
                <a:t>CZYNNIKI</a:t>
              </a:r>
            </a:p>
          </p:txBody>
        </p:sp>
      </p:grpSp>
      <p:sp>
        <p:nvSpPr>
          <p:cNvPr id="30" name="Trójkąt równoramienny 29">
            <a:extLst>
              <a:ext uri="{FF2B5EF4-FFF2-40B4-BE49-F238E27FC236}">
                <a16:creationId xmlns:a16="http://schemas.microsoft.com/office/drawing/2014/main" xmlns="" id="{28A04AD9-FABF-4B73-AAC2-E77E3D57B003}"/>
              </a:ext>
            </a:extLst>
          </p:cNvPr>
          <p:cNvSpPr/>
          <p:nvPr/>
        </p:nvSpPr>
        <p:spPr>
          <a:xfrm>
            <a:off x="5387154" y="3678598"/>
            <a:ext cx="653036" cy="230332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6BF6A62D-1641-4906-83D7-2FC8DBF7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06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Technika zbierania i przesyłania danych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2089456" y="3820021"/>
            <a:ext cx="8546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Technika CAPI	                       wywiady bezpośrednie                            notebook z aplikacją CADAS</a:t>
            </a:r>
          </a:p>
        </p:txBody>
      </p:sp>
      <p:pic>
        <p:nvPicPr>
          <p:cNvPr id="3" name="Grafika 2" descr="Czat">
            <a:extLst>
              <a:ext uri="{FF2B5EF4-FFF2-40B4-BE49-F238E27FC236}">
                <a16:creationId xmlns:a16="http://schemas.microsoft.com/office/drawing/2014/main" xmlns="" id="{0E39518A-90F6-4F70-A082-48C7A3A6E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29592" y="2287206"/>
            <a:ext cx="1532816" cy="1532816"/>
          </a:xfrm>
          <a:prstGeom prst="rect">
            <a:avLst/>
          </a:prstGeom>
        </p:spPr>
      </p:pic>
      <p:pic>
        <p:nvPicPr>
          <p:cNvPr id="7" name="Grafika 6" descr="Sala posiedzeń">
            <a:extLst>
              <a:ext uri="{FF2B5EF4-FFF2-40B4-BE49-F238E27FC236}">
                <a16:creationId xmlns:a16="http://schemas.microsoft.com/office/drawing/2014/main" xmlns="" id="{D67BEAAA-B668-49DF-A1F0-5E6592BD9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86317" y="2287205"/>
            <a:ext cx="1532817" cy="1532817"/>
          </a:xfrm>
          <a:prstGeom prst="rect">
            <a:avLst/>
          </a:prstGeom>
        </p:spPr>
      </p:pic>
      <p:pic>
        <p:nvPicPr>
          <p:cNvPr id="9" name="Grafika 8" descr="Tablet">
            <a:extLst>
              <a:ext uri="{FF2B5EF4-FFF2-40B4-BE49-F238E27FC236}">
                <a16:creationId xmlns:a16="http://schemas.microsoft.com/office/drawing/2014/main" xmlns="" id="{5B7F6338-CEA3-4735-A634-595EB8305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72867" y="2287206"/>
            <a:ext cx="1532816" cy="1532816"/>
          </a:xfrm>
          <a:prstGeom prst="rect">
            <a:avLst/>
          </a:prstGeom>
        </p:spPr>
      </p:pic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xmlns="" id="{596EA0FC-131B-468F-A4EB-08D013182E59}"/>
              </a:ext>
            </a:extLst>
          </p:cNvPr>
          <p:cNvCxnSpPr>
            <a:cxnSpLocks/>
          </p:cNvCxnSpPr>
          <p:nvPr/>
        </p:nvCxnSpPr>
        <p:spPr>
          <a:xfrm>
            <a:off x="7871861" y="2450007"/>
            <a:ext cx="0" cy="1370015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F6ACAE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xmlns="" id="{C19BFBBE-550D-45C7-B7FB-6759AE528240}"/>
              </a:ext>
            </a:extLst>
          </p:cNvPr>
          <p:cNvCxnSpPr>
            <a:cxnSpLocks/>
          </p:cNvCxnSpPr>
          <p:nvPr/>
        </p:nvCxnSpPr>
        <p:spPr>
          <a:xfrm>
            <a:off x="4291903" y="2460280"/>
            <a:ext cx="0" cy="1370015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F6ACAE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 descr="Obraz zawierający zegar, rysunek, znak&#10;&#10;Opis wygenerowany automatycznie">
            <a:extLst>
              <a:ext uri="{FF2B5EF4-FFF2-40B4-BE49-F238E27FC236}">
                <a16:creationId xmlns:a16="http://schemas.microsoft.com/office/drawing/2014/main" xmlns="" id="{18E54199-0E80-4E1F-BE59-96D98729E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38" y="5699486"/>
            <a:ext cx="1015873" cy="482540"/>
          </a:xfrm>
          <a:prstGeom prst="rect">
            <a:avLst/>
          </a:prstGeom>
        </p:spPr>
      </p:pic>
      <p:sp>
        <p:nvSpPr>
          <p:cNvPr id="23" name="Strzałka: pagon 22">
            <a:extLst>
              <a:ext uri="{FF2B5EF4-FFF2-40B4-BE49-F238E27FC236}">
                <a16:creationId xmlns:a16="http://schemas.microsoft.com/office/drawing/2014/main" xmlns="" id="{B5C2CF51-509C-49B3-B944-D5343F4996B2}"/>
              </a:ext>
            </a:extLst>
          </p:cNvPr>
          <p:cNvSpPr/>
          <p:nvPr/>
        </p:nvSpPr>
        <p:spPr>
          <a:xfrm rot="5400000">
            <a:off x="9088404" y="4748918"/>
            <a:ext cx="701738" cy="837059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4000">
                  <a:srgbClr val="C00000"/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3" name="Strzałka: pagon 32">
            <a:extLst>
              <a:ext uri="{FF2B5EF4-FFF2-40B4-BE49-F238E27FC236}">
                <a16:creationId xmlns:a16="http://schemas.microsoft.com/office/drawing/2014/main" xmlns="" id="{05BDD686-AEF3-4195-8272-BA46D1081D66}"/>
              </a:ext>
            </a:extLst>
          </p:cNvPr>
          <p:cNvSpPr/>
          <p:nvPr/>
        </p:nvSpPr>
        <p:spPr>
          <a:xfrm rot="5400000">
            <a:off x="9088403" y="4272084"/>
            <a:ext cx="701738" cy="837059"/>
          </a:xfrm>
          <a:prstGeom prst="chevron">
            <a:avLst/>
          </a:prstGeom>
          <a:noFill/>
          <a:ln w="57150">
            <a:gradFill flip="none" rotWithShape="1">
              <a:gsLst>
                <a:gs pos="0">
                  <a:srgbClr val="F6ACAE"/>
                </a:gs>
                <a:gs pos="11000">
                  <a:srgbClr val="C00000"/>
                </a:gs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1024F46F-9881-4797-8780-DD2B94E5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23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Narzędzia badawcze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2461618" y="4402826"/>
            <a:ext cx="347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Zintegrowane kwestionariusze dla gospodarstw domowych, ich członków oraz instrukcje dla ankieterów</a:t>
            </a:r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xmlns="" id="{C19BFBBE-550D-45C7-B7FB-6759AE528240}"/>
              </a:ext>
            </a:extLst>
          </p:cNvPr>
          <p:cNvCxnSpPr>
            <a:cxnSpLocks/>
          </p:cNvCxnSpPr>
          <p:nvPr/>
        </p:nvCxnSpPr>
        <p:spPr>
          <a:xfrm>
            <a:off x="6036967" y="2460279"/>
            <a:ext cx="0" cy="1370015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F6ACAE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CD9B919-F242-4347-91DA-51310C1F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18" y="2060112"/>
            <a:ext cx="3255523" cy="217034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B80370F-AA4F-417C-B3E7-0BBE66EAEE08}"/>
              </a:ext>
            </a:extLst>
          </p:cNvPr>
          <p:cNvSpPr/>
          <p:nvPr/>
        </p:nvSpPr>
        <p:spPr>
          <a:xfrm>
            <a:off x="6253054" y="4402826"/>
            <a:ext cx="5566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4 typy kwestionariuszy: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gospodarstwa domowego i dla dzieci w wieku 4 – 7 lat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dla dzieci w wieku 7-11 lat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dla młodzieży w wieku 12-15 lat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dla osób, które ukończyły 16 lat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a 14" descr="Lista kontrolna">
            <a:extLst>
              <a:ext uri="{FF2B5EF4-FFF2-40B4-BE49-F238E27FC236}">
                <a16:creationId xmlns:a16="http://schemas.microsoft.com/office/drawing/2014/main" xmlns="" id="{4B136E01-C028-4B35-A8A3-B7075402B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56794" y="2455174"/>
            <a:ext cx="1370015" cy="1370015"/>
          </a:xfrm>
          <a:prstGeom prst="rect">
            <a:avLst/>
          </a:prstGeom>
        </p:spPr>
      </p:pic>
      <p:pic>
        <p:nvPicPr>
          <p:cNvPr id="16" name="Grafika 15" descr="Lista kontrolna">
            <a:extLst>
              <a:ext uri="{FF2B5EF4-FFF2-40B4-BE49-F238E27FC236}">
                <a16:creationId xmlns:a16="http://schemas.microsoft.com/office/drawing/2014/main" xmlns="" id="{705039D1-C0EC-45DC-B1EE-785D5F18B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7440" y="2455175"/>
            <a:ext cx="1370015" cy="1370015"/>
          </a:xfrm>
          <a:prstGeom prst="rect">
            <a:avLst/>
          </a:prstGeom>
        </p:spPr>
      </p:pic>
      <p:pic>
        <p:nvPicPr>
          <p:cNvPr id="17" name="Grafika 16" descr="Lista kontrolna">
            <a:extLst>
              <a:ext uri="{FF2B5EF4-FFF2-40B4-BE49-F238E27FC236}">
                <a16:creationId xmlns:a16="http://schemas.microsoft.com/office/drawing/2014/main" xmlns="" id="{713DF7BC-3C20-452A-B61D-04DD50F7E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65697" y="2455176"/>
            <a:ext cx="1370015" cy="1370015"/>
          </a:xfrm>
          <a:prstGeom prst="rect">
            <a:avLst/>
          </a:prstGeom>
        </p:spPr>
      </p:pic>
      <p:pic>
        <p:nvPicPr>
          <p:cNvPr id="21" name="Grafika 20" descr="Lista kontrolna">
            <a:extLst>
              <a:ext uri="{FF2B5EF4-FFF2-40B4-BE49-F238E27FC236}">
                <a16:creationId xmlns:a16="http://schemas.microsoft.com/office/drawing/2014/main" xmlns="" id="{9F55BA36-3BB1-4EBD-A7B3-C747DC30A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13954" y="2455177"/>
            <a:ext cx="1370015" cy="137001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22D98154-64CA-4921-B94C-0737BE0A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55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Ocena jakości badania pilotażowego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4158826" y="1629356"/>
            <a:ext cx="347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efektywność realizacji wywiadów oraz rekrutacji do panelu telemetrycznego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B222D114-4C1B-45C2-8BF6-9B0C2B051AED}"/>
              </a:ext>
            </a:extLst>
          </p:cNvPr>
          <p:cNvSpPr txBox="1"/>
          <p:nvPr/>
        </p:nvSpPr>
        <p:spPr>
          <a:xfrm>
            <a:off x="4158826" y="2371823"/>
            <a:ext cx="347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nastawienie respondentów do udziału w badaniu pilotażowym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5216FA39-8CC5-43D0-B910-D2AFF0FE6B0B}"/>
              </a:ext>
            </a:extLst>
          </p:cNvPr>
          <p:cNvSpPr txBox="1"/>
          <p:nvPr/>
        </p:nvSpPr>
        <p:spPr>
          <a:xfrm>
            <a:off x="4158826" y="3114290"/>
            <a:ext cx="347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nastawienie respondentów do udziału w panelu telemetrycznym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D6B66F56-4C23-4E7C-A1C1-EF55DBE78B85}"/>
              </a:ext>
            </a:extLst>
          </p:cNvPr>
          <p:cNvSpPr txBox="1"/>
          <p:nvPr/>
        </p:nvSpPr>
        <p:spPr>
          <a:xfrm>
            <a:off x="4158826" y="3856757"/>
            <a:ext cx="561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zrozumienie treści pytań zawartych w kwestionariuszach przez respondentów oraz ocena przebiegu badania w opinii ankieterów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8B56317F-1BA7-479B-9366-7AC9F7C5EAB9}"/>
              </a:ext>
            </a:extLst>
          </p:cNvPr>
          <p:cNvSpPr txBox="1"/>
          <p:nvPr/>
        </p:nvSpPr>
        <p:spPr>
          <a:xfrm>
            <a:off x="4158826" y="4599224"/>
            <a:ext cx="347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przyczyny odmów udziału w badaniu ankietowym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637FAB5B-26C2-418D-81DE-40515D373BBA}"/>
              </a:ext>
            </a:extLst>
          </p:cNvPr>
          <p:cNvSpPr txBox="1"/>
          <p:nvPr/>
        </p:nvSpPr>
        <p:spPr>
          <a:xfrm>
            <a:off x="4158826" y="5341691"/>
            <a:ext cx="347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przyczyny odmów udziału w badaniu telemetrycznym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A2060F81-B4BF-4364-B492-3C1DF70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13</a:t>
            </a:fld>
            <a:endParaRPr lang="pl-PL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0CD9B919-F242-4347-91DA-51310C1F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8565" y="2432869"/>
            <a:ext cx="3255523" cy="21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144FA1-6E91-4461-B358-AFC37E08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Ocena jakości badania pilotażowego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A11A53-78C6-4EFA-B30E-332580C1A8EA}"/>
              </a:ext>
            </a:extLst>
          </p:cNvPr>
          <p:cNvSpPr txBox="1">
            <a:spLocks/>
          </p:cNvSpPr>
          <p:nvPr/>
        </p:nvSpPr>
        <p:spPr>
          <a:xfrm>
            <a:off x="495300" y="1767048"/>
            <a:ext cx="7618294" cy="45242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Wartość wskaźnika kontaktu </a:t>
            </a:r>
            <a:r>
              <a:rPr lang="pl-PL" b="1" i="1" dirty="0"/>
              <a:t>Ra</a:t>
            </a:r>
            <a:r>
              <a:rPr lang="pl-PL" b="1" dirty="0"/>
              <a:t> wynosi 1 dla wszystkich województw co oznacza, że firma realizująca badanie skontaktowała się ze wszystkimi wylosowanymi adresami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pod którymi znajdowały się lokale mieszkalne.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800" dirty="0"/>
              <a:t>Wykluczono tu z obliczeń adresy pod którymi znajdowały się lokale niemieszkalne np.: biura lub lokale usługowe. Należy tu jednak zwrócić uwagę, że do obliczania wskaźnika </a:t>
            </a:r>
            <a:r>
              <a:rPr lang="pl-PL" sz="1800" i="1" dirty="0"/>
              <a:t>Ra</a:t>
            </a:r>
            <a:r>
              <a:rPr lang="pl-PL" sz="1800" dirty="0"/>
              <a:t> wliczono mieszkania znajdujące się na osiedlach zamkniętych. Gdyby nie uwzględniono w obliczeniach mieszkań znajdujących się na osiedlach zamkniętych wskaźnik </a:t>
            </a:r>
            <a:r>
              <a:rPr lang="pl-PL" sz="1800" i="1" dirty="0"/>
              <a:t>Ra</a:t>
            </a:r>
            <a:r>
              <a:rPr lang="pl-PL" sz="1800" dirty="0"/>
              <a:t> miałby wartość poniżej 1.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FA3F473-3933-4732-B933-5ABBEF6F9EFF}"/>
              </a:ext>
            </a:extLst>
          </p:cNvPr>
          <p:cNvSpPr txBox="1"/>
          <p:nvPr/>
        </p:nvSpPr>
        <p:spPr>
          <a:xfrm>
            <a:off x="8113594" y="2828835"/>
            <a:ext cx="312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i="1" dirty="0">
                <a:solidFill>
                  <a:srgbClr val="C00000"/>
                </a:solidFill>
                <a:latin typeface="Lato" panose="020F0502020204030203"/>
              </a:rPr>
              <a:t>Ra</a:t>
            </a:r>
            <a:r>
              <a:rPr lang="pl-PL" sz="7200" b="1" dirty="0">
                <a:solidFill>
                  <a:srgbClr val="C00000"/>
                </a:solidFill>
                <a:latin typeface="Lato" panose="020F0502020204030203"/>
              </a:rPr>
              <a:t> = 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711ED3A-AC65-4BA2-A32B-EAA56ABA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37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144FA1-6E91-4461-B358-AFC37E08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Ocena jakości badania pilotażowego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A11A53-78C6-4EFA-B30E-332580C1A8EA}"/>
              </a:ext>
            </a:extLst>
          </p:cNvPr>
          <p:cNvSpPr txBox="1">
            <a:spLocks/>
          </p:cNvSpPr>
          <p:nvPr/>
        </p:nvSpPr>
        <p:spPr>
          <a:xfrm>
            <a:off x="495300" y="1463982"/>
            <a:ext cx="8594109" cy="422031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900" b="1" dirty="0"/>
              <a:t>Wartość wskaźnika odpowiedzi </a:t>
            </a:r>
            <a:r>
              <a:rPr lang="pl-PL" sz="2900" b="1" i="1" dirty="0"/>
              <a:t>Rh</a:t>
            </a:r>
            <a:r>
              <a:rPr lang="pl-PL" sz="2900" b="1" dirty="0"/>
              <a:t> w skali ogólnopolskiej jest wysoce niezadowalająca </a:t>
            </a:r>
            <a:r>
              <a:rPr lang="pl-PL" dirty="0"/>
              <a:t>– wyniosła ona 0,26.</a:t>
            </a:r>
          </a:p>
          <a:p>
            <a:pPr marL="0" indent="0">
              <a:buNone/>
            </a:pPr>
            <a:r>
              <a:rPr lang="pl-PL" sz="1900" dirty="0"/>
              <a:t>Najniższa wartość (0,04) została zarejestrowana w województwie zachodniopomorskim a najwyższa w województwie małopolskim (0,42).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Tak znaczące różnice mogą świadczyć o niskiej jakości i efektywności siatki ankieterskiej z której usług korzystała firma realizująca badanie. Interpretując niską wartość wskaźnika Rh należy jednak wziąć tu także pod uwagę wskazane już w raporcie okoliczności wynikające z realizowania badania na zlecenie KRRiT, powodujące  obawy respondentów przed udziałem w badaniu. Wartości te w oczywisty sposób przekładają się na wartość wskaźnika braku odpowiedzi dla kwestionariusza gospodarstwa domowego (</a:t>
            </a:r>
            <a:r>
              <a:rPr lang="pl-PL" sz="1800" i="1" dirty="0" err="1"/>
              <a:t>NRh</a:t>
            </a:r>
            <a:r>
              <a:rPr lang="pl-PL" sz="1800" dirty="0"/>
              <a:t>)</a:t>
            </a: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C09113A-821E-453E-AA75-50F60EF7FC0A}"/>
              </a:ext>
            </a:extLst>
          </p:cNvPr>
          <p:cNvSpPr txBox="1"/>
          <p:nvPr/>
        </p:nvSpPr>
        <p:spPr>
          <a:xfrm>
            <a:off x="7503995" y="2726477"/>
            <a:ext cx="468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i="1" dirty="0">
                <a:solidFill>
                  <a:srgbClr val="C00000"/>
                </a:solidFill>
                <a:latin typeface="Lato" panose="020F0502020204030203"/>
              </a:rPr>
              <a:t>Rh</a:t>
            </a:r>
            <a:r>
              <a:rPr lang="pl-PL" sz="7200" b="1" dirty="0">
                <a:solidFill>
                  <a:srgbClr val="C00000"/>
                </a:solidFill>
                <a:latin typeface="Lato" panose="020F0502020204030203"/>
              </a:rPr>
              <a:t> = 0,26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5722118-CA8C-4194-A5E6-DBE13BDB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43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Podsumowanie realizacji badania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8E1977D-EC26-4689-8906-E960827718D3}"/>
              </a:ext>
            </a:extLst>
          </p:cNvPr>
          <p:cNvSpPr txBox="1"/>
          <p:nvPr/>
        </p:nvSpPr>
        <p:spPr>
          <a:xfrm>
            <a:off x="1405761" y="2225936"/>
            <a:ext cx="10031064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tabLst>
                <a:tab pos="982663" algn="l"/>
              </a:tabLst>
            </a:pPr>
            <a:r>
              <a:rPr lang="pl-PL" sz="2400" dirty="0"/>
              <a:t>1005	przeprowadzonych wywiadów z gospodarstwami domowymi</a:t>
            </a:r>
          </a:p>
          <a:p>
            <a:pPr lvl="0">
              <a:lnSpc>
                <a:spcPct val="200000"/>
              </a:lnSpc>
              <a:tabLst>
                <a:tab pos="982663" algn="l"/>
              </a:tabLst>
            </a:pPr>
            <a:r>
              <a:rPr lang="pl-PL" sz="2400" dirty="0"/>
              <a:t>1984	przeprowadzone wywiady indywidualne</a:t>
            </a:r>
          </a:p>
          <a:p>
            <a:pPr lvl="0">
              <a:lnSpc>
                <a:spcPct val="200000"/>
              </a:lnSpc>
              <a:tabLst>
                <a:tab pos="982663" algn="l"/>
              </a:tabLst>
            </a:pPr>
            <a:r>
              <a:rPr lang="pl-PL" sz="2400" dirty="0"/>
              <a:t>18	gospodarstw domowych zrekrutowanych do badania telemetrycznego</a:t>
            </a:r>
          </a:p>
        </p:txBody>
      </p:sp>
      <p:pic>
        <p:nvPicPr>
          <p:cNvPr id="6" name="Grafika 5" descr="Audycja internetowa">
            <a:extLst>
              <a:ext uri="{FF2B5EF4-FFF2-40B4-BE49-F238E27FC236}">
                <a16:creationId xmlns:a16="http://schemas.microsoft.com/office/drawing/2014/main" xmlns="" id="{0B45987F-4CB1-4402-817E-7ADA227E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327" y="3931717"/>
            <a:ext cx="575194" cy="575194"/>
          </a:xfrm>
          <a:prstGeom prst="rect">
            <a:avLst/>
          </a:prstGeom>
        </p:spPr>
      </p:pic>
      <p:pic>
        <p:nvPicPr>
          <p:cNvPr id="7" name="Grafika 6" descr="Dom">
            <a:extLst>
              <a:ext uri="{FF2B5EF4-FFF2-40B4-BE49-F238E27FC236}">
                <a16:creationId xmlns:a16="http://schemas.microsoft.com/office/drawing/2014/main" xmlns="" id="{0D8CF631-8481-4831-B766-8677D152C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2327" y="2393262"/>
            <a:ext cx="575194" cy="575194"/>
          </a:xfrm>
          <a:prstGeom prst="rect">
            <a:avLst/>
          </a:prstGeom>
        </p:spPr>
      </p:pic>
      <p:pic>
        <p:nvPicPr>
          <p:cNvPr id="8" name="Grafika 7" descr="Profil kobiety">
            <a:extLst>
              <a:ext uri="{FF2B5EF4-FFF2-40B4-BE49-F238E27FC236}">
                <a16:creationId xmlns:a16="http://schemas.microsoft.com/office/drawing/2014/main" xmlns="" id="{102B3A66-D82D-4F44-992C-B1834044F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2327" y="3170883"/>
            <a:ext cx="575194" cy="575194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3E438ABB-0C61-4921-B071-450EE0C0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72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8" y="1041607"/>
            <a:ext cx="8790507" cy="558800"/>
          </a:xfrm>
        </p:spPr>
        <p:txBody>
          <a:bodyPr>
            <a:normAutofit/>
          </a:bodyPr>
          <a:lstStyle/>
          <a:p>
            <a:r>
              <a:rPr lang="pl-PL" sz="2400" dirty="0"/>
              <a:t>Przyczyny odmów udziału w panelu telemetrycznym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B90CD8A9-D837-4953-8B70-4EA081A51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6498"/>
              </p:ext>
            </p:extLst>
          </p:nvPr>
        </p:nvGraphicFramePr>
        <p:xfrm>
          <a:off x="495300" y="1891668"/>
          <a:ext cx="11028645" cy="3544558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881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5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Powód odmowy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Procent odpowiedzi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Brak zaufania do urządzenia telemetrycznego i charakteru rejestrowanych przez nie danych</a:t>
                      </a:r>
                      <a:endParaRPr lang="pl-PL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dirty="0">
                          <a:effectLst/>
                        </a:rPr>
                        <a:t>	47,7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Brak chęci obsługi urządzenia telemetrycznego</a:t>
                      </a:r>
                      <a:endParaRPr lang="pl-PL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dirty="0">
                          <a:effectLst/>
                        </a:rPr>
                        <a:t>	36,7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effectLst/>
                        </a:rPr>
                        <a:t>Brak czasu</a:t>
                      </a:r>
                      <a:endParaRPr lang="pl-PL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dirty="0">
                          <a:effectLst/>
                        </a:rPr>
                        <a:t>	4,5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effectLst/>
                        </a:rPr>
                        <a:t>Za niska gratyfikacja</a:t>
                      </a:r>
                      <a:endParaRPr lang="pl-PL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dirty="0">
                          <a:effectLst/>
                        </a:rPr>
                        <a:t>	2,9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effectLst/>
                        </a:rPr>
                        <a:t>Brak zgody na panel wszystkich wymaganych członków gospodarstwa domowego</a:t>
                      </a:r>
                      <a:endParaRPr lang="pl-PL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dirty="0">
                          <a:effectLst/>
                        </a:rPr>
                        <a:t>	2,6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Brak zgody na udział dzieci w części telemetrycznej</a:t>
                      </a:r>
                      <a:endParaRPr lang="pl-PL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dirty="0">
                          <a:effectLst/>
                        </a:rPr>
                        <a:t>	2,0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Inne</a:t>
                      </a:r>
                      <a:endParaRPr lang="pl-PL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dirty="0">
                          <a:effectLst/>
                        </a:rPr>
                        <a:t>	2,6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Odmowa</a:t>
                      </a:r>
                      <a:endParaRPr lang="pl-PL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dirty="0">
                          <a:effectLst/>
                        </a:rPr>
                        <a:t>	1,1</a:t>
                      </a:r>
                      <a:endParaRPr lang="pl-PL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Ogółem</a:t>
                      </a:r>
                      <a:endParaRPr lang="pl-PL" sz="18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5713" algn="r"/>
                        </a:tabLst>
                      </a:pPr>
                      <a:r>
                        <a:rPr lang="pl-PL" sz="1800" b="1" dirty="0">
                          <a:effectLst/>
                        </a:rPr>
                        <a:t>	100,0</a:t>
                      </a:r>
                      <a:endParaRPr lang="pl-PL" sz="18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29E9CD2-A197-456B-BC8D-ED02990A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17</a:t>
            </a:fld>
            <a:endParaRPr lang="pl-PL"/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 txBox="1">
            <a:spLocks/>
          </p:cNvSpPr>
          <p:nvPr/>
        </p:nvSpPr>
        <p:spPr>
          <a:xfrm>
            <a:off x="647700" y="517526"/>
            <a:ext cx="894397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/>
              <a:t>Ocena jakości badania pilotażowego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29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Kontrola badania pilotażowego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818147" y="1312684"/>
            <a:ext cx="10414535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dirty="0"/>
              <a:t>badanie pilotażowe konsumpcji mediów elektronicznych w Polsce zostało poddane dwustopniowej kontroli realizowanej przez dwa niezależne podmioty badawcze</a:t>
            </a:r>
          </a:p>
          <a:p>
            <a:pPr marL="285750" lvl="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dirty="0"/>
              <a:t>kontrola wewnętrzna została wykonana przez podmiot realizujący badanie pilotażowe tj. firmę PBS natomiast kontrola zewnętrzna została wykonana przez Centrum Badań Marketingowych INDICATOR</a:t>
            </a:r>
          </a:p>
          <a:p>
            <a:pPr marL="285750" lvl="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dirty="0"/>
              <a:t>zarówno w przypadku kontroli wewnętrznej jak i kontroli zewnętrznej została przeprowadzona kontrola </a:t>
            </a:r>
            <a:r>
              <a:rPr lang="pl-PL" dirty="0" err="1"/>
              <a:t>nieterenowa</a:t>
            </a:r>
            <a:r>
              <a:rPr lang="pl-PL" dirty="0"/>
              <a:t> i kontrola terenowa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7D09F84-2981-4839-B96A-35B1FEE4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60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C153C4-B6D5-4617-A7ED-C735BABB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Kontrola wewnętrzna </a:t>
            </a:r>
            <a:r>
              <a:rPr lang="pl-PL" smtClean="0"/>
              <a:t>nieterenowa</a:t>
            </a:r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A98BED13-93B5-4CE2-A6C3-DFCC416D8B77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4255625"/>
          <a:ext cx="10770705" cy="15654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24823">
                  <a:extLst>
                    <a:ext uri="{9D8B030D-6E8A-4147-A177-3AD203B41FA5}">
                      <a16:colId xmlns:a16="http://schemas.microsoft.com/office/drawing/2014/main" xmlns="" val="2222277390"/>
                    </a:ext>
                  </a:extLst>
                </a:gridCol>
                <a:gridCol w="2545882">
                  <a:extLst>
                    <a:ext uri="{9D8B030D-6E8A-4147-A177-3AD203B41FA5}">
                      <a16:colId xmlns:a16="http://schemas.microsoft.com/office/drawing/2014/main" xmlns="" val="4127981827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</a:rPr>
                        <a:t>Statusy i wyniki kontroli</a:t>
                      </a:r>
                      <a:endParaRPr lang="pl-P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Liczba wywiadów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74147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Liczba wywiadów efektywnych poddanych kontroli nieterenowej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1057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554942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Brak zastrzeżeń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1023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865076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Zastrzeżenia: wywiady poddane weryfikacji w kontroli terenowej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34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6866225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B8347D5-9D63-430F-B823-D144E296EE94}"/>
              </a:ext>
            </a:extLst>
          </p:cNvPr>
          <p:cNvSpPr txBox="1"/>
          <p:nvPr/>
        </p:nvSpPr>
        <p:spPr>
          <a:xfrm>
            <a:off x="495300" y="1517524"/>
            <a:ext cx="1077070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dirty="0"/>
              <a:t>organizacja procesu kontroli wewnętrznej opierała się na schemacie łączącym kontrolę </a:t>
            </a:r>
            <a:r>
              <a:rPr lang="pl-PL" dirty="0" err="1"/>
              <a:t>nieterenową</a:t>
            </a:r>
            <a:r>
              <a:rPr lang="pl-PL" dirty="0"/>
              <a:t> (telefoniczną) z kontrolą terenową (rewizyta w wyznaczonym gospodarstwie domowym)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dirty="0"/>
              <a:t>kontrola nietrenowa objęła 100 proc. materiału badawczego i polegała na merytorycznej analizie zebranych danych i dokumentacji pracy ankietera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8095535-1056-481E-AA24-3F7E1E210C91}"/>
              </a:ext>
            </a:extLst>
          </p:cNvPr>
          <p:cNvSpPr txBox="1"/>
          <p:nvPr/>
        </p:nvSpPr>
        <p:spPr>
          <a:xfrm>
            <a:off x="404262" y="3886293"/>
            <a:ext cx="382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i="1" dirty="0"/>
              <a:t>Ogólne statystyki </a:t>
            </a:r>
            <a:r>
              <a:rPr lang="pl-PL" altLang="pl-PL" i="1" dirty="0">
                <a:solidFill>
                  <a:srgbClr val="000000"/>
                </a:solidFill>
                <a:ea typeface="Lucida Sans Unicode" panose="020B0602030504020204" pitchFamily="34" charset="0"/>
                <a:cs typeface="Times New Roman" panose="02020603050405020304" pitchFamily="18" charset="0"/>
              </a:rPr>
              <a:t>kontroli </a:t>
            </a:r>
            <a:r>
              <a:rPr lang="pl-PL" altLang="pl-PL" i="1" dirty="0" err="1">
                <a:solidFill>
                  <a:srgbClr val="000000"/>
                </a:solidFill>
                <a:ea typeface="Lucida Sans Unicode" panose="020B0602030504020204" pitchFamily="34" charset="0"/>
                <a:cs typeface="Times New Roman" panose="02020603050405020304" pitchFamily="18" charset="0"/>
              </a:rPr>
              <a:t>nieterenowej</a:t>
            </a:r>
            <a:endParaRPr lang="pl-PL" alt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468C803-079C-48C9-9595-59C24605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32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E053D-C54C-4AEB-A37A-AE203A53B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63178"/>
            <a:ext cx="8035200" cy="891892"/>
          </a:xfrm>
        </p:spPr>
        <p:txBody>
          <a:bodyPr/>
          <a:lstStyle/>
          <a:p>
            <a:r>
              <a:rPr lang="pl-PL" dirty="0" smtClean="0"/>
              <a:t>Tomasz </a:t>
            </a:r>
            <a:r>
              <a:rPr lang="pl-PL" dirty="0"/>
              <a:t>Panek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B0F6D0-C317-4B9A-BCF0-154BD5B54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Instytut Statystyki i Demografii Szkoły Głównej Handlowej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3510009-9046-429F-9B0E-B89BB8049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57" y="3214169"/>
            <a:ext cx="1635642" cy="163564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7362AFC1-775F-46E1-9F9E-43377F5F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46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C153C4-B6D5-4617-A7ED-C735BABB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Kontrola wewnętrzna terenowa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A98BED13-93B5-4CE2-A6C3-DFCC416D8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51788"/>
              </p:ext>
            </p:extLst>
          </p:nvPr>
        </p:nvGraphicFramePr>
        <p:xfrm>
          <a:off x="495300" y="3986117"/>
          <a:ext cx="10770705" cy="182636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24823">
                  <a:extLst>
                    <a:ext uri="{9D8B030D-6E8A-4147-A177-3AD203B41FA5}">
                      <a16:colId xmlns:a16="http://schemas.microsoft.com/office/drawing/2014/main" xmlns="" val="2222277390"/>
                    </a:ext>
                  </a:extLst>
                </a:gridCol>
                <a:gridCol w="2545882">
                  <a:extLst>
                    <a:ext uri="{9D8B030D-6E8A-4147-A177-3AD203B41FA5}">
                      <a16:colId xmlns:a16="http://schemas.microsoft.com/office/drawing/2014/main" xmlns="" val="4127981827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Statusy i błędy ankieterskie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Liczba wywiadów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74147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Pierwotna liczba efektywnych wywiadów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1057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554942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Liczba usuniętych wywiadów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86338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Finalna liczba efektywnych wywiadów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043502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skontrolowanych wywiadów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30271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Brak błędu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128968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Błąd metody realizacji wywiadu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007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Błąd kryterium doboru respondenta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0449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Nieprawidłowy zapis odpowiedzi respondenta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865076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B8347D5-9D63-430F-B823-D144E296EE94}"/>
              </a:ext>
            </a:extLst>
          </p:cNvPr>
          <p:cNvSpPr txBox="1"/>
          <p:nvPr/>
        </p:nvSpPr>
        <p:spPr>
          <a:xfrm>
            <a:off x="495300" y="1296142"/>
            <a:ext cx="10770705" cy="184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l-PL" sz="2400" dirty="0"/>
              <a:t>kontrola wywiadów efektywnych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dirty="0"/>
              <a:t>kontroli telefonicznej poddano 16,5 proc.  wywiadów (166 wywiadów) z ostatecznej puli wywiadów efektywnych, czyli takich, które udało się zrealizować w całości uzyskując kompletne odpowiedzi na pytania zawarte w kwestionariuszach badania pilotażowego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8095535-1056-481E-AA24-3F7E1E210C91}"/>
              </a:ext>
            </a:extLst>
          </p:cNvPr>
          <p:cNvSpPr txBox="1"/>
          <p:nvPr/>
        </p:nvSpPr>
        <p:spPr>
          <a:xfrm>
            <a:off x="404262" y="3616785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i="1" dirty="0"/>
              <a:t>Ogólne statystyki </a:t>
            </a:r>
            <a:r>
              <a:rPr lang="pl-PL" i="1" dirty="0"/>
              <a:t>wywiadów efektywnych</a:t>
            </a:r>
            <a:endParaRPr lang="pl-PL" alt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AB4C6FA-75C8-4E61-93A8-CE7A6D5A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7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C153C4-B6D5-4617-A7ED-C735BABB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Kontrola wewnętrzna terenowa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A98BED13-93B5-4CE2-A6C3-DFCC416D8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08103"/>
              </p:ext>
            </p:extLst>
          </p:nvPr>
        </p:nvGraphicFramePr>
        <p:xfrm>
          <a:off x="495300" y="4053494"/>
          <a:ext cx="10770705" cy="21851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24823">
                  <a:extLst>
                    <a:ext uri="{9D8B030D-6E8A-4147-A177-3AD203B41FA5}">
                      <a16:colId xmlns:a16="http://schemas.microsoft.com/office/drawing/2014/main" xmlns="" val="2222277390"/>
                    </a:ext>
                  </a:extLst>
                </a:gridCol>
                <a:gridCol w="2545882">
                  <a:extLst>
                    <a:ext uri="{9D8B030D-6E8A-4147-A177-3AD203B41FA5}">
                      <a16:colId xmlns:a16="http://schemas.microsoft.com/office/drawing/2014/main" xmlns="" val="4127981827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</a:rPr>
                        <a:t>Statusy i wyniki kontroli</a:t>
                      </a:r>
                      <a:endParaRPr lang="pl-P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Liczba wywiadów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74147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wywiadów ze statusem: zamknięte drzwi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1036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554942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skontrolowanych wywiadów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86338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Kontrola: potwierdzona nieobecność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043502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Kontrola: osoby, które zgodziły się na wywiad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30271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Kontrola: zamknięte drzwi – brak potwierdzenia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450149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wywiadów ze statusem: odmowa udziału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1713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914835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skontrolowanych wywiadów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128968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Kontrola: potwierdzona odmowa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007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Kontrola: osoby, które zgodziły się na wywiad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0449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Kontrola: zamknięte drzwi – brak potwierdzenia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865076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B8347D5-9D63-430F-B823-D144E296EE94}"/>
              </a:ext>
            </a:extLst>
          </p:cNvPr>
          <p:cNvSpPr txBox="1"/>
          <p:nvPr/>
        </p:nvSpPr>
        <p:spPr>
          <a:xfrm>
            <a:off x="495300" y="1132511"/>
            <a:ext cx="10770705" cy="22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l-PL" sz="2400" dirty="0"/>
              <a:t>kontrola wywiadów nieefektywnych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dirty="0"/>
              <a:t>kontroli bezpośredniej poddano 11,9 proc. (208 wywiadów)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dirty="0"/>
              <a:t>większość przypadków, zarówno jeśli chodzi o „odmowy” oraz „zamknięte drzwi”, znalazło swoje potwierdzenie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dirty="0"/>
              <a:t>dodatkowo u 9 ankieterów zidentyfikowano wywiady, które zostały niepotwierdzone przez respondentów podczas kontroli terenowej –usunięto wszystkie wywiady przeprowadzone przez tych ankieterów (53 wywiady)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8095535-1056-481E-AA24-3F7E1E210C91}"/>
              </a:ext>
            </a:extLst>
          </p:cNvPr>
          <p:cNvSpPr txBox="1"/>
          <p:nvPr/>
        </p:nvSpPr>
        <p:spPr>
          <a:xfrm>
            <a:off x="404262" y="368416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i="1" dirty="0"/>
              <a:t>Ogólne statystyki </a:t>
            </a:r>
            <a:r>
              <a:rPr lang="pl-PL" i="1" dirty="0"/>
              <a:t>wywiadów nieefektywnych</a:t>
            </a:r>
            <a:endParaRPr lang="pl-PL" alt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66A8483-0F42-4E61-9BBD-C2809919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297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C153C4-B6D5-4617-A7ED-C735BABB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Kontrola zewnętrzna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B8347D5-9D63-430F-B823-D144E296EE94}"/>
              </a:ext>
            </a:extLst>
          </p:cNvPr>
          <p:cNvSpPr txBox="1"/>
          <p:nvPr/>
        </p:nvSpPr>
        <p:spPr>
          <a:xfrm>
            <a:off x="495300" y="1142138"/>
            <a:ext cx="10770705" cy="476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l-PL" sz="2400" dirty="0"/>
              <a:t>fazy procesu kontroli zewnętrznej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dirty="0"/>
              <a:t>kontrola wstępna – sprawdzenie spójności i kompletności otrzymanego zbioru danych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dirty="0"/>
              <a:t>kontrola telefoniczna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"/>
            </a:pPr>
            <a:r>
              <a:rPr lang="pl-PL" altLang="pl-PL" sz="1400" dirty="0"/>
              <a:t>zdecydowana większość wywiadów otrzymała status potwierdzonych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"/>
            </a:pPr>
            <a:r>
              <a:rPr lang="pl-PL" altLang="pl-PL" sz="1400" dirty="0"/>
              <a:t>brak możliwości potwierdzenia wywiadu najczęściej wynikał z błędnego numeru telefonu lub wyczerpania założonej liczby kontaktów (respondent nie odbierał telefonu)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"/>
            </a:pPr>
            <a:r>
              <a:rPr lang="pl-PL" altLang="pl-PL" sz="1400" dirty="0"/>
              <a:t>w rezultacie procedury kontroli telefonicznej stwierdzono, iż jedynie 5 wywiadów nie zostało zrealizowanych i wymaga arbitrażu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dirty="0"/>
              <a:t>kontrola terenowa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"/>
            </a:pPr>
            <a:r>
              <a:rPr lang="pl-PL" altLang="pl-PL" sz="1400" dirty="0"/>
              <a:t>zdecydowana większość wywiadów została potwierdzona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"/>
            </a:pPr>
            <a:r>
              <a:rPr lang="pl-PL" altLang="pl-PL" sz="1400" dirty="0"/>
              <a:t>brak możliwości potwierdzenia wywiadu wynikał najczęściej z błędnych danych kontaktowych (błędny adres lub wskazana osoba nie zamieszkuje pod wskazanym adresem)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"/>
            </a:pPr>
            <a:r>
              <a:rPr lang="pl-PL" altLang="pl-PL" sz="1400" dirty="0"/>
              <a:t>do procedury arbitrażowej zostały skierowane wywiady, w przypadku których ustalono, iż wywiad nie został zrealizowany (2 wywiady) lub w przypadku których respondent nie przyjmował ankietera lub był nieobecny w domu (19 wywiadów)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641A03E9-EC82-4E8C-A2FB-4590294A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383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C153C4-B6D5-4617-A7ED-C735BABB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Podsumowanie kontroli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B8347D5-9D63-430F-B823-D144E296EE94}"/>
              </a:ext>
            </a:extLst>
          </p:cNvPr>
          <p:cNvSpPr txBox="1"/>
          <p:nvPr/>
        </p:nvSpPr>
        <p:spPr>
          <a:xfrm>
            <a:off x="496302" y="2181666"/>
            <a:ext cx="11199395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sz="2800" dirty="0"/>
              <a:t>w wyniku arbitrażu usunięto </a:t>
            </a:r>
            <a:r>
              <a:rPr lang="pl-PL" altLang="pl-PL" sz="2800" b="1" dirty="0"/>
              <a:t>38</a:t>
            </a:r>
            <a:r>
              <a:rPr lang="pl-PL" altLang="pl-PL" sz="2800" dirty="0"/>
              <a:t> wywiadów z gospodarstwami domowymi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"/>
            </a:pPr>
            <a:r>
              <a:rPr lang="pl-PL" altLang="pl-PL" sz="2800" dirty="0"/>
              <a:t>ostatecznie w wyniku procedur kontrolnych oraz procedury arbitrażu do bazy danych gospodarstw domowych trafiło </a:t>
            </a:r>
            <a:r>
              <a:rPr lang="pl-PL" altLang="pl-PL" sz="2800" b="1" dirty="0"/>
              <a:t>1005</a:t>
            </a:r>
            <a:r>
              <a:rPr lang="pl-PL" altLang="pl-PL" sz="2800" dirty="0"/>
              <a:t> rekordów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8F0A74D8-6816-4775-BE57-47AE31C6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36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8943975" cy="644809"/>
          </a:xfrm>
        </p:spPr>
        <p:txBody>
          <a:bodyPr>
            <a:normAutofit fontScale="90000"/>
          </a:bodyPr>
          <a:lstStyle/>
          <a:p>
            <a:r>
              <a:rPr lang="pl-PL" dirty="0"/>
              <a:t>Podsumowanie realizacji badania pilotażowego </a:t>
            </a:r>
            <a:endParaRPr lang="en-US" sz="1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300" y="1009934"/>
            <a:ext cx="11182350" cy="5610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200" dirty="0"/>
              <a:t>Trudności realizacyjne badania w odczuciu ankieterów :</a:t>
            </a:r>
          </a:p>
          <a:p>
            <a:pPr lvl="0"/>
            <a:r>
              <a:rPr lang="pl-PL" dirty="0"/>
              <a:t>Długości wywiadu. Wywiad jest zdecydowanie za długi, szczególnie dotyczy to sytuacji, gdy należy przeprowadzić wywiad z kilkoma członkami gospodarstwa domowego. Jest to</a:t>
            </a:r>
            <a:r>
              <a:rPr lang="pl-PL" u="sng" dirty="0"/>
              <a:t> </a:t>
            </a:r>
            <a:r>
              <a:rPr lang="pl-PL" dirty="0"/>
              <a:t>główna uwaga płynąca z terenu,</a:t>
            </a:r>
          </a:p>
          <a:p>
            <a:pPr lvl="0"/>
            <a:r>
              <a:rPr lang="pl-PL" dirty="0"/>
              <a:t>Zbyt szczegółowe bloki pytań w ankiecie gospodarstwa domowego. Respondenci zwracali uwagę na zbyt szczegółowy blok pytań w ankiecie gospodarstwa domowego zbierający informacje na temat wszystkich jego członków.</a:t>
            </a:r>
          </a:p>
          <a:p>
            <a:pPr lvl="0"/>
            <a:r>
              <a:rPr lang="pl-PL" dirty="0"/>
              <a:t>Wysoki stopień skomplikowania formularzy zgód,</a:t>
            </a:r>
          </a:p>
          <a:p>
            <a:pPr lvl="0"/>
            <a:r>
              <a:rPr lang="pl-PL" dirty="0"/>
              <a:t>Duże podobieństwo pytań. Pojawiały się sygnały, że część pytań jest do siebie podobnych i że badani mieli wrażenie, że już odpowiadali na dane pytanie,</a:t>
            </a:r>
          </a:p>
          <a:p>
            <a:pPr lvl="0"/>
            <a:r>
              <a:rPr lang="pl-PL" dirty="0"/>
              <a:t>Szczegółowość pytań. Pytania, zwłaszcza w bloku telewizyjnym są bardzo szczegółowe,</a:t>
            </a:r>
          </a:p>
          <a:p>
            <a:pPr lvl="0"/>
            <a:r>
              <a:rPr lang="pl-PL" dirty="0"/>
              <a:t>Brak znajomości urządzeń będących w posiadaniu gospodarstwa domowego. Część badanych nie wie, jakie funkcje ma ich telewizor, czy jest smart tv, itd.</a:t>
            </a:r>
          </a:p>
          <a:p>
            <a:pPr lvl="0"/>
            <a:r>
              <a:rPr lang="pl-PL" dirty="0"/>
              <a:t>Niewiele osób korzysta z rzutnika.</a:t>
            </a:r>
          </a:p>
          <a:p>
            <a:pPr lvl="0"/>
            <a:r>
              <a:rPr lang="pl-PL" dirty="0"/>
              <a:t>Część badanych negatywnie reagowała na pytania o model posiadanego telefonu komórkowego.</a:t>
            </a:r>
          </a:p>
          <a:p>
            <a:pPr lvl="0"/>
            <a:r>
              <a:rPr lang="pl-PL" dirty="0"/>
              <a:t>Zbyt rozbudowane kafeterie odpowiedzi na pytania.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39765C5-83A3-4182-9622-8ADF4C7A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429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Eksperymenty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3413996" y="1958474"/>
            <a:ext cx="694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400" dirty="0"/>
              <a:t>przetestowanie systemu wynagrodzeń ankieterów za przeprowadzenie wywiadu</a:t>
            </a:r>
            <a:br>
              <a:rPr lang="pl-PL" sz="2400" dirty="0"/>
            </a:br>
            <a:r>
              <a:rPr lang="pl-PL" sz="2400" dirty="0"/>
              <a:t>(metoda reprezentacyjna)</a:t>
            </a:r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przetestowanie systemu wynagradzania ankieterów wyłącznie za skuteczną rekrutację do panelu telemetrycznego (metoda kuli śnieżnej)</a:t>
            </a:r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przetestowanie systemu gratyfikacji dla uczestników panelu telemetrycznego (metoda reprezentacyjna)</a:t>
            </a:r>
          </a:p>
        </p:txBody>
      </p:sp>
      <p:pic>
        <p:nvPicPr>
          <p:cNvPr id="8" name="Grafika 7" descr="Kolba">
            <a:extLst>
              <a:ext uri="{FF2B5EF4-FFF2-40B4-BE49-F238E27FC236}">
                <a16:creationId xmlns:a16="http://schemas.microsoft.com/office/drawing/2014/main" xmlns="" id="{19695AD9-ADF1-4189-BC9A-6D04A23FD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82030" y="1649861"/>
            <a:ext cx="3496026" cy="3496026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5BFA8069-813D-4DF5-BAB9-BC3134B9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397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Eksperymenty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3413996" y="1958474"/>
            <a:ext cx="694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przetestowanie systemu wynagrodzeń ankieterów za przeprowadzenie wywiadu</a:t>
            </a:r>
            <a:br>
              <a:rPr lang="pl-PL" sz="2400" dirty="0"/>
            </a:br>
            <a:r>
              <a:rPr lang="pl-PL" sz="2400" dirty="0">
                <a:solidFill>
                  <a:srgbClr val="FF0000"/>
                </a:solidFill>
              </a:rPr>
              <a:t>(metoda reprezentacyjna)</a:t>
            </a:r>
          </a:p>
        </p:txBody>
      </p:sp>
      <p:pic>
        <p:nvPicPr>
          <p:cNvPr id="8" name="Grafika 7" descr="Kolba">
            <a:extLst>
              <a:ext uri="{FF2B5EF4-FFF2-40B4-BE49-F238E27FC236}">
                <a16:creationId xmlns:a16="http://schemas.microsoft.com/office/drawing/2014/main" xmlns="" id="{19695AD9-ADF1-4189-BC9A-6D04A23FD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82030" y="1649861"/>
            <a:ext cx="3496026" cy="3496026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B8354270-C60B-498E-8C56-AE71829D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936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Eksperyment 1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947A2A73-F334-456E-B54E-209B53C11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0282"/>
              </p:ext>
            </p:extLst>
          </p:nvPr>
        </p:nvGraphicFramePr>
        <p:xfrm>
          <a:off x="495299" y="4573940"/>
          <a:ext cx="11276396" cy="13430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22780">
                  <a:extLst>
                    <a:ext uri="{9D8B030D-6E8A-4147-A177-3AD203B41FA5}">
                      <a16:colId xmlns:a16="http://schemas.microsoft.com/office/drawing/2014/main" xmlns="" val="1868837280"/>
                    </a:ext>
                  </a:extLst>
                </a:gridCol>
                <a:gridCol w="3310135">
                  <a:extLst>
                    <a:ext uri="{9D8B030D-6E8A-4147-A177-3AD203B41FA5}">
                      <a16:colId xmlns:a16="http://schemas.microsoft.com/office/drawing/2014/main" xmlns="" val="4148331576"/>
                    </a:ext>
                  </a:extLst>
                </a:gridCol>
                <a:gridCol w="5543481">
                  <a:extLst>
                    <a:ext uri="{9D8B030D-6E8A-4147-A177-3AD203B41FA5}">
                      <a16:colId xmlns:a16="http://schemas.microsoft.com/office/drawing/2014/main" xmlns="" val="281012169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Współczynnik eksperymentu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a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Osiągnięty response rate w próbie podstawowej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x100%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Osiągnięty </a:t>
                      </a:r>
                      <a:r>
                        <a:rPr lang="pl-PL" sz="1100" b="1" dirty="0" err="1">
                          <a:effectLst/>
                        </a:rPr>
                        <a:t>response</a:t>
                      </a:r>
                      <a:r>
                        <a:rPr lang="pl-PL" sz="1100" b="1" dirty="0">
                          <a:effectLst/>
                        </a:rPr>
                        <a:t> </a:t>
                      </a:r>
                      <a:r>
                        <a:rPr lang="pl-PL" sz="1100" b="1" dirty="0" err="1">
                          <a:effectLst/>
                        </a:rPr>
                        <a:t>rate</a:t>
                      </a:r>
                      <a:r>
                        <a:rPr lang="pl-PL" sz="1100" b="1" dirty="0">
                          <a:effectLst/>
                        </a:rPr>
                        <a:t> w próbie podstawowej bez ankieterów z zerową liczbą wywiadów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x100%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8595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26.5%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31.6%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63909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0.5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25.6%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39.5%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1646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32.6%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41.8%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75790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25.9%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35.0%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2067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Ogółem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28.1%</a:t>
                      </a:r>
                      <a:endParaRPr lang="pl-PL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36.6%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52577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341452F-A5E4-4AEB-AB49-5EE58C83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9" y="1041078"/>
            <a:ext cx="11276397" cy="329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9875" marR="0" lvl="0" indent="-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è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bazowa stawka za wywiad była wypłacana, jeśli ankieter zrealizował założoną wartość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 próbie podstawowej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è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przypadku, gdy odsetek zgód na udział w badaniu dla danego ankietera różnił się od wartości założonej, stawka za pojedynczy wywiad była zwiększana lub zmniejszana o wartość proporcjonalną do różnicy w punktach procentowych pomiędzy zrealizowanym, a założonym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è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badaniu zastosowano łącznie cztery różne systemy wynagradzania – obok systemu klasycznego, nieróżnicującego stawek, wprowadzono trzy systemy różniące stawki – im wyższa wartość współczynnika eksperymentu, tym w wyższym stopniu wynagrodzenie ankietera zależało od stopnia realizacji próby podstawowej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è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ankieterzy wynagradzani według najefektywniejszego systemu różnicującego stawki osiągnęli wskaźnik zgód na udział w badaniu ankietowym o około 70 proc. wyższy, niż grupa kontrolna, wynagradzana w sposób klasyczny. 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lang="pl-PL" altLang="pl-PL" sz="14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Osiągnięte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 próby podstawowej według grup eksperymentalnych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E53EB43-B1E4-4E3F-941E-1727C139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367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Eksperymenty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3413995" y="1958474"/>
            <a:ext cx="744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l-PL" sz="2400" dirty="0"/>
              <a:t>przetestowanie systemu gratyfikacji dla uczestników panelu telemetrycznego </a:t>
            </a:r>
            <a:r>
              <a:rPr lang="pl-PL" sz="2400" dirty="0">
                <a:solidFill>
                  <a:srgbClr val="FF0000"/>
                </a:solidFill>
              </a:rPr>
              <a:t>(metoda reprezentacyjna)</a:t>
            </a:r>
          </a:p>
        </p:txBody>
      </p:sp>
      <p:pic>
        <p:nvPicPr>
          <p:cNvPr id="8" name="Grafika 7" descr="Kolba">
            <a:extLst>
              <a:ext uri="{FF2B5EF4-FFF2-40B4-BE49-F238E27FC236}">
                <a16:creationId xmlns:a16="http://schemas.microsoft.com/office/drawing/2014/main" xmlns="" id="{19695AD9-ADF1-4189-BC9A-6D04A23FD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82030" y="1649861"/>
            <a:ext cx="3496026" cy="3496026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0E90A7F9-B474-4469-BCBB-3F4FEB7C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121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Eksperyment 2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341452F-A5E4-4AEB-AB49-5EE58C83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242717"/>
            <a:ext cx="11276397" cy="461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lvl="0" indent="-3556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 gospodarstw domowych o niskich poziomach dochodów ta sama wysokość gratyfikacji stanowi subiektywnie wyższą wartość w porównaniu do gospodarstw o wyższych dochodach</a:t>
            </a:r>
          </a:p>
          <a:p>
            <a:pPr marL="355600" lvl="0" indent="-3556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respondenci zostali podzieleni na </a:t>
            </a:r>
            <a:r>
              <a:rPr lang="pl-PL" altLang="pl-PL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grup dochodowych</a:t>
            </a: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którym zostały zaproponowane różne wysokości początkowego i maksymalnego wynagrodzenia (w sumie 3 propozycje) za udział w panelu telemetrycznym</a:t>
            </a:r>
          </a:p>
          <a:p>
            <a:pPr marL="355600" lvl="0" indent="-3556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spośród 631 gospodarstw domowych poddanych eksperymentowi </a:t>
            </a:r>
            <a:r>
              <a:rPr lang="pl-PL" altLang="pl-PL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jedynie 20 wyraziło zgodę </a:t>
            </a: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udział w badaniu telemetrycznym (3,2 proc.), a urządzenia pomiarowe zostały zainstalowane u 12 gospodarstw domowych</a:t>
            </a:r>
          </a:p>
          <a:p>
            <a:pPr marL="355600" lvl="0" indent="-3556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spośród 20 gospodarstw domowych, które zgodziły się wziąć udział w panelu telemetrycznym </a:t>
            </a:r>
            <a:r>
              <a:rPr lang="pl-PL" altLang="pl-PL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tylko 2 gospodarstwa zmieniły początkowo negatywną odpowiedź</a:t>
            </a: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pod wpływem wzrostu proponowanego wynagrodzenia </a:t>
            </a:r>
          </a:p>
          <a:p>
            <a:pPr marL="355600" lvl="0" indent="-3556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gospodarstwa domowe okazały się być </a:t>
            </a:r>
            <a:r>
              <a:rPr lang="pl-PL" altLang="pl-PL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niewrażliwe</a:t>
            </a: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 proponowane zachęty materialne</a:t>
            </a:r>
          </a:p>
          <a:p>
            <a:pPr marL="355600" lvl="0" indent="-3556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 gospodarstw zgodziło się na udział w panelu telemetrycznym przez 6 miesięcy już przy proponowanej </a:t>
            </a:r>
            <a:r>
              <a:rPr lang="pl-PL" altLang="pl-PL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bazowej stawce wynoszącej 100 zł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C757A44E-B276-4711-AA7E-84278A7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39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Cel i zakres badania pilotażowego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FDD547C5-4406-4D58-84A6-B304C63FAC1E}"/>
              </a:ext>
            </a:extLst>
          </p:cNvPr>
          <p:cNvGrpSpPr/>
          <p:nvPr/>
        </p:nvGrpSpPr>
        <p:grpSpPr>
          <a:xfrm>
            <a:off x="1178297" y="3006821"/>
            <a:ext cx="1118575" cy="629232"/>
            <a:chOff x="581520" y="1250765"/>
            <a:chExt cx="1118575" cy="629232"/>
          </a:xfrm>
        </p:grpSpPr>
        <p:pic>
          <p:nvPicPr>
            <p:cNvPr id="3" name="Grafika 2" descr="Internet">
              <a:extLst>
                <a:ext uri="{FF2B5EF4-FFF2-40B4-BE49-F238E27FC236}">
                  <a16:creationId xmlns:a16="http://schemas.microsoft.com/office/drawing/2014/main" xmlns="" id="{45C80A8F-88B4-4727-9E13-BBCFA24E3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74848" y="1422797"/>
              <a:ext cx="625247" cy="457200"/>
            </a:xfrm>
            <a:prstGeom prst="rect">
              <a:avLst/>
            </a:prstGeom>
          </p:spPr>
        </p:pic>
        <p:pic>
          <p:nvPicPr>
            <p:cNvPr id="6" name="Grafika 5" descr="Monitor">
              <a:extLst>
                <a:ext uri="{FF2B5EF4-FFF2-40B4-BE49-F238E27FC236}">
                  <a16:creationId xmlns:a16="http://schemas.microsoft.com/office/drawing/2014/main" xmlns="" id="{26DFB6E0-5B5F-48FC-824D-4F56E79DB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81520" y="1250765"/>
              <a:ext cx="625247" cy="625247"/>
            </a:xfrm>
            <a:prstGeom prst="rect">
              <a:avLst/>
            </a:prstGeom>
          </p:spPr>
        </p:pic>
        <p:pic>
          <p:nvPicPr>
            <p:cNvPr id="8" name="Grafika 7" descr="Smartfon">
              <a:extLst>
                <a:ext uri="{FF2B5EF4-FFF2-40B4-BE49-F238E27FC236}">
                  <a16:creationId xmlns:a16="http://schemas.microsoft.com/office/drawing/2014/main" xmlns="" id="{19A16B5A-8A81-44A2-81AD-B1096C033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5400000">
              <a:off x="1408763" y="1314944"/>
              <a:ext cx="253071" cy="253071"/>
            </a:xfrm>
            <a:prstGeom prst="rect">
              <a:avLst/>
            </a:prstGeom>
          </p:spPr>
        </p:pic>
        <p:pic>
          <p:nvPicPr>
            <p:cNvPr id="11" name="Grafika 10" descr="Radio">
              <a:extLst>
                <a:ext uri="{FF2B5EF4-FFF2-40B4-BE49-F238E27FC236}">
                  <a16:creationId xmlns:a16="http://schemas.microsoft.com/office/drawing/2014/main" xmlns="" id="{2B920600-BD77-4866-A7D3-E4415E18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57867" y="1279269"/>
              <a:ext cx="253071" cy="253071"/>
            </a:xfrm>
            <a:prstGeom prst="rect">
              <a:avLst/>
            </a:prstGeom>
          </p:spPr>
        </p:pic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3190A028-A6FE-4BDE-81F2-D210808DD9B4}"/>
              </a:ext>
            </a:extLst>
          </p:cNvPr>
          <p:cNvSpPr txBox="1"/>
          <p:nvPr/>
        </p:nvSpPr>
        <p:spPr>
          <a:xfrm>
            <a:off x="2383499" y="3177382"/>
            <a:ext cx="6760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wyposażeniu gospodarstw domowych i ich członków w urządzenia do odbioru mediów elektronicznych</a:t>
            </a:r>
          </a:p>
        </p:txBody>
      </p:sp>
      <p:grpSp>
        <p:nvGrpSpPr>
          <p:cNvPr id="41" name="Grupa 40">
            <a:extLst>
              <a:ext uri="{FF2B5EF4-FFF2-40B4-BE49-F238E27FC236}">
                <a16:creationId xmlns:a16="http://schemas.microsoft.com/office/drawing/2014/main" xmlns="" id="{A1AD45AE-9D6C-465B-83D9-7D43DD0CC2A5}"/>
              </a:ext>
            </a:extLst>
          </p:cNvPr>
          <p:cNvGrpSpPr/>
          <p:nvPr/>
        </p:nvGrpSpPr>
        <p:grpSpPr>
          <a:xfrm>
            <a:off x="1197547" y="4417879"/>
            <a:ext cx="1014524" cy="637797"/>
            <a:chOff x="610395" y="2791203"/>
            <a:chExt cx="1014524" cy="637797"/>
          </a:xfrm>
        </p:grpSpPr>
        <p:pic>
          <p:nvPicPr>
            <p:cNvPr id="16" name="Grafika 15" descr="Nauczyciel">
              <a:extLst>
                <a:ext uri="{FF2B5EF4-FFF2-40B4-BE49-F238E27FC236}">
                  <a16:creationId xmlns:a16="http://schemas.microsoft.com/office/drawing/2014/main" xmlns="" id="{FA10DBB8-C6DA-4260-A810-5DBED5570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99672" y="2803753"/>
              <a:ext cx="625247" cy="625247"/>
            </a:xfrm>
            <a:prstGeom prst="rect">
              <a:avLst/>
            </a:prstGeom>
          </p:spPr>
        </p:pic>
        <p:pic>
          <p:nvPicPr>
            <p:cNvPr id="18" name="Grafika 17" descr="Klepsydra">
              <a:extLst>
                <a:ext uri="{FF2B5EF4-FFF2-40B4-BE49-F238E27FC236}">
                  <a16:creationId xmlns:a16="http://schemas.microsoft.com/office/drawing/2014/main" xmlns="" id="{12B085D0-629C-4A9E-A889-98E9A9237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323353" y="2963729"/>
              <a:ext cx="266791" cy="266791"/>
            </a:xfrm>
            <a:prstGeom prst="rect">
              <a:avLst/>
            </a:prstGeom>
          </p:spPr>
        </p:pic>
        <p:pic>
          <p:nvPicPr>
            <p:cNvPr id="25" name="Grafika 24" descr="Połączenia">
              <a:extLst>
                <a:ext uri="{FF2B5EF4-FFF2-40B4-BE49-F238E27FC236}">
                  <a16:creationId xmlns:a16="http://schemas.microsoft.com/office/drawing/2014/main" xmlns="" id="{5C4D32DA-8900-4482-B0E9-5FB00CDCE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610395" y="2791203"/>
              <a:ext cx="542651" cy="542651"/>
            </a:xfrm>
            <a:prstGeom prst="rect">
              <a:avLst/>
            </a:prstGeom>
          </p:spPr>
        </p:pic>
      </p:grpSp>
      <p:sp>
        <p:nvSpPr>
          <p:cNvPr id="75" name="pole tekstowe 74">
            <a:extLst>
              <a:ext uri="{FF2B5EF4-FFF2-40B4-BE49-F238E27FC236}">
                <a16:creationId xmlns:a16="http://schemas.microsoft.com/office/drawing/2014/main" xmlns="" id="{3C5AD097-7FDF-4BCC-8D47-324A2D9B65FA}"/>
              </a:ext>
            </a:extLst>
          </p:cNvPr>
          <p:cNvSpPr txBox="1"/>
          <p:nvPr/>
        </p:nvSpPr>
        <p:spPr>
          <a:xfrm>
            <a:off x="2383498" y="4539134"/>
            <a:ext cx="7575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sposobach i częstości korzystania z mediów elektronicznych</a:t>
            </a:r>
          </a:p>
          <a:p>
            <a:r>
              <a:rPr lang="pl-PL" sz="2400" dirty="0"/>
              <a:t>w zależności od charakterystyk społeczno-demograficznych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FE19437B-FD8B-456F-B699-351A0AAEFCE5}"/>
              </a:ext>
            </a:extLst>
          </p:cNvPr>
          <p:cNvSpPr txBox="1"/>
          <p:nvPr/>
        </p:nvSpPr>
        <p:spPr>
          <a:xfrm>
            <a:off x="1178297" y="1805118"/>
            <a:ext cx="2727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Zebranie</a:t>
            </a:r>
            <a:r>
              <a:rPr lang="pl-PL" sz="2400" dirty="0"/>
              <a:t> danych o:</a:t>
            </a:r>
          </a:p>
        </p:txBody>
      </p:sp>
      <p:pic>
        <p:nvPicPr>
          <p:cNvPr id="52" name="Grafika 51" descr="Otwarty folder">
            <a:extLst>
              <a:ext uri="{FF2B5EF4-FFF2-40B4-BE49-F238E27FC236}">
                <a16:creationId xmlns:a16="http://schemas.microsoft.com/office/drawing/2014/main" xmlns="" id="{82D19255-E20E-4DB3-9B79-A79C1FB7DD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33800" y="1742201"/>
            <a:ext cx="625247" cy="62524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F405FA59-9A09-480C-A0A3-98DD95B7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746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Eksperymenty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3413996" y="1958474"/>
            <a:ext cx="694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l-PL" sz="2400" dirty="0"/>
              <a:t>przetestowanie systemu wynagradzania ankieterów wyłącznie za skuteczną rekrutację do panelu telemetrycznego </a:t>
            </a:r>
            <a:r>
              <a:rPr lang="pl-PL" sz="2400" dirty="0">
                <a:solidFill>
                  <a:srgbClr val="FF0000"/>
                </a:solidFill>
              </a:rPr>
              <a:t>(metoda kuli śnieżnej)</a:t>
            </a:r>
          </a:p>
          <a:p>
            <a:pPr lvl="0"/>
            <a:endParaRPr lang="pl-PL" sz="2400" dirty="0"/>
          </a:p>
        </p:txBody>
      </p:sp>
      <p:pic>
        <p:nvPicPr>
          <p:cNvPr id="8" name="Grafika 7" descr="Kolba">
            <a:extLst>
              <a:ext uri="{FF2B5EF4-FFF2-40B4-BE49-F238E27FC236}">
                <a16:creationId xmlns:a16="http://schemas.microsoft.com/office/drawing/2014/main" xmlns="" id="{19695AD9-ADF1-4189-BC9A-6D04A23FD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82030" y="1649861"/>
            <a:ext cx="3496026" cy="3496026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7871088-6CD3-4454-A7B6-D244FA39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452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Eksperyment 3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341452F-A5E4-4AEB-AB49-5EE58C83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450466"/>
            <a:ext cx="11276397" cy="4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9875" lvl="0" indent="-269875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ankieter otrzymywał stawkę bazową za każde zrekrutowane do panelu gospodarstwo domowe (</a:t>
            </a:r>
            <a:r>
              <a:rPr lang="pl-PL" altLang="pl-PL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instalacja jednego miernika stacjonarnego oraz minimum jednego miernika mobilnego, czyli zrekrutowanie przynajmniej jednej osoby w gospodarstwie domowym</a:t>
            </a: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 dodatek pieniężny za instalację każdego kolejnego miernika w gospodarstwie oraz dodatek  za przeprowadzenie ankiet z gospodarstwem domowym i jego członkami zrekrutowanymi do panelu telemetrycznego</a:t>
            </a:r>
          </a:p>
          <a:p>
            <a:pPr marL="269875" lvl="0" indent="-269875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rekrutacja gospodarstw domowych i ich członków do panelu telemetrycznego odbywała się metodą </a:t>
            </a:r>
            <a:r>
              <a:rPr lang="pl-PL" altLang="pl-PL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kuli śniegowej </a:t>
            </a: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osoba biorąca udział w badaniu proszona jest przez ankietera o wskazanie kolejnych osób, które ankieter mógłby następnie prosić o udział w prowadzonym badaniu tworząc stopniowo w ten sposób próbę</a:t>
            </a:r>
          </a:p>
          <a:p>
            <a:pPr marL="269875" lvl="0" indent="-269875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altLang="pl-PL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wskaźnik zgód na udział w panelu telemetrycznym uzyskanych w trakcie eksperymentu wyniósł 44,3 proc. i jest prawie 30 krotnie wyższy niż analogiczny wskaźnik uzyskany w badaniu pilotażowym.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9EDFFA6D-4974-48C8-9980-1A17F9D7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175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Eksperyment 3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947A2A73-F334-456E-B54E-209B53C11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62337"/>
              </p:ext>
            </p:extLst>
          </p:nvPr>
        </p:nvGraphicFramePr>
        <p:xfrm>
          <a:off x="495299" y="1946244"/>
          <a:ext cx="10804758" cy="43527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8032">
                  <a:extLst>
                    <a:ext uri="{9D8B030D-6E8A-4147-A177-3AD203B41FA5}">
                      <a16:colId xmlns:a16="http://schemas.microsoft.com/office/drawing/2014/main" xmlns="" val="186883728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xmlns="" val="4148331576"/>
                    </a:ext>
                  </a:extLst>
                </a:gridCol>
                <a:gridCol w="3041583">
                  <a:extLst>
                    <a:ext uri="{9D8B030D-6E8A-4147-A177-3AD203B41FA5}">
                      <a16:colId xmlns:a16="http://schemas.microsoft.com/office/drawing/2014/main" xmlns="" val="2810121692"/>
                    </a:ext>
                  </a:extLst>
                </a:gridCol>
                <a:gridCol w="2849078">
                  <a:extLst>
                    <a:ext uri="{9D8B030D-6E8A-4147-A177-3AD203B41FA5}">
                      <a16:colId xmlns:a16="http://schemas.microsoft.com/office/drawing/2014/main" xmlns="" val="2043602162"/>
                    </a:ext>
                  </a:extLst>
                </a:gridCol>
                <a:gridCol w="1001025">
                  <a:extLst>
                    <a:ext uri="{9D8B030D-6E8A-4147-A177-3AD203B41FA5}">
                      <a16:colId xmlns:a16="http://schemas.microsoft.com/office/drawing/2014/main" xmlns="" val="807127393"/>
                    </a:ext>
                  </a:extLst>
                </a:gridCol>
              </a:tblGrid>
              <a:tr h="444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Województwo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5380" algn="ctr"/>
                          <a:tab pos="2271395" algn="r"/>
                        </a:tabLst>
                      </a:pP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Badanie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pilotażowe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5380" algn="ctr"/>
                          <a:tab pos="2271395" algn="r"/>
                        </a:tabLst>
                      </a:pP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Badanie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eksperymentalne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8595484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wywiadów 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gospodarstwami domowymi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gospodarstw domowych zrekrutowanych do panelu telemetrycznego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gospodarstw domowych zrekrutowanych do panelu telemetrycznego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odmów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72052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Dolnośląskie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63909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Kujawsko-pomorskie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4783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Lubelskie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1883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Lubuskie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200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Łódzkie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8932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Małopolskie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8978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Mazowieckie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8029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Opolskie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071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Podkarpackie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8892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Podlaskie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7326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Pomorskie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5921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Śląskie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7062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Świętokrzyskie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646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Warmińsko-mazurskie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5790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Wielkopolskie 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2067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Zachodniopomorskie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525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1005</a:t>
                      </a:r>
                      <a:endParaRPr lang="pl-PL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  <a:endParaRPr lang="pl-PL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  <a:endParaRPr lang="pl-PL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1820365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409CA55-1BCA-4B77-B310-3CAE9F0741F1}"/>
              </a:ext>
            </a:extLst>
          </p:cNvPr>
          <p:cNvSpPr txBox="1"/>
          <p:nvPr/>
        </p:nvSpPr>
        <p:spPr>
          <a:xfrm>
            <a:off x="420304" y="1413282"/>
            <a:ext cx="1026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Wyniki rekrutacji do panelu telemetrycznego w badaniu pilotażowym oraz w badaniu eksperymentalnym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8B2DF8E0-9464-42C2-B7D7-5F162E8C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306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Wyjaśnienie do eksperymentu </a:t>
            </a:r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33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203A871-35B7-47B5-9D98-4D7CF0405047}"/>
              </a:ext>
            </a:extLst>
          </p:cNvPr>
          <p:cNvSpPr/>
          <p:nvPr/>
        </p:nvSpPr>
        <p:spPr>
          <a:xfrm>
            <a:off x="522113" y="1300289"/>
            <a:ext cx="11487815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sz="2400" dirty="0"/>
              <a:t>Koszt przeprowadzenia wywiadu z jednym gospodarstwem domowym był niższy w badaniu pilotażowym o 165zł, niż w eksperymencie.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sz="2400" dirty="0"/>
              <a:t>wyniki badania ankietowego uzyskane w ramach eksperymentu nie mogą być włączane do bazy danych pochodzących z badania pilotażowego, gdyż próba gospodarstw domowych badana w ramach eksperymentu nie ma charakteru losowego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pl-PL" sz="2400" dirty="0"/>
              <a:t>przy wykorzystaniu próby losowej, wskaźnik zgód gospodarstw domowych na udział w badaniu telemetrycznym, przy systemie gratyfikacji wyłącznie za udział w panelu telemetrycznym, </a:t>
            </a:r>
            <a:r>
              <a:rPr lang="pl-PL" sz="2400" dirty="0" smtClean="0"/>
              <a:t>będzie zdecydowanie wyższy niż</a:t>
            </a:r>
            <a:r>
              <a:rPr lang="pl-PL" sz="2400" dirty="0" smtClean="0"/>
              <a:t> </a:t>
            </a:r>
            <a:r>
              <a:rPr lang="pl-PL" sz="2400" dirty="0"/>
              <a:t>w przypadku tworzenia próby techniką kuli śniegowej</a:t>
            </a:r>
          </a:p>
        </p:txBody>
      </p:sp>
    </p:spTree>
    <p:extLst>
      <p:ext uri="{BB962C8B-B14F-4D97-AF65-F5344CB8AC3E}">
        <p14:creationId xmlns:p14="http://schemas.microsoft.com/office/powerpoint/2010/main" val="2206278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Przykładowe</a:t>
            </a:r>
            <a:r>
              <a:rPr lang="en-US" dirty="0"/>
              <a:t> </a:t>
            </a:r>
            <a:r>
              <a:rPr lang="en-US" dirty="0" err="1"/>
              <a:t>wyniki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 </a:t>
            </a:r>
            <a:r>
              <a:rPr lang="en-US" dirty="0" err="1"/>
              <a:t>Pilotażu</a:t>
            </a:r>
            <a:r>
              <a:rPr lang="en-US" dirty="0"/>
              <a:t> </a:t>
            </a:r>
            <a:r>
              <a:rPr lang="en-US" dirty="0" err="1"/>
              <a:t>Badania</a:t>
            </a:r>
            <a:r>
              <a:rPr lang="en-US" dirty="0"/>
              <a:t> </a:t>
            </a:r>
            <a:r>
              <a:rPr lang="en-US" dirty="0" err="1"/>
              <a:t>Założycielskiego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82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E053D-C54C-4AEB-A37A-AE203A53B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63178"/>
            <a:ext cx="8035200" cy="891892"/>
          </a:xfrm>
        </p:spPr>
        <p:txBody>
          <a:bodyPr/>
          <a:lstStyle/>
          <a:p>
            <a:r>
              <a:rPr lang="pl-PL" dirty="0" smtClean="0"/>
              <a:t>Katarzyna </a:t>
            </a:r>
            <a:r>
              <a:rPr lang="pl-PL" dirty="0" err="1"/>
              <a:t>Saczuk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B0F6D0-C317-4B9A-BCF0-154BD5B54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Instytut Statystyki i Demografii SGH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3510009-9046-429F-9B0E-B89BB8049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57" y="3214169"/>
            <a:ext cx="1635642" cy="163564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7E130EC-5086-4EC1-86FC-794E39CD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17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Wyniki badania pilotażowego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4065901" y="1756344"/>
            <a:ext cx="529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prezentacja wyników w formie tabelarycznej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B222D114-4C1B-45C2-8BF6-9B0C2B051AED}"/>
              </a:ext>
            </a:extLst>
          </p:cNvPr>
          <p:cNvSpPr txBox="1"/>
          <p:nvPr/>
        </p:nvSpPr>
        <p:spPr>
          <a:xfrm>
            <a:off x="4065902" y="2333343"/>
            <a:ext cx="529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rozkłady odpowiedzi  zaprezentowane dla Polski ogółem, wybranych grup typologicznych i osób wyróżnionych ze względu na cechy społeczno-demograficzne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5216FA39-8CC5-43D0-B910-D2AFF0FE6B0B}"/>
              </a:ext>
            </a:extLst>
          </p:cNvPr>
          <p:cNvSpPr txBox="1"/>
          <p:nvPr/>
        </p:nvSpPr>
        <p:spPr>
          <a:xfrm>
            <a:off x="4065901" y="3397874"/>
            <a:ext cx="520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raport z omówieniem wybranych aspektów wyposażenia gospodarstw domowych oraz sposobów i częstości korzystania z </a:t>
            </a:r>
            <a:r>
              <a:rPr lang="pl-PL" sz="1600" dirty="0" smtClean="0"/>
              <a:t>różnych urządzeń</a:t>
            </a:r>
            <a:endParaRPr lang="pl-PL" sz="1600" dirty="0"/>
          </a:p>
        </p:txBody>
      </p:sp>
      <p:pic>
        <p:nvPicPr>
          <p:cNvPr id="21" name="Grafika 20" descr="Lista kontrolna">
            <a:extLst>
              <a:ext uri="{FF2B5EF4-FFF2-40B4-BE49-F238E27FC236}">
                <a16:creationId xmlns:a16="http://schemas.microsoft.com/office/drawing/2014/main" xmlns="" id="{09382D8B-03D8-46D0-995A-39ECA1A0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90560" y="1472266"/>
            <a:ext cx="4123473" cy="4123473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9DD5ACA9-0E73-464D-87C9-6D5B834F8AA3}"/>
              </a:ext>
            </a:extLst>
          </p:cNvPr>
          <p:cNvSpPr txBox="1"/>
          <p:nvPr/>
        </p:nvSpPr>
        <p:spPr>
          <a:xfrm>
            <a:off x="4065901" y="4462405"/>
            <a:ext cx="560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/>
              <a:t>ocena wiarygodności oszacowań parametrów z populacji generalnej dla danego przekroju populacji : błędy szacunku (pierwiastki kwadratowe z wariancji estymatorów parametrów)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AD8CE020-5077-499B-BDE4-CF47306D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242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Użytkowanie urządzeń i korzystanie z usług – gospodarstwa domowe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248608"/>
            <a:ext cx="6033685" cy="48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576" y="1248608"/>
            <a:ext cx="5880187" cy="48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01314329-E03D-4F11-8AC6-D253D514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37</a:t>
            </a:fld>
            <a:endParaRPr lang="pl-P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Użytkowanie urządzeń i korzystanie z usług – członkowie gospodarstw </a:t>
            </a:r>
            <a:r>
              <a:rPr lang="pl-PL" sz="2800" dirty="0" smtClean="0"/>
              <a:t>domowych (16 lat i więcej)</a:t>
            </a:r>
            <a:endParaRPr lang="pl-PL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14" y="1306740"/>
            <a:ext cx="6591738" cy="449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848" y="1306740"/>
            <a:ext cx="6591738" cy="449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8092357B-4C2D-40F3-A782-1A449620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38</a:t>
            </a:fld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Użytkowanie urządzeń i korzystanie z usług wg wieku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823" y="1248475"/>
            <a:ext cx="5554424" cy="47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755" y="1248475"/>
            <a:ext cx="5554424" cy="47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E7A1BC7D-F60F-4849-80EE-259E0B5A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39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Cel i zakres badania pilotażowego</a:t>
            </a:r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xmlns="" id="{49842957-DEC4-4294-9B55-EE9624763FE4}"/>
              </a:ext>
            </a:extLst>
          </p:cNvPr>
          <p:cNvSpPr txBox="1"/>
          <p:nvPr/>
        </p:nvSpPr>
        <p:spPr>
          <a:xfrm>
            <a:off x="1159048" y="1944837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Pozostałe:</a:t>
            </a:r>
          </a:p>
        </p:txBody>
      </p:sp>
      <p:sp>
        <p:nvSpPr>
          <p:cNvPr id="88" name="pole tekstowe 87">
            <a:extLst>
              <a:ext uri="{FF2B5EF4-FFF2-40B4-BE49-F238E27FC236}">
                <a16:creationId xmlns:a16="http://schemas.microsoft.com/office/drawing/2014/main" xmlns="" id="{1DE54618-9C5D-481E-9306-21E2B45CE32C}"/>
              </a:ext>
            </a:extLst>
          </p:cNvPr>
          <p:cNvSpPr txBox="1"/>
          <p:nvPr/>
        </p:nvSpPr>
        <p:spPr>
          <a:xfrm>
            <a:off x="2023602" y="3013501"/>
            <a:ext cx="701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rekrutacja gospodarstw domowych i ich członków</a:t>
            </a:r>
          </a:p>
          <a:p>
            <a:r>
              <a:rPr lang="pl-PL" sz="2400" dirty="0"/>
              <a:t>do panelu telemetrycznego</a:t>
            </a:r>
          </a:p>
        </p:txBody>
      </p:sp>
      <p:pic>
        <p:nvPicPr>
          <p:cNvPr id="3" name="Grafika 2" descr="Dom">
            <a:extLst>
              <a:ext uri="{FF2B5EF4-FFF2-40B4-BE49-F238E27FC236}">
                <a16:creationId xmlns:a16="http://schemas.microsoft.com/office/drawing/2014/main" xmlns="" id="{097F12A5-2B1F-4979-B16D-7A0FC47D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531" y="1817701"/>
            <a:ext cx="680987" cy="680987"/>
          </a:xfrm>
          <a:prstGeom prst="rect">
            <a:avLst/>
          </a:prstGeom>
        </p:spPr>
      </p:pic>
      <p:pic>
        <p:nvPicPr>
          <p:cNvPr id="6" name="Grafika 5" descr="Wskaźnik">
            <a:extLst>
              <a:ext uri="{FF2B5EF4-FFF2-40B4-BE49-F238E27FC236}">
                <a16:creationId xmlns:a16="http://schemas.microsoft.com/office/drawing/2014/main" xmlns="" id="{E8D9C14B-9114-4391-925A-609FBA1BB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7518" y="4700085"/>
            <a:ext cx="614400" cy="614400"/>
          </a:xfrm>
          <a:prstGeom prst="rect">
            <a:avLst/>
          </a:prstGeom>
        </p:spPr>
      </p:pic>
      <p:pic>
        <p:nvPicPr>
          <p:cNvPr id="8" name="Grafika 7" descr="Lista kontrolna">
            <a:extLst>
              <a:ext uri="{FF2B5EF4-FFF2-40B4-BE49-F238E27FC236}">
                <a16:creationId xmlns:a16="http://schemas.microsoft.com/office/drawing/2014/main" xmlns="" id="{33B04C97-B850-4E0F-95DC-6A261741F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17518" y="3977907"/>
            <a:ext cx="614400" cy="614400"/>
          </a:xfrm>
          <a:prstGeom prst="rect">
            <a:avLst/>
          </a:prstGeom>
        </p:spPr>
      </p:pic>
      <p:pic>
        <p:nvPicPr>
          <p:cNvPr id="10" name="Grafika 9" descr="Docelowi odbiorcy">
            <a:extLst>
              <a:ext uri="{FF2B5EF4-FFF2-40B4-BE49-F238E27FC236}">
                <a16:creationId xmlns:a16="http://schemas.microsoft.com/office/drawing/2014/main" xmlns="" id="{077C0BED-4EA5-4C62-977A-58A9BA741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59048" y="3075391"/>
            <a:ext cx="614400" cy="61440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96EEE046-82E5-4B19-9EBE-E912EA907AC5}"/>
              </a:ext>
            </a:extLst>
          </p:cNvPr>
          <p:cNvSpPr txBox="1"/>
          <p:nvPr/>
        </p:nvSpPr>
        <p:spPr>
          <a:xfrm>
            <a:off x="2023601" y="4043603"/>
            <a:ext cx="701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weryfikacja narzędzia badawczego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5CC46394-AF85-4A4F-94FE-5C99673264B6}"/>
              </a:ext>
            </a:extLst>
          </p:cNvPr>
          <p:cNvSpPr txBox="1"/>
          <p:nvPr/>
        </p:nvSpPr>
        <p:spPr>
          <a:xfrm>
            <a:off x="2023601" y="4776452"/>
            <a:ext cx="882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sprawdzenie aspektów organizacyjnych i technicznych badania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AB1EC363-3FE0-4C20-AAF5-AD6EC51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138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Użytkowanie urządzeń i korzystanie z usług wg wieku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27" y="1084704"/>
            <a:ext cx="5922906" cy="503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84704"/>
            <a:ext cx="5910592" cy="503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9647FBF9-31FC-42FC-8708-174C6DF7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40</a:t>
            </a:fld>
            <a:endParaRPr lang="pl-P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E053D-C54C-4AEB-A37A-AE203A53B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63178"/>
            <a:ext cx="8035200" cy="891892"/>
          </a:xfrm>
        </p:spPr>
        <p:txBody>
          <a:bodyPr/>
          <a:lstStyle/>
          <a:p>
            <a:r>
              <a:rPr lang="pl-PL" dirty="0" smtClean="0"/>
              <a:t>Dominik </a:t>
            </a:r>
            <a:r>
              <a:rPr lang="pl-PL" dirty="0"/>
              <a:t>Batorski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B0F6D0-C317-4B9A-BCF0-154BD5B54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ICM UW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3C352FCC-33E3-429B-AE5F-23522771A3A9}"/>
              </a:ext>
            </a:extLst>
          </p:cNvPr>
          <p:cNvSpPr/>
          <p:nvPr/>
        </p:nvSpPr>
        <p:spPr>
          <a:xfrm>
            <a:off x="2190466" y="3214048"/>
            <a:ext cx="1821976" cy="158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5AD7BDD4-B311-4FD4-9EEA-A8C9FFA89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1" y="3429000"/>
            <a:ext cx="2803259" cy="115428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9C19464-63A9-4837-BCD5-9F9BB005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661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525A046F-FEE6-4642-B38E-B9CA4966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Najważniejsze źródło informacji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xmlns="" id="{A4F799B1-856F-4E57-9BE3-5A40C955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35292"/>
            <a:ext cx="3372757" cy="4392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Mimo popularności Internetu cały czas najważniejszym medium w docieraniu do informacji lokalnych, z kraju i ze świata jest telewizja.</a:t>
            </a:r>
          </a:p>
        </p:txBody>
      </p:sp>
      <p:graphicFrame>
        <p:nvGraphicFramePr>
          <p:cNvPr id="6" name="Symbol zastępczy wykresu 5">
            <a:extLst>
              <a:ext uri="{FF2B5EF4-FFF2-40B4-BE49-F238E27FC236}">
                <a16:creationId xmlns:a16="http://schemas.microsoft.com/office/drawing/2014/main" xmlns="" id="{65802098-26D7-48D9-8C9D-B8E38E9E4B86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542971" y="1247321"/>
          <a:ext cx="7153729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A67F6BA5-F74F-429B-BA9B-B6B7D641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513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525A046F-FEE6-4642-B38E-B9CA4966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Znaczenie mediów w docieraniu do informacji </a:t>
            </a:r>
          </a:p>
        </p:txBody>
      </p:sp>
      <p:graphicFrame>
        <p:nvGraphicFramePr>
          <p:cNvPr id="18" name="Symbol zastępczy zawartości 12">
            <a:extLst>
              <a:ext uri="{FF2B5EF4-FFF2-40B4-BE49-F238E27FC236}">
                <a16:creationId xmlns:a16="http://schemas.microsoft.com/office/drawing/2014/main" xmlns="" id="{1D8CF651-5FAE-4D99-8AD8-20402696C94D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616857" y="1247775"/>
          <a:ext cx="11132457" cy="507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2D02B21-5456-4EBF-B299-70DE0D45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338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214E1F-F2D6-4D41-ADD0-2B3D6F5A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Czas korzystania z mediów (osoby 16+)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1BEC7560-0055-46D1-BB00-D15F58A92F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1247775"/>
          <a:ext cx="11182350" cy="249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ymbol zastępczy zawartości 5">
            <a:extLst>
              <a:ext uri="{FF2B5EF4-FFF2-40B4-BE49-F238E27FC236}">
                <a16:creationId xmlns:a16="http://schemas.microsoft.com/office/drawing/2014/main" xmlns="" id="{A5D924B7-85DB-4006-9A1B-234964C6C016}"/>
              </a:ext>
            </a:extLst>
          </p:cNvPr>
          <p:cNvGraphicFramePr>
            <a:graphicFrameLocks/>
          </p:cNvGraphicFramePr>
          <p:nvPr/>
        </p:nvGraphicFramePr>
        <p:xfrm>
          <a:off x="495300" y="3738623"/>
          <a:ext cx="11182350" cy="249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1013CB83-65B4-4E17-ABB1-B18697E4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914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E227B1-187A-4953-932B-5D0EA284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Multiscreening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549311B-E8C6-44C8-AFDA-88BB393A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5793074" cy="4929188"/>
          </a:xfrm>
        </p:spPr>
        <p:txBody>
          <a:bodyPr>
            <a:normAutofit/>
          </a:bodyPr>
          <a:lstStyle/>
          <a:p>
            <a:r>
              <a:rPr lang="pl-PL" dirty="0"/>
              <a:t>30 proc. osób w wieku 16+ korzysta czasami jednocześnie z kilku urządzeń do konsumpcji mediów elektronicznych</a:t>
            </a:r>
          </a:p>
          <a:p>
            <a:r>
              <a:rPr lang="pl-PL" dirty="0"/>
              <a:t>Najczęściej wykonywanymi czynnościami równocześnie z innymi czynnościami są surfowanie po Internecie, oglądanie telewizji/filmu oraz rozmawianie przez telefon.</a:t>
            </a:r>
          </a:p>
        </p:txBody>
      </p:sp>
      <p:graphicFrame>
        <p:nvGraphicFramePr>
          <p:cNvPr id="12" name="Symbol zastępczy wykresu 11">
            <a:extLst>
              <a:ext uri="{FF2B5EF4-FFF2-40B4-BE49-F238E27FC236}">
                <a16:creationId xmlns:a16="http://schemas.microsoft.com/office/drawing/2014/main" xmlns="" id="{F771BF07-FC19-415D-8F8A-0E7C1D4601EE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6288374" y="1247775"/>
          <a:ext cx="5408326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2C9ABCA-B62C-43EF-9B50-2711CA24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457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Urządzenia do oglądania telewizji i treści wideo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01" y="1455477"/>
            <a:ext cx="5901892" cy="455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55477"/>
            <a:ext cx="5901892" cy="455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48443A14-865D-4EFC-BE57-DC05BEA8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490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Urządzenia do słuchania radia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150938"/>
            <a:ext cx="46482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024" y="1011918"/>
            <a:ext cx="46577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7A697925-FF77-4EEE-A5D2-EC8E9AB8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5542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525A046F-FEE6-4642-B38E-B9CA4966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Korzystanie z Internetu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xmlns="" id="{A4F799B1-856F-4E57-9BE3-5A40C955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4447090" cy="4929188"/>
          </a:xfrm>
        </p:spPr>
        <p:txBody>
          <a:bodyPr>
            <a:normAutofit fontScale="92500"/>
          </a:bodyPr>
          <a:lstStyle/>
          <a:p>
            <a:r>
              <a:rPr lang="pl-PL" dirty="0"/>
              <a:t>Z Internetu korzysta dziennie 58% osób w wieku 16+ </a:t>
            </a:r>
          </a:p>
          <a:p>
            <a:r>
              <a:rPr lang="pl-PL" dirty="0"/>
              <a:t>Korzystających przynajmniej raz w tygodniu jest 71% </a:t>
            </a:r>
          </a:p>
          <a:p>
            <a:r>
              <a:rPr lang="pl-PL" dirty="0"/>
              <a:t>54% osób w wieku 16+ korzysta z aplikacji mobilnych w smartfonie minimum raz w tygodniu, w tym 38% robi to każdego dnia</a:t>
            </a:r>
          </a:p>
        </p:txBody>
      </p:sp>
      <p:graphicFrame>
        <p:nvGraphicFramePr>
          <p:cNvPr id="18" name="Symbol zastępczy zawartości 12">
            <a:extLst>
              <a:ext uri="{FF2B5EF4-FFF2-40B4-BE49-F238E27FC236}">
                <a16:creationId xmlns:a16="http://schemas.microsoft.com/office/drawing/2014/main" xmlns="" id="{1D8CF651-5FAE-4D99-8AD8-20402696C94D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942390" y="1247775"/>
          <a:ext cx="675431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94DC434-C910-4060-89FC-5A465832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322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525A046F-FEE6-4642-B38E-B9CA4966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Internet na różnych urządzeniach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xmlns="" id="{A4F799B1-856F-4E57-9BE3-5A40C955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47775"/>
            <a:ext cx="4447090" cy="4929188"/>
          </a:xfrm>
        </p:spPr>
        <p:txBody>
          <a:bodyPr>
            <a:normAutofit/>
          </a:bodyPr>
          <a:lstStyle/>
          <a:p>
            <a:r>
              <a:rPr lang="pl-PL" dirty="0"/>
              <a:t>Częściej jako narzędzia dostępu do sieci używane są urządzenia mobilne niż komputery.</a:t>
            </a:r>
          </a:p>
          <a:p>
            <a:r>
              <a:rPr lang="pl-PL" dirty="0"/>
              <a:t>Z Internetu na komputerze lub laptopie najczęściej korzystają młodsi użytkownicy. </a:t>
            </a:r>
          </a:p>
        </p:txBody>
      </p:sp>
      <p:graphicFrame>
        <p:nvGraphicFramePr>
          <p:cNvPr id="18" name="Symbol zastępczy zawartości 12">
            <a:extLst>
              <a:ext uri="{FF2B5EF4-FFF2-40B4-BE49-F238E27FC236}">
                <a16:creationId xmlns:a16="http://schemas.microsoft.com/office/drawing/2014/main" xmlns="" id="{1D8CF651-5FAE-4D99-8AD8-20402696C94D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659086" y="1247775"/>
          <a:ext cx="7037614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05F98FEE-CE6D-4C08-BCE9-663BE5CA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5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Cel i zakres badania pilotażowego</a:t>
            </a:r>
          </a:p>
        </p:txBody>
      </p:sp>
      <p:pic>
        <p:nvPicPr>
          <p:cNvPr id="33" name="Grafika 32" descr="Kolba">
            <a:extLst>
              <a:ext uri="{FF2B5EF4-FFF2-40B4-BE49-F238E27FC236}">
                <a16:creationId xmlns:a16="http://schemas.microsoft.com/office/drawing/2014/main" xmlns="" id="{53D0E57B-769D-45E5-9C0E-71A1EF4D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5300" y="1826559"/>
            <a:ext cx="608818" cy="608818"/>
          </a:xfrm>
          <a:prstGeom prst="rect">
            <a:avLst/>
          </a:prstGeom>
        </p:spPr>
      </p:pic>
      <p:sp>
        <p:nvSpPr>
          <p:cNvPr id="87" name="pole tekstowe 86">
            <a:extLst>
              <a:ext uri="{FF2B5EF4-FFF2-40B4-BE49-F238E27FC236}">
                <a16:creationId xmlns:a16="http://schemas.microsoft.com/office/drawing/2014/main" xmlns="" id="{49842957-DEC4-4294-9B55-EE9624763FE4}"/>
              </a:ext>
            </a:extLst>
          </p:cNvPr>
          <p:cNvSpPr txBox="1"/>
          <p:nvPr/>
        </p:nvSpPr>
        <p:spPr>
          <a:xfrm>
            <a:off x="1120547" y="1944837"/>
            <a:ext cx="234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Eksperymenty:</a:t>
            </a:r>
          </a:p>
        </p:txBody>
      </p:sp>
      <p:sp>
        <p:nvSpPr>
          <p:cNvPr id="88" name="pole tekstowe 87">
            <a:extLst>
              <a:ext uri="{FF2B5EF4-FFF2-40B4-BE49-F238E27FC236}">
                <a16:creationId xmlns:a16="http://schemas.microsoft.com/office/drawing/2014/main" xmlns="" id="{1DE54618-9C5D-481E-9306-21E2B45CE32C}"/>
              </a:ext>
            </a:extLst>
          </p:cNvPr>
          <p:cNvSpPr txBox="1"/>
          <p:nvPr/>
        </p:nvSpPr>
        <p:spPr>
          <a:xfrm>
            <a:off x="2023602" y="3013501"/>
            <a:ext cx="830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wynagradzanie </a:t>
            </a:r>
            <a:r>
              <a:rPr lang="pl-PL" sz="2400" dirty="0">
                <a:solidFill>
                  <a:srgbClr val="FF0000"/>
                </a:solidFill>
              </a:rPr>
              <a:t>ankieterów</a:t>
            </a:r>
            <a:r>
              <a:rPr lang="pl-PL" sz="2400" dirty="0"/>
              <a:t> maksymalizujące odsetek zgód gospodarstw domowych na udział w badaniu ankietowym i telemetrycznym przy możliwie niskim koszcie</a:t>
            </a:r>
          </a:p>
        </p:txBody>
      </p:sp>
      <p:sp>
        <p:nvSpPr>
          <p:cNvPr id="89" name="pole tekstowe 88">
            <a:extLst>
              <a:ext uri="{FF2B5EF4-FFF2-40B4-BE49-F238E27FC236}">
                <a16:creationId xmlns:a16="http://schemas.microsoft.com/office/drawing/2014/main" xmlns="" id="{7999264D-B007-4702-B93F-0038B794E0AB}"/>
              </a:ext>
            </a:extLst>
          </p:cNvPr>
          <p:cNvSpPr txBox="1"/>
          <p:nvPr/>
        </p:nvSpPr>
        <p:spPr>
          <a:xfrm>
            <a:off x="2023602" y="4292315"/>
            <a:ext cx="8730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gratyfikacja </a:t>
            </a:r>
            <a:r>
              <a:rPr lang="pl-PL" sz="2400" dirty="0">
                <a:solidFill>
                  <a:srgbClr val="FF0000"/>
                </a:solidFill>
              </a:rPr>
              <a:t>gospodarstw domowych </a:t>
            </a:r>
            <a:r>
              <a:rPr lang="pl-PL" sz="2400" dirty="0"/>
              <a:t>maksymalizująca odsetek ich zgód na udział w badaniu ankietowym i telemetrycznym przy możliwie niskim koszcie</a:t>
            </a:r>
          </a:p>
        </p:txBody>
      </p:sp>
      <p:pic>
        <p:nvPicPr>
          <p:cNvPr id="59" name="Grafika 58" descr="Monety">
            <a:extLst>
              <a:ext uri="{FF2B5EF4-FFF2-40B4-BE49-F238E27FC236}">
                <a16:creationId xmlns:a16="http://schemas.microsoft.com/office/drawing/2014/main" xmlns="" id="{5C4FE976-45D1-487F-95D8-982F633F5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547" y="3048108"/>
            <a:ext cx="611724" cy="611724"/>
          </a:xfrm>
          <a:prstGeom prst="rect">
            <a:avLst/>
          </a:prstGeom>
        </p:spPr>
      </p:pic>
      <p:pic>
        <p:nvPicPr>
          <p:cNvPr id="64" name="Grafika 63" descr="Pieniądze">
            <a:extLst>
              <a:ext uri="{FF2B5EF4-FFF2-40B4-BE49-F238E27FC236}">
                <a16:creationId xmlns:a16="http://schemas.microsoft.com/office/drawing/2014/main" xmlns="" id="{E7999AAC-920E-42C6-8370-F50B4592D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0547" y="4292315"/>
            <a:ext cx="611724" cy="611724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982BD17E-AC72-45E4-BF1A-B0F9F382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4213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E8B00A6E-2C54-4736-ACE8-B9AA0DF4D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Korzystanie mobilne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DEAEBAB-67EA-468E-A3A1-86975D68BA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0266" y="1585237"/>
            <a:ext cx="8679542" cy="3687526"/>
          </a:xfrm>
        </p:spPr>
        <p:txBody>
          <a:bodyPr>
            <a:normAutofit/>
          </a:bodyPr>
          <a:lstStyle/>
          <a:p>
            <a:r>
              <a:rPr lang="pl-PL" dirty="0"/>
              <a:t>Korzystanie z Internetu ma coraz bardziej mobilny charakter i wielu użytkowników korzysta z sieci również poza własnym domem:</a:t>
            </a:r>
          </a:p>
          <a:p>
            <a:pPr marL="0" indent="0">
              <a:buNone/>
            </a:pPr>
            <a:endParaRPr lang="pl-PL" dirty="0"/>
          </a:p>
          <a:p>
            <a:pPr lvl="1"/>
            <a:r>
              <a:rPr lang="pl-PL" dirty="0"/>
              <a:t>43% osób 16+ przez Wi-Fi w pracy, w szkole lub na uczelni </a:t>
            </a:r>
          </a:p>
          <a:p>
            <a:pPr lvl="1"/>
            <a:r>
              <a:rPr lang="pl-PL" dirty="0"/>
              <a:t>29% przez Wi-Fi w innych miejscach publicznych</a:t>
            </a:r>
          </a:p>
          <a:p>
            <a:pPr lvl="1"/>
            <a:r>
              <a:rPr lang="pl-PL" b="1" dirty="0">
                <a:solidFill>
                  <a:srgbClr val="FF0000"/>
                </a:solidFill>
              </a:rPr>
              <a:t>54%</a:t>
            </a:r>
            <a:r>
              <a:rPr lang="pl-PL" b="1" dirty="0"/>
              <a:t> </a:t>
            </a:r>
            <a:r>
              <a:rPr lang="pl-PL" dirty="0"/>
              <a:t>łączy się z Internetem </a:t>
            </a:r>
            <a:r>
              <a:rPr lang="pl-PL" b="1" dirty="0">
                <a:solidFill>
                  <a:srgbClr val="FF0000"/>
                </a:solidFill>
              </a:rPr>
              <a:t>przez sieć komórkową</a:t>
            </a: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>(GPRS, 3G, LTE) za pośrednictwem własnego telefonu</a:t>
            </a:r>
            <a:br>
              <a:rPr lang="pl-PL" dirty="0"/>
            </a:br>
            <a:r>
              <a:rPr lang="pl-PL" dirty="0"/>
              <a:t>lub innego urządzenia mobilnego.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76C0185-CF3E-4148-BDB1-EE556571B2B0}"/>
              </a:ext>
            </a:extLst>
          </p:cNvPr>
          <p:cNvSpPr txBox="1"/>
          <p:nvPr/>
        </p:nvSpPr>
        <p:spPr>
          <a:xfrm>
            <a:off x="8817891" y="3429000"/>
            <a:ext cx="2782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/>
              </a:rPr>
              <a:t>54%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EBBE52C2-ED1C-4798-B992-7E5658D5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085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525A046F-FEE6-4642-B38E-B9CA4966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Sposoby korzystania z Internetu</a:t>
            </a:r>
          </a:p>
        </p:txBody>
      </p:sp>
      <p:graphicFrame>
        <p:nvGraphicFramePr>
          <p:cNvPr id="18" name="Symbol zastępczy zawartości 12">
            <a:extLst>
              <a:ext uri="{FF2B5EF4-FFF2-40B4-BE49-F238E27FC236}">
                <a16:creationId xmlns:a16="http://schemas.microsoft.com/office/drawing/2014/main" xmlns="" id="{1D8CF651-5FAE-4D99-8AD8-20402696C94D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-1" y="1018572"/>
          <a:ext cx="11988801" cy="529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29E26662-0E9E-4A67-B2B6-15EB26DA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460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94EBA2-967E-4A37-B239-C30254791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0629" y="365125"/>
            <a:ext cx="7543346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Blokowanie reklam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52E0E33-045B-439E-8560-4D8DEBA7F1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0629" y="1294887"/>
            <a:ext cx="8107449" cy="4929188"/>
          </a:xfrm>
        </p:spPr>
        <p:txBody>
          <a:bodyPr/>
          <a:lstStyle/>
          <a:p>
            <a:r>
              <a:rPr lang="pl-PL" dirty="0"/>
              <a:t>Oprogramowanie typu </a:t>
            </a:r>
            <a:r>
              <a:rPr lang="pl-PL" dirty="0" err="1"/>
              <a:t>Adblock</a:t>
            </a:r>
            <a:r>
              <a:rPr lang="pl-PL" dirty="0"/>
              <a:t> posiada na własnym urządzeniu stosunkowo niewielka liczba osób:</a:t>
            </a:r>
          </a:p>
          <a:p>
            <a:pPr marL="0" indent="0">
              <a:buNone/>
            </a:pPr>
            <a:endParaRPr lang="pl-PL" dirty="0"/>
          </a:p>
          <a:p>
            <a:pPr marL="3321050" lvl="1">
              <a:lnSpc>
                <a:spcPct val="200000"/>
              </a:lnSpc>
              <a:tabLst>
                <a:tab pos="6370638" algn="l"/>
              </a:tabLst>
            </a:pPr>
            <a:r>
              <a:rPr lang="pl-PL" sz="3200" dirty="0"/>
              <a:t>na komputerze:	12%</a:t>
            </a:r>
          </a:p>
          <a:p>
            <a:pPr marL="3321050" lvl="1">
              <a:lnSpc>
                <a:spcPct val="200000"/>
              </a:lnSpc>
              <a:tabLst>
                <a:tab pos="6370638" algn="l"/>
              </a:tabLst>
            </a:pPr>
            <a:r>
              <a:rPr lang="pl-PL" sz="3200" dirty="0"/>
              <a:t>na smartfonie:	8%</a:t>
            </a:r>
          </a:p>
          <a:p>
            <a:pPr marL="3321050" lvl="1">
              <a:lnSpc>
                <a:spcPct val="200000"/>
              </a:lnSpc>
              <a:tabLst>
                <a:tab pos="6370638" algn="l"/>
              </a:tabLst>
            </a:pPr>
            <a:r>
              <a:rPr lang="pl-PL" sz="3200" dirty="0"/>
              <a:t>na tablecie:	2%</a:t>
            </a:r>
            <a:endParaRPr lang="pl-PL" dirty="0"/>
          </a:p>
        </p:txBody>
      </p:sp>
      <p:pic>
        <p:nvPicPr>
          <p:cNvPr id="6" name="Grafika 5" descr="Internet">
            <a:extLst>
              <a:ext uri="{FF2B5EF4-FFF2-40B4-BE49-F238E27FC236}">
                <a16:creationId xmlns:a16="http://schemas.microsoft.com/office/drawing/2014/main" xmlns="" id="{F6D30267-6A28-4EB5-BA6B-72F824D04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83922" y="2691818"/>
            <a:ext cx="1331308" cy="1283118"/>
          </a:xfrm>
          <a:prstGeom prst="rect">
            <a:avLst/>
          </a:prstGeom>
        </p:spPr>
      </p:pic>
      <p:pic>
        <p:nvPicPr>
          <p:cNvPr id="8" name="Grafika 7" descr="Smartfon">
            <a:extLst>
              <a:ext uri="{FF2B5EF4-FFF2-40B4-BE49-F238E27FC236}">
                <a16:creationId xmlns:a16="http://schemas.microsoft.com/office/drawing/2014/main" xmlns="" id="{B5DFCC6D-E2BD-4EEE-9033-A8A3CE6B0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2708017" y="5077481"/>
            <a:ext cx="1283118" cy="973494"/>
          </a:xfrm>
          <a:prstGeom prst="rect">
            <a:avLst/>
          </a:prstGeom>
        </p:spPr>
      </p:pic>
      <p:pic>
        <p:nvPicPr>
          <p:cNvPr id="10" name="Grafika 9" descr="Smartfon">
            <a:extLst>
              <a:ext uri="{FF2B5EF4-FFF2-40B4-BE49-F238E27FC236}">
                <a16:creationId xmlns:a16="http://schemas.microsoft.com/office/drawing/2014/main" xmlns="" id="{A33D0623-44CB-4CB9-A23B-29BD57AF4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81311" y="4169402"/>
            <a:ext cx="736530" cy="558801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53D737C-0757-4EC5-B50D-C85B9239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317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E053D-C54C-4AEB-A37A-AE203A53B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599" y="3363178"/>
            <a:ext cx="8035200" cy="891892"/>
          </a:xfrm>
        </p:spPr>
        <p:txBody>
          <a:bodyPr/>
          <a:lstStyle/>
          <a:p>
            <a:r>
              <a:rPr lang="pl-PL" dirty="0"/>
              <a:t>Andrzej Olszewski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B0F6D0-C317-4B9A-BCF0-154BD5B54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Telemetria Polska</a:t>
            </a:r>
          </a:p>
        </p:txBody>
      </p:sp>
    </p:spTree>
    <p:extLst>
      <p:ext uri="{BB962C8B-B14F-4D97-AF65-F5344CB8AC3E}">
        <p14:creationId xmlns:p14="http://schemas.microsoft.com/office/powerpoint/2010/main" val="394382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Wywiady Indywidualne</a:t>
            </a:r>
          </a:p>
        </p:txBody>
      </p:sp>
      <p:sp>
        <p:nvSpPr>
          <p:cNvPr id="6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974880" y="2189025"/>
            <a:ext cx="10277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Relatywnie dobrze przebiegła realizacja wywiadów z osobami indywidualnymi:</a:t>
            </a:r>
          </a:p>
        </p:txBody>
      </p:sp>
      <p:sp>
        <p:nvSpPr>
          <p:cNvPr id="7" name="pole tekstowe 4">
            <a:extLst>
              <a:ext uri="{FF2B5EF4-FFF2-40B4-BE49-F238E27FC236}">
                <a16:creationId xmlns:a16="http://schemas.microsoft.com/office/drawing/2014/main" xmlns="" id="{88E1977D-EC26-4689-8906-E960827718D3}"/>
              </a:ext>
            </a:extLst>
          </p:cNvPr>
          <p:cNvSpPr txBox="1"/>
          <p:nvPr/>
        </p:nvSpPr>
        <p:spPr>
          <a:xfrm>
            <a:off x="1618314" y="3554073"/>
            <a:ext cx="8935386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tabLst>
                <a:tab pos="982663" algn="l"/>
              </a:tabLst>
            </a:pPr>
            <a:r>
              <a:rPr lang="pl-PL" sz="2400" dirty="0"/>
              <a:t>1005	przeprowadzonych wywiadów z gospodarstwami domowymi</a:t>
            </a:r>
          </a:p>
          <a:p>
            <a:pPr lvl="0">
              <a:lnSpc>
                <a:spcPct val="200000"/>
              </a:lnSpc>
              <a:tabLst>
                <a:tab pos="982663" algn="l"/>
              </a:tabLst>
            </a:pPr>
            <a:r>
              <a:rPr lang="pl-PL" sz="2400" dirty="0"/>
              <a:t>1984	przeprowadzone wywiady indywidualne</a:t>
            </a:r>
          </a:p>
        </p:txBody>
      </p:sp>
      <p:pic>
        <p:nvPicPr>
          <p:cNvPr id="9" name="Grafika 6" descr="Dom">
            <a:extLst>
              <a:ext uri="{FF2B5EF4-FFF2-40B4-BE49-F238E27FC236}">
                <a16:creationId xmlns:a16="http://schemas.microsoft.com/office/drawing/2014/main" xmlns="" id="{0D8CF631-8481-4831-B766-8677D152C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880" y="3721399"/>
            <a:ext cx="575194" cy="575194"/>
          </a:xfrm>
          <a:prstGeom prst="rect">
            <a:avLst/>
          </a:prstGeom>
        </p:spPr>
      </p:pic>
      <p:pic>
        <p:nvPicPr>
          <p:cNvPr id="10" name="Grafika 7" descr="Profil kobiety">
            <a:extLst>
              <a:ext uri="{FF2B5EF4-FFF2-40B4-BE49-F238E27FC236}">
                <a16:creationId xmlns:a16="http://schemas.microsoft.com/office/drawing/2014/main" xmlns="" id="{102B3A66-D82D-4F44-992C-B1834044F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4880" y="4499020"/>
            <a:ext cx="575194" cy="5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6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Wywiady Indywidualne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495300" y="1411429"/>
            <a:ext cx="956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 ważne poziom realizacji wywiadów był podobny we wszystkich grupach wiekowych </a:t>
            </a:r>
            <a:r>
              <a:rPr lang="mr-IN" dirty="0"/>
              <a:t>–</a:t>
            </a:r>
            <a:r>
              <a:rPr lang="pl-PL" dirty="0"/>
              <a:t> nieco niższy jedynie  wśród dzieci na wskutek braku zgód rodziców.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9636" y="2630029"/>
            <a:ext cx="3173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latin typeface="Calibri" charset="0"/>
                <a:ea typeface="Calibri" charset="0"/>
                <a:cs typeface="Arial" charset="0"/>
              </a:rPr>
              <a:t>Wskaźniki odpowiedzi liczone jako stosunek zrealizowanych wywiadów w dane grupie wiekowej do liczby osób w tej grupie wiekowej podlegających wywiadowi indywidualnemu w gospodarstwach domowych, z którymi zrealizowano ankietę gospodarstwa domowego są relatywnie wysokie. 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A1D77246-A5CA-40FE-9A39-EB8E08C2E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414311"/>
              </p:ext>
            </p:extLst>
          </p:nvPr>
        </p:nvGraphicFramePr>
        <p:xfrm>
          <a:off x="3985298" y="2286457"/>
          <a:ext cx="7697066" cy="382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289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 descr="Obraz zawierający mapa, tekst&#10;&#10;Opis wygenerowany automatycznie">
            <a:extLst>
              <a:ext uri="{FF2B5EF4-FFF2-40B4-BE49-F238E27FC236}">
                <a16:creationId xmlns:a16="http://schemas.microsoft.com/office/drawing/2014/main" xmlns="" id="{E324AB2B-5450-4775-B310-AF96A846C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95" y="1125311"/>
            <a:ext cx="4150636" cy="4150636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Konstrukcja przyszłego panelu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3622795" y="4619673"/>
            <a:ext cx="3395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3000 </a:t>
            </a:r>
            <a:r>
              <a:rPr lang="pl-PL" sz="4000" b="1" dirty="0" smtClean="0"/>
              <a:t>HH      +    </a:t>
            </a:r>
            <a:endParaRPr lang="pl-PL" sz="4000" b="1" dirty="0"/>
          </a:p>
        </p:txBody>
      </p:sp>
      <p:sp>
        <p:nvSpPr>
          <p:cNvPr id="5" name="PoleTekstowe 4"/>
          <p:cNvSpPr txBox="1"/>
          <p:nvPr/>
        </p:nvSpPr>
        <p:spPr>
          <a:xfrm>
            <a:off x="6965063" y="4619673"/>
            <a:ext cx="2491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18 000 IND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2539149" y="5477332"/>
            <a:ext cx="306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By mierzyć widownię dziecięcą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6857170" y="5403186"/>
            <a:ext cx="3853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By mieć elastyczność w konstruowaniu </a:t>
            </a:r>
            <a:endParaRPr lang="pl-PL" dirty="0" smtClean="0"/>
          </a:p>
          <a:p>
            <a:r>
              <a:rPr lang="pl-PL" dirty="0" smtClean="0"/>
              <a:t>nadreprezentacji </a:t>
            </a:r>
            <a:r>
              <a:rPr lang="pl-PL" dirty="0"/>
              <a:t>lokalnych</a:t>
            </a:r>
          </a:p>
          <a:p>
            <a:r>
              <a:rPr lang="pl-PL" dirty="0"/>
              <a:t>By łatwiej rekrutować panelistów </a:t>
            </a:r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/>
              <a:t>pomiarów mobilnych</a:t>
            </a:r>
          </a:p>
        </p:txBody>
      </p:sp>
      <p:pic>
        <p:nvPicPr>
          <p:cNvPr id="7" name="Grafika 6" descr="Dom">
            <a:extLst>
              <a:ext uri="{FF2B5EF4-FFF2-40B4-BE49-F238E27FC236}">
                <a16:creationId xmlns:a16="http://schemas.microsoft.com/office/drawing/2014/main" xmlns="" id="{8B5990ED-8842-4C76-A980-D02D49E8C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5387" y="1739692"/>
            <a:ext cx="2243105" cy="2243105"/>
          </a:xfrm>
          <a:prstGeom prst="rect">
            <a:avLst/>
          </a:prstGeom>
        </p:spPr>
      </p:pic>
      <p:pic>
        <p:nvPicPr>
          <p:cNvPr id="9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79281" y="1739692"/>
            <a:ext cx="586069" cy="586069"/>
          </a:xfrm>
          <a:prstGeom prst="rect">
            <a:avLst/>
          </a:prstGeom>
        </p:spPr>
      </p:pic>
      <p:pic>
        <p:nvPicPr>
          <p:cNvPr id="10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2029" y="2270666"/>
            <a:ext cx="586069" cy="586069"/>
          </a:xfrm>
          <a:prstGeom prst="rect">
            <a:avLst/>
          </a:prstGeom>
        </p:spPr>
      </p:pic>
      <p:pic>
        <p:nvPicPr>
          <p:cNvPr id="11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87997" y="1723576"/>
            <a:ext cx="586069" cy="586069"/>
          </a:xfrm>
          <a:prstGeom prst="rect">
            <a:avLst/>
          </a:prstGeom>
        </p:spPr>
      </p:pic>
      <p:pic>
        <p:nvPicPr>
          <p:cNvPr id="13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98492" y="1812081"/>
            <a:ext cx="586069" cy="586069"/>
          </a:xfrm>
          <a:prstGeom prst="rect">
            <a:avLst/>
          </a:prstGeom>
        </p:spPr>
      </p:pic>
      <p:pic>
        <p:nvPicPr>
          <p:cNvPr id="14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069318" y="2330691"/>
            <a:ext cx="586069" cy="586069"/>
          </a:xfrm>
          <a:prstGeom prst="rect">
            <a:avLst/>
          </a:prstGeom>
        </p:spPr>
      </p:pic>
      <p:pic>
        <p:nvPicPr>
          <p:cNvPr id="15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87155" y="3043999"/>
            <a:ext cx="586069" cy="586069"/>
          </a:xfrm>
          <a:prstGeom prst="rect">
            <a:avLst/>
          </a:prstGeom>
        </p:spPr>
      </p:pic>
      <p:pic>
        <p:nvPicPr>
          <p:cNvPr id="16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11649" y="3013172"/>
            <a:ext cx="586069" cy="586069"/>
          </a:xfrm>
          <a:prstGeom prst="rect">
            <a:avLst/>
          </a:prstGeom>
        </p:spPr>
      </p:pic>
      <p:pic>
        <p:nvPicPr>
          <p:cNvPr id="17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28921" y="3156744"/>
            <a:ext cx="586069" cy="586069"/>
          </a:xfrm>
          <a:prstGeom prst="rect">
            <a:avLst/>
          </a:prstGeom>
        </p:spPr>
      </p:pic>
      <p:pic>
        <p:nvPicPr>
          <p:cNvPr id="18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29927" y="1547813"/>
            <a:ext cx="586069" cy="586069"/>
          </a:xfrm>
          <a:prstGeom prst="rect">
            <a:avLst/>
          </a:prstGeom>
        </p:spPr>
      </p:pic>
      <p:pic>
        <p:nvPicPr>
          <p:cNvPr id="19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98205" y="2801640"/>
            <a:ext cx="586069" cy="586069"/>
          </a:xfrm>
          <a:prstGeom prst="rect">
            <a:avLst/>
          </a:prstGeom>
        </p:spPr>
      </p:pic>
      <p:pic>
        <p:nvPicPr>
          <p:cNvPr id="20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01928" y="1723576"/>
            <a:ext cx="586069" cy="586069"/>
          </a:xfrm>
          <a:prstGeom prst="rect">
            <a:avLst/>
          </a:prstGeom>
        </p:spPr>
      </p:pic>
      <p:pic>
        <p:nvPicPr>
          <p:cNvPr id="21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83969" y="3828897"/>
            <a:ext cx="586069" cy="586069"/>
          </a:xfrm>
          <a:prstGeom prst="rect">
            <a:avLst/>
          </a:prstGeom>
        </p:spPr>
      </p:pic>
      <p:pic>
        <p:nvPicPr>
          <p:cNvPr id="22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72315" y="3795664"/>
            <a:ext cx="586069" cy="586069"/>
          </a:xfrm>
          <a:prstGeom prst="rect">
            <a:avLst/>
          </a:prstGeom>
        </p:spPr>
      </p:pic>
      <p:pic>
        <p:nvPicPr>
          <p:cNvPr id="23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58135" y="3805407"/>
            <a:ext cx="586069" cy="5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3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Czas trwania wywiadu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72690"/>
              </p:ext>
            </p:extLst>
          </p:nvPr>
        </p:nvGraphicFramePr>
        <p:xfrm>
          <a:off x="1155509" y="1471856"/>
          <a:ext cx="9880979" cy="17740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98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4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7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Czy występują reakcje respondenta świadczące o zbytniej długości wywiadu (np. próba przerwania wywiadu, irytacja)? </a:t>
                      </a:r>
                      <a:endParaRPr lang="pl-PL" sz="1800" b="1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Liczba odpowiedzi </a:t>
                      </a:r>
                      <a:endParaRPr lang="pl-PL" sz="1800" b="1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Procent odpowiedzi </a:t>
                      </a:r>
                      <a:endParaRPr lang="pl-PL" sz="1800" b="1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Nie 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1588 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88,72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Tak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202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11,28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Ogółem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1790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100,00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2264" y="1160813"/>
            <a:ext cx="24379199" cy="5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PoleTekstowe 6"/>
          <p:cNvSpPr txBox="1"/>
          <p:nvPr/>
        </p:nvSpPr>
        <p:spPr>
          <a:xfrm>
            <a:off x="425687" y="3612050"/>
            <a:ext cx="11340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dirty="0"/>
              <a:t>Mimo, że ankieterzy narzekali na długość wywiadu, to respondenci dość pozytywnie ocenili czas trwania wywiadów.</a:t>
            </a:r>
          </a:p>
          <a:p>
            <a:pPr marL="285750" indent="-285750">
              <a:buFont typeface="Arial" charset="0"/>
              <a:buChar char="•"/>
            </a:pPr>
            <a:endParaRPr lang="pl-PL" dirty="0"/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Praktycznie wywiady indywidulane trwały około 30 min. W najtrudniejszej sytuacji był „Główny Informator”, który udzielał  wywiadu o gospodarstwie domowym jak i o sobie samym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Dla ankieterów średnio to było ponad półtorej godziny w każdym gospodarstwie, stąd też ich prawdopodobne opinie co do zbyt długiego czasu potrzebnego na przeprowadzenie wywiadu.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Żaden z respondentów nie przerwał również wywiadu!</a:t>
            </a:r>
          </a:p>
          <a:p>
            <a:pPr marL="285750" indent="-285750">
              <a:buFont typeface="Arial" charset="0"/>
              <a:buChar char="•"/>
            </a:pPr>
            <a:endParaRPr lang="pl-PL" dirty="0"/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To dobre prognostyki do prowadzenia Badania Założycielskiego w sposób Indywidualny!</a:t>
            </a:r>
          </a:p>
        </p:txBody>
      </p:sp>
    </p:spTree>
    <p:extLst>
      <p:ext uri="{BB962C8B-B14F-4D97-AF65-F5344CB8AC3E}">
        <p14:creationId xmlns:p14="http://schemas.microsoft.com/office/powerpoint/2010/main" val="369860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Praca z siecią ankieterską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9520" y="2197290"/>
            <a:ext cx="569549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222222"/>
                </a:solidFill>
              </a:rPr>
              <a:t>Koordynatorski model organizacji rynku i rekrutacji nie działa najlepiej.</a:t>
            </a:r>
          </a:p>
          <a:p>
            <a:r>
              <a:rPr lang="pl-PL" sz="2800" dirty="0">
                <a:solidFill>
                  <a:srgbClr val="222222"/>
                </a:solidFill>
              </a:rPr>
              <a:t>Koniecznie trzeba rozważyć pójście w kierunku </a:t>
            </a:r>
            <a:r>
              <a:rPr lang="pl-PL" sz="2800" b="1" dirty="0">
                <a:solidFill>
                  <a:srgbClr val="222222"/>
                </a:solidFill>
              </a:rPr>
              <a:t>sieci jednostopniowej</a:t>
            </a:r>
            <a:r>
              <a:rPr lang="pl-PL" sz="2800" dirty="0">
                <a:solidFill>
                  <a:srgbClr val="222222"/>
                </a:solidFill>
              </a:rPr>
              <a:t>.</a:t>
            </a:r>
          </a:p>
          <a:p>
            <a:endParaRPr lang="pl-PL" sz="2000" dirty="0">
              <a:solidFill>
                <a:srgbClr val="222222"/>
              </a:solidFill>
            </a:endParaRPr>
          </a:p>
          <a:p>
            <a:r>
              <a:rPr lang="pl-PL" sz="2000" dirty="0">
                <a:solidFill>
                  <a:srgbClr val="222222"/>
                </a:solidFill>
              </a:rPr>
              <a:t>n</a:t>
            </a:r>
            <a:r>
              <a:rPr lang="pl-PL" sz="2000" dirty="0"/>
              <a:t>ajniższa wartość współczynnika realizacji Rh (</a:t>
            </a:r>
            <a:r>
              <a:rPr lang="pl-PL" sz="2000" b="1" dirty="0"/>
              <a:t>0,04</a:t>
            </a:r>
            <a:r>
              <a:rPr lang="pl-PL" sz="2000" dirty="0"/>
              <a:t>) została zarejestrowana w województwie zachodniopomorskim,</a:t>
            </a:r>
          </a:p>
          <a:p>
            <a:r>
              <a:rPr lang="pl-PL" sz="2000" dirty="0"/>
              <a:t>najwyższa w województwie małopolskim (</a:t>
            </a:r>
            <a:r>
              <a:rPr lang="pl-PL" sz="2000" b="1" dirty="0"/>
              <a:t>0,42</a:t>
            </a:r>
            <a:r>
              <a:rPr lang="pl-PL" sz="2000" dirty="0"/>
              <a:t>)</a:t>
            </a:r>
          </a:p>
        </p:txBody>
      </p:sp>
      <p:pic>
        <p:nvPicPr>
          <p:cNvPr id="8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34781" y="1611221"/>
            <a:ext cx="586069" cy="58606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52902" y="3208373"/>
            <a:ext cx="467515" cy="46751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92532" y="3208373"/>
            <a:ext cx="467515" cy="46751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32162" y="3208373"/>
            <a:ext cx="467515" cy="46751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206047" y="4775601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906968" y="4775600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4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481652" y="4775599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780731" y="4775597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079810" y="4775595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7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378889" y="4775594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8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631020" y="4775593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9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935750" y="4775593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243794" y="4775592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1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551838" y="4775591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2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23282" y="1611221"/>
            <a:ext cx="586069" cy="58606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6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9494548" y="4775601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7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9195469" y="4775600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8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9770153" y="4775599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9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069232" y="4775597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0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368311" y="4775595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1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667390" y="4775594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2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919521" y="4775593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3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224251" y="4775593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4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532295" y="4775592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5" name="Grafika 7" descr="Profil kobiety">
            <a:extLst>
              <a:ext uri="{FF2B5EF4-FFF2-40B4-BE49-F238E27FC236}">
                <a16:creationId xmlns:a16="http://schemas.microsoft.com/office/drawing/2014/main" xmlns="" id="{65F91CB5-97AB-4F4C-8D8E-D2D356C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840339" y="4775591"/>
            <a:ext cx="363338" cy="363338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36" name="Łącznik prosty ze strzałką 35"/>
          <p:cNvCxnSpPr>
            <a:stCxn id="8" idx="2"/>
          </p:cNvCxnSpPr>
          <p:nvPr/>
        </p:nvCxnSpPr>
        <p:spPr>
          <a:xfrm>
            <a:off x="7427816" y="2197290"/>
            <a:ext cx="15332" cy="8385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10731649" y="2342617"/>
            <a:ext cx="0" cy="22974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7438982" y="3801520"/>
            <a:ext cx="15332" cy="8385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>
            <a:off x="8300802" y="3806481"/>
            <a:ext cx="15332" cy="8385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6578993" y="3801520"/>
            <a:ext cx="15332" cy="8385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trzałka w prawo 41"/>
          <p:cNvSpPr/>
          <p:nvPr/>
        </p:nvSpPr>
        <p:spPr>
          <a:xfrm>
            <a:off x="8648808" y="2342617"/>
            <a:ext cx="1036646" cy="69319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Praca z siecią ankieterską</a:t>
            </a:r>
          </a:p>
        </p:txBody>
      </p:sp>
      <p:sp>
        <p:nvSpPr>
          <p:cNvPr id="3" name="Prostokąt 2"/>
          <p:cNvSpPr/>
          <p:nvPr/>
        </p:nvSpPr>
        <p:spPr>
          <a:xfrm>
            <a:off x="373380" y="1951460"/>
            <a:ext cx="1181862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solidFill>
                  <a:srgbClr val="222222"/>
                </a:solidFill>
              </a:rPr>
              <a:t>Szalenie ważny dobór ankieterów i ich wcześniejsze szkolenie!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W badaniu wzięło udział </a:t>
            </a:r>
            <a:r>
              <a:rPr lang="pl-PL" sz="3200" b="1" dirty="0">
                <a:solidFill>
                  <a:srgbClr val="C00000"/>
                </a:solidFill>
              </a:rPr>
              <a:t>125</a:t>
            </a:r>
            <a:r>
              <a:rPr lang="pl-PL" sz="3200" dirty="0"/>
              <a:t> ankieterów,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z których </a:t>
            </a:r>
            <a:r>
              <a:rPr lang="pl-PL" sz="3200" b="1" dirty="0">
                <a:solidFill>
                  <a:srgbClr val="C00000"/>
                </a:solidFill>
              </a:rPr>
              <a:t>35</a:t>
            </a:r>
            <a:r>
              <a:rPr lang="pl-PL" sz="3200" dirty="0"/>
              <a:t> nie zrealizowało </a:t>
            </a:r>
            <a:r>
              <a:rPr lang="pl-PL" sz="3200" b="1" dirty="0"/>
              <a:t>żadnego</a:t>
            </a:r>
            <a:r>
              <a:rPr lang="pl-PL" sz="3200" dirty="0"/>
              <a:t> wywiadu w próbie podstawowej.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Nieliczni ankieterzy wzięli udział w szkoleniu centralnym.</a:t>
            </a:r>
          </a:p>
        </p:txBody>
      </p:sp>
    </p:spTree>
    <p:extLst>
      <p:ext uri="{BB962C8B-B14F-4D97-AF65-F5344CB8AC3E}">
        <p14:creationId xmlns:p14="http://schemas.microsoft.com/office/powerpoint/2010/main" val="33037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Badana populacja i jednostka badania</a:t>
            </a:r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xmlns="" id="{49842957-DEC4-4294-9B55-EE9624763FE4}"/>
              </a:ext>
            </a:extLst>
          </p:cNvPr>
          <p:cNvSpPr txBox="1"/>
          <p:nvPr/>
        </p:nvSpPr>
        <p:spPr>
          <a:xfrm>
            <a:off x="5007673" y="2408197"/>
            <a:ext cx="593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gospodarstwa domowe i ich członkowie &gt; 4 lat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CB30E0F6-0285-489D-B7B6-8B29315B5B5F}"/>
              </a:ext>
            </a:extLst>
          </p:cNvPr>
          <p:cNvGrpSpPr/>
          <p:nvPr/>
        </p:nvGrpSpPr>
        <p:grpSpPr>
          <a:xfrm>
            <a:off x="2538973" y="1503551"/>
            <a:ext cx="2270958" cy="2270958"/>
            <a:chOff x="5737537" y="1876927"/>
            <a:chExt cx="3130146" cy="3130146"/>
          </a:xfrm>
        </p:grpSpPr>
        <p:sp>
          <p:nvSpPr>
            <p:cNvPr id="25" name="Owal 24">
              <a:extLst>
                <a:ext uri="{FF2B5EF4-FFF2-40B4-BE49-F238E27FC236}">
                  <a16:creationId xmlns:a16="http://schemas.microsoft.com/office/drawing/2014/main" xmlns="" id="{160AA4F0-2A8D-4EB4-871A-B3EB0B2A90C8}"/>
                </a:ext>
              </a:extLst>
            </p:cNvPr>
            <p:cNvSpPr/>
            <p:nvPr/>
          </p:nvSpPr>
          <p:spPr>
            <a:xfrm>
              <a:off x="5737537" y="1876927"/>
              <a:ext cx="3130146" cy="3130146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Grafika 13" descr="Rodzina z dziewczynką">
              <a:extLst>
                <a:ext uri="{FF2B5EF4-FFF2-40B4-BE49-F238E27FC236}">
                  <a16:creationId xmlns:a16="http://schemas.microsoft.com/office/drawing/2014/main" xmlns="" id="{7DC3AEC4-4C59-48CC-96C1-8E98E5684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228312" y="2129754"/>
              <a:ext cx="2430032" cy="2430032"/>
            </a:xfrm>
            <a:prstGeom prst="rect">
              <a:avLst/>
            </a:prstGeom>
          </p:spPr>
        </p:pic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8CA561E7-2861-436D-A4F5-0BFC556BDC8C}"/>
              </a:ext>
            </a:extLst>
          </p:cNvPr>
          <p:cNvGrpSpPr/>
          <p:nvPr/>
        </p:nvGrpSpPr>
        <p:grpSpPr>
          <a:xfrm>
            <a:off x="614212" y="1440469"/>
            <a:ext cx="2270958" cy="2334040"/>
            <a:chOff x="5226518" y="1472665"/>
            <a:chExt cx="2425566" cy="2492943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xmlns="" id="{926249FE-CAA3-499A-B370-C737A70D5AAF}"/>
                </a:ext>
              </a:extLst>
            </p:cNvPr>
            <p:cNvSpPr/>
            <p:nvPr/>
          </p:nvSpPr>
          <p:spPr>
            <a:xfrm>
              <a:off x="5226518" y="1540042"/>
              <a:ext cx="2425566" cy="24255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" name="Grafika 2" descr="Dom">
              <a:extLst>
                <a:ext uri="{FF2B5EF4-FFF2-40B4-BE49-F238E27FC236}">
                  <a16:creationId xmlns:a16="http://schemas.microsoft.com/office/drawing/2014/main" xmlns="" id="{097F12A5-2B1F-4979-B16D-7A0FC47D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293895" y="1472665"/>
              <a:ext cx="2290812" cy="2290812"/>
            </a:xfrm>
            <a:prstGeom prst="rect">
              <a:avLst/>
            </a:prstGeom>
          </p:spPr>
        </p:pic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77083149-79B0-45DF-98CF-1F445DC59321}"/>
              </a:ext>
            </a:extLst>
          </p:cNvPr>
          <p:cNvGrpSpPr/>
          <p:nvPr/>
        </p:nvGrpSpPr>
        <p:grpSpPr>
          <a:xfrm>
            <a:off x="1546374" y="3768691"/>
            <a:ext cx="2270958" cy="2270958"/>
            <a:chOff x="7345401" y="1572460"/>
            <a:chExt cx="3130146" cy="3130147"/>
          </a:xfrm>
        </p:grpSpPr>
        <p:sp>
          <p:nvSpPr>
            <p:cNvPr id="31" name="Owal 30">
              <a:extLst>
                <a:ext uri="{FF2B5EF4-FFF2-40B4-BE49-F238E27FC236}">
                  <a16:creationId xmlns:a16="http://schemas.microsoft.com/office/drawing/2014/main" xmlns="" id="{063BF2A4-D05E-48DB-8BA7-90EA7B30D8DD}"/>
                </a:ext>
              </a:extLst>
            </p:cNvPr>
            <p:cNvSpPr/>
            <p:nvPr/>
          </p:nvSpPr>
          <p:spPr>
            <a:xfrm>
              <a:off x="7345401" y="1572460"/>
              <a:ext cx="3130146" cy="3130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Grafika 18" descr="Biret">
              <a:extLst>
                <a:ext uri="{FF2B5EF4-FFF2-40B4-BE49-F238E27FC236}">
                  <a16:creationId xmlns:a16="http://schemas.microsoft.com/office/drawing/2014/main" xmlns="" id="{C28D1C24-8E99-4620-B530-C04E7F71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63379" y="1572460"/>
              <a:ext cx="3112168" cy="3112168"/>
            </a:xfrm>
            <a:prstGeom prst="rect">
              <a:avLst/>
            </a:prstGeom>
          </p:spPr>
        </p:pic>
      </p:grpSp>
      <p:sp>
        <p:nvSpPr>
          <p:cNvPr id="36" name="pole tekstowe 35">
            <a:extLst>
              <a:ext uri="{FF2B5EF4-FFF2-40B4-BE49-F238E27FC236}">
                <a16:creationId xmlns:a16="http://schemas.microsoft.com/office/drawing/2014/main" xmlns="" id="{AFCD50A3-98D7-4D3F-AA96-63DB6CF7D30A}"/>
              </a:ext>
            </a:extLst>
          </p:cNvPr>
          <p:cNvSpPr txBox="1"/>
          <p:nvPr/>
        </p:nvSpPr>
        <p:spPr>
          <a:xfrm>
            <a:off x="5007673" y="4482149"/>
            <a:ext cx="5336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osoby w wieku 16 lat i więcej pobierające</a:t>
            </a:r>
          </a:p>
          <a:p>
            <a:r>
              <a:rPr lang="pl-PL" sz="2400" dirty="0"/>
              <a:t>naukę poza miejscem zamieszkania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57595A66-1EE1-45AC-B70A-4302F995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828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609600" y="1074700"/>
          <a:ext cx="10972800" cy="516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Użytkowanie </a:t>
            </a:r>
            <a:r>
              <a:rPr lang="pl-PL" dirty="0" err="1"/>
              <a:t>Smartfona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964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184266033"/>
              </p:ext>
            </p:extLst>
          </p:nvPr>
        </p:nvGraphicFramePr>
        <p:xfrm>
          <a:off x="460998" y="936485"/>
          <a:ext cx="11270004" cy="556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Użytkowanie </a:t>
            </a:r>
            <a:r>
              <a:rPr lang="pl-PL" dirty="0" err="1"/>
              <a:t>Smartfona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713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316575" y="1197258"/>
          <a:ext cx="11277762" cy="504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Użytkowanie </a:t>
            </a:r>
            <a:r>
              <a:rPr lang="pl-PL" dirty="0" err="1"/>
              <a:t>Smartfona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889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773866896"/>
              </p:ext>
            </p:extLst>
          </p:nvPr>
        </p:nvGraphicFramePr>
        <p:xfrm>
          <a:off x="316575" y="1197258"/>
          <a:ext cx="11277762" cy="504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Użytkowanie </a:t>
            </a:r>
            <a:r>
              <a:rPr lang="pl-PL" dirty="0" err="1"/>
              <a:t>Smartfona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59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Użytkowanie </a:t>
            </a:r>
            <a:r>
              <a:rPr lang="pl-PL" dirty="0" err="1"/>
              <a:t>Smartfona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152788"/>
              </p:ext>
            </p:extLst>
          </p:nvPr>
        </p:nvGraphicFramePr>
        <p:xfrm>
          <a:off x="495300" y="1275080"/>
          <a:ext cx="10696956" cy="466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54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Użytkowanie </a:t>
            </a:r>
            <a:r>
              <a:rPr lang="pl-PL" dirty="0" err="1"/>
              <a:t>Smartfona</a:t>
            </a:r>
            <a:endParaRPr lang="pl-PL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852995"/>
              </p:ext>
            </p:extLst>
          </p:nvPr>
        </p:nvGraphicFramePr>
        <p:xfrm>
          <a:off x="925068" y="1359662"/>
          <a:ext cx="9992868" cy="44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68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 txBox="1">
            <a:spLocks/>
          </p:cNvSpPr>
          <p:nvPr/>
        </p:nvSpPr>
        <p:spPr>
          <a:xfrm>
            <a:off x="495300" y="365126"/>
            <a:ext cx="8943975" cy="5588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Wnioski do dalszych prac nad Badaniem Założycielskim </a:t>
            </a:r>
            <a:r>
              <a:rPr lang="mr-IN" dirty="0"/>
              <a:t>–</a:t>
            </a:r>
            <a:r>
              <a:rPr lang="pl-PL" dirty="0"/>
              <a:t> Użytkowanie </a:t>
            </a:r>
            <a:r>
              <a:rPr lang="pl-PL" dirty="0" err="1"/>
              <a:t>Smartfona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26857"/>
              </p:ext>
            </p:extLst>
          </p:nvPr>
        </p:nvGraphicFramePr>
        <p:xfrm>
          <a:off x="495300" y="1289304"/>
          <a:ext cx="10733532" cy="437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 dla Badania Założycielskiego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25F209-3FB1-4309-8F2B-0F45FB57D2E3}"/>
              </a:ext>
            </a:extLst>
          </p:cNvPr>
          <p:cNvSpPr txBox="1"/>
          <p:nvPr/>
        </p:nvSpPr>
        <p:spPr>
          <a:xfrm>
            <a:off x="1297535" y="1287703"/>
            <a:ext cx="95174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Elastyczność </a:t>
            </a:r>
            <a:r>
              <a:rPr lang="pl-PL" sz="1600" dirty="0" smtClean="0"/>
              <a:t>w łączeniu </a:t>
            </a:r>
            <a:r>
              <a:rPr lang="pl-PL" sz="1600" dirty="0"/>
              <a:t>realizacji wywiadów indywidulanych z wywiadami o gospodarstwach domowych</a:t>
            </a:r>
            <a:r>
              <a:rPr lang="pl-PL" sz="1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przeprowadzenie Badania Założycielskiego metodą reprezentacyjną, w oparciu o próbę losową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Ze względu na bardzo dużą planowaną liczebność gospodarstw domowych objętych badaniem rekomendujemy znacznie bardziej szczegółowe warstwowanie jednostek losowania pierwszego stopnia (obwodów statystycznych)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Badanie Założycielskie, tak jak badanie pilotażowe powinno zostać przeprowadzone techniką CAPI, tj. Wywiadów twarzą w twarz (face to face) z ankieterem przy użyciu notebooków, na których zapisane byłyby udzielone przez respondentów odpowiedzi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zastosowanie w Badaniu Założycielskim do wylosowania próby podstawowej oraz prób rezerwowych schematu losowania warstwowego dwustopniowego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zastosowanie analogicznego, zintegrowanego systemu wag jak w badaniu pilotażowym</a:t>
            </a: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połączenie systemu gratyfikacji ankieterów z wymaganą efektywnością realizacji Badania Założycielskiego przez prowadzącą je firmę/firmy</a:t>
            </a:r>
          </a:p>
        </p:txBody>
      </p:sp>
    </p:spTree>
    <p:extLst>
      <p:ext uri="{BB962C8B-B14F-4D97-AF65-F5344CB8AC3E}">
        <p14:creationId xmlns:p14="http://schemas.microsoft.com/office/powerpoint/2010/main" val="199417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xmlns="" id="{E28C8E1F-92C9-4CAA-921B-BEA60F293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Jednoźródłowy pomiar mediów elektronicznych </a:t>
            </a:r>
          </a:p>
        </p:txBody>
      </p:sp>
    </p:spTree>
    <p:extLst>
      <p:ext uri="{BB962C8B-B14F-4D97-AF65-F5344CB8AC3E}">
        <p14:creationId xmlns:p14="http://schemas.microsoft.com/office/powerpoint/2010/main" val="2400311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E053D-C54C-4AEB-A37A-AE203A53B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Michał </a:t>
            </a:r>
            <a:r>
              <a:rPr lang="pl-PL" dirty="0" err="1"/>
              <a:t>Wigurski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B0F6D0-C317-4B9A-BCF0-154BD5B54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Dyrektor projektu Telemetria Polska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9C8F7F7-A309-44B6-9BFA-F80F7C25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75ECF-F533-4408-AED3-E1F588A2CA4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8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/>
              <a:t>Metoda doboru próby</a:t>
            </a:r>
            <a:endParaRPr lang="pl-PL" dirty="0"/>
          </a:p>
        </p:txBody>
      </p:sp>
      <p:pic>
        <p:nvPicPr>
          <p:cNvPr id="21" name="Grafika 20" descr="Połączenia">
            <a:extLst>
              <a:ext uri="{FF2B5EF4-FFF2-40B4-BE49-F238E27FC236}">
                <a16:creationId xmlns:a16="http://schemas.microsoft.com/office/drawing/2014/main" xmlns="" id="{466E2659-24ED-456F-B1B4-C6DD44F7F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6914" y="1664414"/>
            <a:ext cx="2001824" cy="2001824"/>
          </a:xfrm>
          <a:prstGeom prst="rect">
            <a:avLst/>
          </a:prstGeom>
        </p:spPr>
      </p:pic>
      <p:pic>
        <p:nvPicPr>
          <p:cNvPr id="5" name="Obraz 4" descr="Obraz zawierający stół&#10;&#10;Opis wygenerowany automatycznie">
            <a:extLst>
              <a:ext uri="{FF2B5EF4-FFF2-40B4-BE49-F238E27FC236}">
                <a16:creationId xmlns:a16="http://schemas.microsoft.com/office/drawing/2014/main" xmlns="" id="{D7453E5C-8E78-4177-BE20-6C41C0B6A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45" y="3445639"/>
            <a:ext cx="1697815" cy="848908"/>
          </a:xfrm>
          <a:prstGeom prst="rect">
            <a:avLst/>
          </a:prstGeom>
        </p:spPr>
      </p:pic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825CFDA4-BA3C-47C6-B79E-54CD9853FA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45" y="4546861"/>
            <a:ext cx="1697816" cy="94323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55B6BC3-099E-4267-B082-4629FFFD7405}"/>
              </a:ext>
            </a:extLst>
          </p:cNvPr>
          <p:cNvSpPr txBox="1"/>
          <p:nvPr/>
        </p:nvSpPr>
        <p:spPr>
          <a:xfrm>
            <a:off x="3479375" y="2434493"/>
            <a:ext cx="329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metoda reprezentacyjna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5AA6E911-8107-4B3E-A122-8320AF7EE6F6}"/>
              </a:ext>
            </a:extLst>
          </p:cNvPr>
          <p:cNvSpPr txBox="1"/>
          <p:nvPr/>
        </p:nvSpPr>
        <p:spPr>
          <a:xfrm>
            <a:off x="3479375" y="3425014"/>
            <a:ext cx="656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operat losowania na bazie</a:t>
            </a:r>
          </a:p>
          <a:p>
            <a:r>
              <a:rPr lang="pl-PL" sz="2400" dirty="0"/>
              <a:t>Urzędowego Rejestru Podziału Terytorialnego Kraju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xmlns="" id="{63C035A7-F18A-463E-82F0-4220A7C47167}"/>
              </a:ext>
            </a:extLst>
          </p:cNvPr>
          <p:cNvSpPr txBox="1"/>
          <p:nvPr/>
        </p:nvSpPr>
        <p:spPr>
          <a:xfrm>
            <a:off x="3479375" y="4785562"/>
            <a:ext cx="606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schemat losowania: warstwowe dwustopniowe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060E794-CD6E-4E0E-B825-B89781BD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4345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A719BA-A608-473D-8148-31B90472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Działania 2019-2021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22620528-1FB7-4EBB-9E8A-22D8B34710D7}"/>
              </a:ext>
            </a:extLst>
          </p:cNvPr>
          <p:cNvSpPr/>
          <p:nvPr/>
        </p:nvSpPr>
        <p:spPr>
          <a:xfrm>
            <a:off x="554882" y="4282638"/>
            <a:ext cx="1874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04’18 - 06’19</a:t>
            </a:r>
          </a:p>
        </p:txBody>
      </p:sp>
      <p:sp>
        <p:nvSpPr>
          <p:cNvPr id="48" name="Dowolny kształt: kształt 47">
            <a:extLst>
              <a:ext uri="{FF2B5EF4-FFF2-40B4-BE49-F238E27FC236}">
                <a16:creationId xmlns:a16="http://schemas.microsoft.com/office/drawing/2014/main" xmlns="" id="{2ABD1DC1-678C-494F-9CF4-9937734A1113}"/>
              </a:ext>
            </a:extLst>
          </p:cNvPr>
          <p:cNvSpPr/>
          <p:nvPr/>
        </p:nvSpPr>
        <p:spPr>
          <a:xfrm>
            <a:off x="11905" y="2998356"/>
            <a:ext cx="12061708" cy="918156"/>
          </a:xfrm>
          <a:custGeom>
            <a:avLst/>
            <a:gdLst>
              <a:gd name="connsiteX0" fmla="*/ 10172084 w 10770835"/>
              <a:gd name="connsiteY0" fmla="*/ 0 h 918156"/>
              <a:gd name="connsiteX1" fmla="*/ 10770835 w 10770835"/>
              <a:gd name="connsiteY1" fmla="*/ 459078 h 918156"/>
              <a:gd name="connsiteX2" fmla="*/ 10172084 w 10770835"/>
              <a:gd name="connsiteY2" fmla="*/ 918156 h 918156"/>
              <a:gd name="connsiteX3" fmla="*/ 10172084 w 10770835"/>
              <a:gd name="connsiteY3" fmla="*/ 631907 h 918156"/>
              <a:gd name="connsiteX4" fmla="*/ 9480794 w 10770835"/>
              <a:gd name="connsiteY4" fmla="*/ 631907 h 918156"/>
              <a:gd name="connsiteX5" fmla="*/ 9480794 w 10770835"/>
              <a:gd name="connsiteY5" fmla="*/ 632073 h 918156"/>
              <a:gd name="connsiteX6" fmla="*/ 0 w 10770835"/>
              <a:gd name="connsiteY6" fmla="*/ 632073 h 918156"/>
              <a:gd name="connsiteX7" fmla="*/ 0 w 10770835"/>
              <a:gd name="connsiteY7" fmla="*/ 286084 h 918156"/>
              <a:gd name="connsiteX8" fmla="*/ 9480794 w 10770835"/>
              <a:gd name="connsiteY8" fmla="*/ 286084 h 918156"/>
              <a:gd name="connsiteX9" fmla="*/ 9480794 w 10770835"/>
              <a:gd name="connsiteY9" fmla="*/ 286249 h 918156"/>
              <a:gd name="connsiteX10" fmla="*/ 10172084 w 10770835"/>
              <a:gd name="connsiteY10" fmla="*/ 286249 h 918156"/>
              <a:gd name="connsiteX11" fmla="*/ 10172084 w 10770835"/>
              <a:gd name="connsiteY11" fmla="*/ 0 h 91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70835" h="918156">
                <a:moveTo>
                  <a:pt x="10172084" y="0"/>
                </a:moveTo>
                <a:lnTo>
                  <a:pt x="10770835" y="459078"/>
                </a:lnTo>
                <a:lnTo>
                  <a:pt x="10172084" y="918156"/>
                </a:lnTo>
                <a:cubicBezTo>
                  <a:pt x="10172084" y="822740"/>
                  <a:pt x="10289419" y="727323"/>
                  <a:pt x="10172084" y="631907"/>
                </a:cubicBezTo>
                <a:lnTo>
                  <a:pt x="9480794" y="631907"/>
                </a:lnTo>
                <a:lnTo>
                  <a:pt x="9480794" y="632073"/>
                </a:lnTo>
                <a:lnTo>
                  <a:pt x="0" y="632073"/>
                </a:lnTo>
                <a:lnTo>
                  <a:pt x="0" y="286084"/>
                </a:lnTo>
                <a:lnTo>
                  <a:pt x="9480794" y="286084"/>
                </a:lnTo>
                <a:lnTo>
                  <a:pt x="9480794" y="286249"/>
                </a:lnTo>
                <a:lnTo>
                  <a:pt x="10172084" y="286249"/>
                </a:lnTo>
                <a:cubicBezTo>
                  <a:pt x="10305603" y="207017"/>
                  <a:pt x="10172084" y="95416"/>
                  <a:pt x="1017208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xmlns="" id="{125A0F22-3A13-45F1-9B91-E129226D9281}"/>
              </a:ext>
            </a:extLst>
          </p:cNvPr>
          <p:cNvSpPr/>
          <p:nvPr/>
        </p:nvSpPr>
        <p:spPr>
          <a:xfrm>
            <a:off x="1336602" y="3225940"/>
            <a:ext cx="462988" cy="4629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xmlns="" id="{C8CABB77-6201-4E91-BB9C-363C33993B68}"/>
              </a:ext>
            </a:extLst>
          </p:cNvPr>
          <p:cNvSpPr/>
          <p:nvPr/>
        </p:nvSpPr>
        <p:spPr>
          <a:xfrm>
            <a:off x="4258200" y="3225940"/>
            <a:ext cx="462988" cy="4629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xmlns="" id="{194FDF9A-6C70-461B-8E89-B3A56B5927C4}"/>
              </a:ext>
            </a:extLst>
          </p:cNvPr>
          <p:cNvSpPr/>
          <p:nvPr/>
        </p:nvSpPr>
        <p:spPr>
          <a:xfrm>
            <a:off x="9687017" y="3227404"/>
            <a:ext cx="462988" cy="4629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xmlns="" id="{54D37D81-F406-4042-889D-062E45A394B2}"/>
              </a:ext>
            </a:extLst>
          </p:cNvPr>
          <p:cNvSpPr/>
          <p:nvPr/>
        </p:nvSpPr>
        <p:spPr>
          <a:xfrm>
            <a:off x="6961359" y="3225940"/>
            <a:ext cx="462988" cy="4629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xmlns="" id="{38790F4D-AAF8-41AF-9909-39CEEE100B28}"/>
              </a:ext>
            </a:extLst>
          </p:cNvPr>
          <p:cNvSpPr/>
          <p:nvPr/>
        </p:nvSpPr>
        <p:spPr>
          <a:xfrm>
            <a:off x="812268" y="3859746"/>
            <a:ext cx="15480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pl-PL" sz="2000" dirty="0">
                <a:solidFill>
                  <a:srgbClr val="FF0000"/>
                </a:solidFill>
                <a:latin typeface="Lato" panose="020F0502020204030203" pitchFamily="34" charset="-18"/>
              </a:rPr>
              <a:t>FAZA 0</a:t>
            </a:r>
          </a:p>
        </p:txBody>
      </p:sp>
      <p:pic>
        <p:nvPicPr>
          <p:cNvPr id="57" name="Obraz 56">
            <a:extLst>
              <a:ext uri="{FF2B5EF4-FFF2-40B4-BE49-F238E27FC236}">
                <a16:creationId xmlns:a16="http://schemas.microsoft.com/office/drawing/2014/main" xmlns="" id="{3FBDE10F-3067-46D6-A905-8EF4045E5FA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11" y="2162592"/>
            <a:ext cx="900000" cy="900000"/>
          </a:xfrm>
          <a:prstGeom prst="rect">
            <a:avLst/>
          </a:prstGeom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xmlns="" id="{0C16B13F-01AD-4A3D-AA18-16838978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8" y="5801244"/>
            <a:ext cx="2403841" cy="432000"/>
          </a:xfrm>
          <a:prstGeom prst="rect">
            <a:avLst/>
          </a:prstGeom>
        </p:spPr>
      </p:pic>
      <p:sp>
        <p:nvSpPr>
          <p:cNvPr id="62" name="Prostokąt 61">
            <a:extLst>
              <a:ext uri="{FF2B5EF4-FFF2-40B4-BE49-F238E27FC236}">
                <a16:creationId xmlns:a16="http://schemas.microsoft.com/office/drawing/2014/main" xmlns="" id="{EA3AF7D2-F900-4933-84C5-241E03C08D24}"/>
              </a:ext>
            </a:extLst>
          </p:cNvPr>
          <p:cNvSpPr/>
          <p:nvPr/>
        </p:nvSpPr>
        <p:spPr>
          <a:xfrm>
            <a:off x="6511444" y="3884404"/>
            <a:ext cx="15480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pl-PL" sz="2000" dirty="0">
                <a:solidFill>
                  <a:srgbClr val="FF0000"/>
                </a:solidFill>
                <a:latin typeface="Lato" panose="020F0502020204030203" pitchFamily="34" charset="-18"/>
              </a:rPr>
              <a:t>FAZA I+</a:t>
            </a: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xmlns="" id="{1828D12D-BA6C-471E-AF34-8159273151A2}"/>
              </a:ext>
            </a:extLst>
          </p:cNvPr>
          <p:cNvSpPr/>
          <p:nvPr/>
        </p:nvSpPr>
        <p:spPr>
          <a:xfrm>
            <a:off x="3670741" y="3869721"/>
            <a:ext cx="15480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FAZA I</a:t>
            </a:r>
          </a:p>
        </p:txBody>
      </p:sp>
      <p:pic>
        <p:nvPicPr>
          <p:cNvPr id="65" name="Grafika 64">
            <a:extLst>
              <a:ext uri="{FF2B5EF4-FFF2-40B4-BE49-F238E27FC236}">
                <a16:creationId xmlns:a16="http://schemas.microsoft.com/office/drawing/2014/main" xmlns="" id="{FEB3541C-A149-45BE-ADAA-BB0D6E11F9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53105" y="5448119"/>
            <a:ext cx="2499324" cy="1080000"/>
          </a:xfrm>
          <a:prstGeom prst="rect">
            <a:avLst/>
          </a:prstGeom>
        </p:spPr>
      </p:pic>
      <p:pic>
        <p:nvPicPr>
          <p:cNvPr id="66" name="Obraz 65">
            <a:extLst>
              <a:ext uri="{FF2B5EF4-FFF2-40B4-BE49-F238E27FC236}">
                <a16:creationId xmlns:a16="http://schemas.microsoft.com/office/drawing/2014/main" xmlns="" id="{B3862622-B001-4A4F-A685-B6C9099D81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95" y="5798658"/>
            <a:ext cx="2164481" cy="414000"/>
          </a:xfrm>
          <a:prstGeom prst="rect">
            <a:avLst/>
          </a:prstGeom>
        </p:spPr>
      </p:pic>
      <p:sp>
        <p:nvSpPr>
          <p:cNvPr id="31" name="Strzałka: pagon 30">
            <a:extLst>
              <a:ext uri="{FF2B5EF4-FFF2-40B4-BE49-F238E27FC236}">
                <a16:creationId xmlns:a16="http://schemas.microsoft.com/office/drawing/2014/main" xmlns="" id="{D4A0314A-7E1A-4A87-8C9A-6AE5AB3DDBAC}"/>
              </a:ext>
            </a:extLst>
          </p:cNvPr>
          <p:cNvSpPr/>
          <p:nvPr/>
        </p:nvSpPr>
        <p:spPr>
          <a:xfrm>
            <a:off x="118387" y="3286434"/>
            <a:ext cx="432000" cy="34200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4" name="Strzałka: pagon 33">
            <a:extLst>
              <a:ext uri="{FF2B5EF4-FFF2-40B4-BE49-F238E27FC236}">
                <a16:creationId xmlns:a16="http://schemas.microsoft.com/office/drawing/2014/main" xmlns="" id="{BD997C30-5221-42CC-8B23-0A79C0035887}"/>
              </a:ext>
            </a:extLst>
          </p:cNvPr>
          <p:cNvSpPr/>
          <p:nvPr/>
        </p:nvSpPr>
        <p:spPr>
          <a:xfrm>
            <a:off x="550387" y="3287935"/>
            <a:ext cx="432000" cy="34200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pSp>
        <p:nvGrpSpPr>
          <p:cNvPr id="67" name="Grupa 66">
            <a:extLst>
              <a:ext uri="{FF2B5EF4-FFF2-40B4-BE49-F238E27FC236}">
                <a16:creationId xmlns:a16="http://schemas.microsoft.com/office/drawing/2014/main" xmlns="" id="{FE935524-52C6-42D6-BB86-F60238B8FE7E}"/>
              </a:ext>
            </a:extLst>
          </p:cNvPr>
          <p:cNvGrpSpPr/>
          <p:nvPr/>
        </p:nvGrpSpPr>
        <p:grpSpPr>
          <a:xfrm>
            <a:off x="4368124" y="2319080"/>
            <a:ext cx="641568" cy="753739"/>
            <a:chOff x="3689994" y="1165713"/>
            <a:chExt cx="641568" cy="753739"/>
          </a:xfrm>
        </p:grpSpPr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xmlns="" id="{E3438EC1-3BBE-42D0-83FF-B87F225E2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9430" y="1165713"/>
              <a:ext cx="372132" cy="365652"/>
            </a:xfrm>
            <a:custGeom>
              <a:avLst/>
              <a:gdLst>
                <a:gd name="connsiteX0" fmla="*/ 126518 w 253036"/>
                <a:gd name="connsiteY0" fmla="*/ 69139 h 248630"/>
                <a:gd name="connsiteX1" fmla="*/ 72518 w 253036"/>
                <a:gd name="connsiteY1" fmla="*/ 123139 h 248630"/>
                <a:gd name="connsiteX2" fmla="*/ 126518 w 253036"/>
                <a:gd name="connsiteY2" fmla="*/ 177139 h 248630"/>
                <a:gd name="connsiteX3" fmla="*/ 180518 w 253036"/>
                <a:gd name="connsiteY3" fmla="*/ 123139 h 248630"/>
                <a:gd name="connsiteX4" fmla="*/ 126518 w 253036"/>
                <a:gd name="connsiteY4" fmla="*/ 69139 h 248630"/>
                <a:gd name="connsiteX5" fmla="*/ 107371 w 253036"/>
                <a:gd name="connsiteY5" fmla="*/ 0 h 248630"/>
                <a:gd name="connsiteX6" fmla="*/ 145171 w 253036"/>
                <a:gd name="connsiteY6" fmla="*/ 0 h 248630"/>
                <a:gd name="connsiteX7" fmla="*/ 151211 w 253036"/>
                <a:gd name="connsiteY7" fmla="*/ 24159 h 248630"/>
                <a:gd name="connsiteX8" fmla="*/ 169148 w 253036"/>
                <a:gd name="connsiteY8" fmla="*/ 27780 h 248630"/>
                <a:gd name="connsiteX9" fmla="*/ 176089 w 253036"/>
                <a:gd name="connsiteY9" fmla="*/ 33496 h 248630"/>
                <a:gd name="connsiteX10" fmla="*/ 200324 w 253036"/>
                <a:gd name="connsiteY10" fmla="*/ 18954 h 248630"/>
                <a:gd name="connsiteX11" fmla="*/ 227053 w 253036"/>
                <a:gd name="connsiteY11" fmla="*/ 45683 h 248630"/>
                <a:gd name="connsiteX12" fmla="*/ 214824 w 253036"/>
                <a:gd name="connsiteY12" fmla="*/ 66065 h 248630"/>
                <a:gd name="connsiteX13" fmla="*/ 227199 w 253036"/>
                <a:gd name="connsiteY13" fmla="*/ 91807 h 248630"/>
                <a:gd name="connsiteX14" fmla="*/ 228112 w 253036"/>
                <a:gd name="connsiteY14" fmla="*/ 97848 h 248630"/>
                <a:gd name="connsiteX15" fmla="*/ 253036 w 253036"/>
                <a:gd name="connsiteY15" fmla="*/ 104079 h 248630"/>
                <a:gd name="connsiteX16" fmla="*/ 253036 w 253036"/>
                <a:gd name="connsiteY16" fmla="*/ 141879 h 248630"/>
                <a:gd name="connsiteX17" fmla="*/ 226524 w 253036"/>
                <a:gd name="connsiteY17" fmla="*/ 148507 h 248630"/>
                <a:gd name="connsiteX18" fmla="*/ 223748 w 253036"/>
                <a:gd name="connsiteY18" fmla="*/ 162253 h 248630"/>
                <a:gd name="connsiteX19" fmla="*/ 214548 w 253036"/>
                <a:gd name="connsiteY19" fmla="*/ 177418 h 248630"/>
                <a:gd name="connsiteX20" fmla="*/ 227053 w 253036"/>
                <a:gd name="connsiteY20" fmla="*/ 198260 h 248630"/>
                <a:gd name="connsiteX21" fmla="*/ 200324 w 253036"/>
                <a:gd name="connsiteY21" fmla="*/ 224989 h 248630"/>
                <a:gd name="connsiteX22" fmla="*/ 177929 w 253036"/>
                <a:gd name="connsiteY22" fmla="*/ 211551 h 248630"/>
                <a:gd name="connsiteX23" fmla="*/ 159721 w 253036"/>
                <a:gd name="connsiteY23" fmla="*/ 220304 h 248630"/>
                <a:gd name="connsiteX24" fmla="*/ 151959 w 253036"/>
                <a:gd name="connsiteY24" fmla="*/ 221478 h 248630"/>
                <a:gd name="connsiteX25" fmla="*/ 145171 w 253036"/>
                <a:gd name="connsiteY25" fmla="*/ 248630 h 248630"/>
                <a:gd name="connsiteX26" fmla="*/ 107371 w 253036"/>
                <a:gd name="connsiteY26" fmla="*/ 248630 h 248630"/>
                <a:gd name="connsiteX27" fmla="*/ 99967 w 253036"/>
                <a:gd name="connsiteY27" fmla="*/ 219013 h 248630"/>
                <a:gd name="connsiteX28" fmla="*/ 89275 w 253036"/>
                <a:gd name="connsiteY28" fmla="*/ 216854 h 248630"/>
                <a:gd name="connsiteX29" fmla="*/ 79371 w 253036"/>
                <a:gd name="connsiteY29" fmla="*/ 208698 h 248630"/>
                <a:gd name="connsiteX30" fmla="*/ 52220 w 253036"/>
                <a:gd name="connsiteY30" fmla="*/ 224989 h 248630"/>
                <a:gd name="connsiteX31" fmla="*/ 25491 w 253036"/>
                <a:gd name="connsiteY31" fmla="*/ 198260 h 248630"/>
                <a:gd name="connsiteX32" fmla="*/ 40800 w 253036"/>
                <a:gd name="connsiteY32" fmla="*/ 172746 h 248630"/>
                <a:gd name="connsiteX33" fmla="*/ 31224 w 253036"/>
                <a:gd name="connsiteY33" fmla="*/ 152827 h 248630"/>
                <a:gd name="connsiteX34" fmla="*/ 30730 w 253036"/>
                <a:gd name="connsiteY34" fmla="*/ 149562 h 248630"/>
                <a:gd name="connsiteX35" fmla="*/ 0 w 253036"/>
                <a:gd name="connsiteY35" fmla="*/ 141879 h 248630"/>
                <a:gd name="connsiteX36" fmla="*/ 0 w 253036"/>
                <a:gd name="connsiteY36" fmla="*/ 104079 h 248630"/>
                <a:gd name="connsiteX37" fmla="*/ 31904 w 253036"/>
                <a:gd name="connsiteY37" fmla="*/ 96103 h 248630"/>
                <a:gd name="connsiteX38" fmla="*/ 34674 w 253036"/>
                <a:gd name="connsiteY38" fmla="*/ 82381 h 248630"/>
                <a:gd name="connsiteX39" fmla="*/ 41133 w 253036"/>
                <a:gd name="connsiteY39" fmla="*/ 72801 h 248630"/>
                <a:gd name="connsiteX40" fmla="*/ 25491 w 253036"/>
                <a:gd name="connsiteY40" fmla="*/ 46732 h 248630"/>
                <a:gd name="connsiteX41" fmla="*/ 52220 w 253036"/>
                <a:gd name="connsiteY41" fmla="*/ 20004 h 248630"/>
                <a:gd name="connsiteX42" fmla="*/ 77930 w 253036"/>
                <a:gd name="connsiteY42" fmla="*/ 35429 h 248630"/>
                <a:gd name="connsiteX43" fmla="*/ 89275 w 253036"/>
                <a:gd name="connsiteY43" fmla="*/ 27780 h 248630"/>
                <a:gd name="connsiteX44" fmla="*/ 101019 w 253036"/>
                <a:gd name="connsiteY44" fmla="*/ 25409 h 24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3036" h="248630">
                  <a:moveTo>
                    <a:pt x="126518" y="69139"/>
                  </a:moveTo>
                  <a:cubicBezTo>
                    <a:pt x="96695" y="69139"/>
                    <a:pt x="72518" y="93316"/>
                    <a:pt x="72518" y="123139"/>
                  </a:cubicBezTo>
                  <a:cubicBezTo>
                    <a:pt x="72518" y="152962"/>
                    <a:pt x="96695" y="177139"/>
                    <a:pt x="126518" y="177139"/>
                  </a:cubicBezTo>
                  <a:cubicBezTo>
                    <a:pt x="156341" y="177139"/>
                    <a:pt x="180518" y="152962"/>
                    <a:pt x="180518" y="123139"/>
                  </a:cubicBezTo>
                  <a:cubicBezTo>
                    <a:pt x="180518" y="93316"/>
                    <a:pt x="156341" y="69139"/>
                    <a:pt x="126518" y="69139"/>
                  </a:cubicBezTo>
                  <a:close/>
                  <a:moveTo>
                    <a:pt x="107371" y="0"/>
                  </a:moveTo>
                  <a:lnTo>
                    <a:pt x="145171" y="0"/>
                  </a:lnTo>
                  <a:lnTo>
                    <a:pt x="151211" y="24159"/>
                  </a:lnTo>
                  <a:lnTo>
                    <a:pt x="169148" y="27780"/>
                  </a:lnTo>
                  <a:lnTo>
                    <a:pt x="176089" y="33496"/>
                  </a:lnTo>
                  <a:lnTo>
                    <a:pt x="200324" y="18954"/>
                  </a:lnTo>
                  <a:lnTo>
                    <a:pt x="227053" y="45683"/>
                  </a:lnTo>
                  <a:lnTo>
                    <a:pt x="214824" y="66065"/>
                  </a:lnTo>
                  <a:lnTo>
                    <a:pt x="227199" y="91807"/>
                  </a:lnTo>
                  <a:lnTo>
                    <a:pt x="228112" y="97848"/>
                  </a:lnTo>
                  <a:lnTo>
                    <a:pt x="253036" y="104079"/>
                  </a:lnTo>
                  <a:lnTo>
                    <a:pt x="253036" y="141879"/>
                  </a:lnTo>
                  <a:lnTo>
                    <a:pt x="226524" y="148507"/>
                  </a:lnTo>
                  <a:lnTo>
                    <a:pt x="223748" y="162253"/>
                  </a:lnTo>
                  <a:lnTo>
                    <a:pt x="214548" y="177418"/>
                  </a:lnTo>
                  <a:lnTo>
                    <a:pt x="227053" y="198260"/>
                  </a:lnTo>
                  <a:lnTo>
                    <a:pt x="200324" y="224989"/>
                  </a:lnTo>
                  <a:lnTo>
                    <a:pt x="177929" y="211551"/>
                  </a:lnTo>
                  <a:lnTo>
                    <a:pt x="159721" y="220304"/>
                  </a:lnTo>
                  <a:lnTo>
                    <a:pt x="151959" y="221478"/>
                  </a:lnTo>
                  <a:lnTo>
                    <a:pt x="145171" y="248630"/>
                  </a:lnTo>
                  <a:lnTo>
                    <a:pt x="107371" y="248630"/>
                  </a:lnTo>
                  <a:lnTo>
                    <a:pt x="99967" y="219013"/>
                  </a:lnTo>
                  <a:lnTo>
                    <a:pt x="89275" y="216854"/>
                  </a:lnTo>
                  <a:lnTo>
                    <a:pt x="79371" y="208698"/>
                  </a:lnTo>
                  <a:lnTo>
                    <a:pt x="52220" y="224989"/>
                  </a:lnTo>
                  <a:lnTo>
                    <a:pt x="25491" y="198260"/>
                  </a:lnTo>
                  <a:lnTo>
                    <a:pt x="40800" y="172746"/>
                  </a:lnTo>
                  <a:lnTo>
                    <a:pt x="31224" y="152827"/>
                  </a:lnTo>
                  <a:lnTo>
                    <a:pt x="30730" y="149562"/>
                  </a:lnTo>
                  <a:lnTo>
                    <a:pt x="0" y="141879"/>
                  </a:lnTo>
                  <a:lnTo>
                    <a:pt x="0" y="104079"/>
                  </a:lnTo>
                  <a:lnTo>
                    <a:pt x="31904" y="96103"/>
                  </a:lnTo>
                  <a:lnTo>
                    <a:pt x="34674" y="82381"/>
                  </a:lnTo>
                  <a:lnTo>
                    <a:pt x="41133" y="72801"/>
                  </a:lnTo>
                  <a:lnTo>
                    <a:pt x="25491" y="46732"/>
                  </a:lnTo>
                  <a:lnTo>
                    <a:pt x="52220" y="20004"/>
                  </a:lnTo>
                  <a:lnTo>
                    <a:pt x="77930" y="35429"/>
                  </a:lnTo>
                  <a:lnTo>
                    <a:pt x="89275" y="27780"/>
                  </a:lnTo>
                  <a:lnTo>
                    <a:pt x="101019" y="25409"/>
                  </a:lnTo>
                  <a:close/>
                </a:path>
              </a:pathLst>
            </a:custGeom>
            <a:solidFill>
              <a:srgbClr val="FA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xmlns="" id="{D7E9D52C-D299-459F-9672-2C92F58EC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9994" y="1471882"/>
              <a:ext cx="455502" cy="447570"/>
            </a:xfrm>
            <a:custGeom>
              <a:avLst/>
              <a:gdLst>
                <a:gd name="connsiteX0" fmla="*/ 126518 w 253036"/>
                <a:gd name="connsiteY0" fmla="*/ 69139 h 248630"/>
                <a:gd name="connsiteX1" fmla="*/ 72518 w 253036"/>
                <a:gd name="connsiteY1" fmla="*/ 123139 h 248630"/>
                <a:gd name="connsiteX2" fmla="*/ 126518 w 253036"/>
                <a:gd name="connsiteY2" fmla="*/ 177139 h 248630"/>
                <a:gd name="connsiteX3" fmla="*/ 180518 w 253036"/>
                <a:gd name="connsiteY3" fmla="*/ 123139 h 248630"/>
                <a:gd name="connsiteX4" fmla="*/ 126518 w 253036"/>
                <a:gd name="connsiteY4" fmla="*/ 69139 h 248630"/>
                <a:gd name="connsiteX5" fmla="*/ 107371 w 253036"/>
                <a:gd name="connsiteY5" fmla="*/ 0 h 248630"/>
                <a:gd name="connsiteX6" fmla="*/ 145171 w 253036"/>
                <a:gd name="connsiteY6" fmla="*/ 0 h 248630"/>
                <a:gd name="connsiteX7" fmla="*/ 151211 w 253036"/>
                <a:gd name="connsiteY7" fmla="*/ 24159 h 248630"/>
                <a:gd name="connsiteX8" fmla="*/ 169148 w 253036"/>
                <a:gd name="connsiteY8" fmla="*/ 27780 h 248630"/>
                <a:gd name="connsiteX9" fmla="*/ 176089 w 253036"/>
                <a:gd name="connsiteY9" fmla="*/ 33496 h 248630"/>
                <a:gd name="connsiteX10" fmla="*/ 200324 w 253036"/>
                <a:gd name="connsiteY10" fmla="*/ 18954 h 248630"/>
                <a:gd name="connsiteX11" fmla="*/ 227053 w 253036"/>
                <a:gd name="connsiteY11" fmla="*/ 45683 h 248630"/>
                <a:gd name="connsiteX12" fmla="*/ 214824 w 253036"/>
                <a:gd name="connsiteY12" fmla="*/ 66065 h 248630"/>
                <a:gd name="connsiteX13" fmla="*/ 227199 w 253036"/>
                <a:gd name="connsiteY13" fmla="*/ 91807 h 248630"/>
                <a:gd name="connsiteX14" fmla="*/ 228112 w 253036"/>
                <a:gd name="connsiteY14" fmla="*/ 97848 h 248630"/>
                <a:gd name="connsiteX15" fmla="*/ 253036 w 253036"/>
                <a:gd name="connsiteY15" fmla="*/ 104079 h 248630"/>
                <a:gd name="connsiteX16" fmla="*/ 253036 w 253036"/>
                <a:gd name="connsiteY16" fmla="*/ 141879 h 248630"/>
                <a:gd name="connsiteX17" fmla="*/ 226524 w 253036"/>
                <a:gd name="connsiteY17" fmla="*/ 148507 h 248630"/>
                <a:gd name="connsiteX18" fmla="*/ 223748 w 253036"/>
                <a:gd name="connsiteY18" fmla="*/ 162253 h 248630"/>
                <a:gd name="connsiteX19" fmla="*/ 214548 w 253036"/>
                <a:gd name="connsiteY19" fmla="*/ 177418 h 248630"/>
                <a:gd name="connsiteX20" fmla="*/ 227053 w 253036"/>
                <a:gd name="connsiteY20" fmla="*/ 198260 h 248630"/>
                <a:gd name="connsiteX21" fmla="*/ 200324 w 253036"/>
                <a:gd name="connsiteY21" fmla="*/ 224989 h 248630"/>
                <a:gd name="connsiteX22" fmla="*/ 177929 w 253036"/>
                <a:gd name="connsiteY22" fmla="*/ 211551 h 248630"/>
                <a:gd name="connsiteX23" fmla="*/ 159721 w 253036"/>
                <a:gd name="connsiteY23" fmla="*/ 220304 h 248630"/>
                <a:gd name="connsiteX24" fmla="*/ 151959 w 253036"/>
                <a:gd name="connsiteY24" fmla="*/ 221478 h 248630"/>
                <a:gd name="connsiteX25" fmla="*/ 145171 w 253036"/>
                <a:gd name="connsiteY25" fmla="*/ 248630 h 248630"/>
                <a:gd name="connsiteX26" fmla="*/ 107371 w 253036"/>
                <a:gd name="connsiteY26" fmla="*/ 248630 h 248630"/>
                <a:gd name="connsiteX27" fmla="*/ 99967 w 253036"/>
                <a:gd name="connsiteY27" fmla="*/ 219013 h 248630"/>
                <a:gd name="connsiteX28" fmla="*/ 89275 w 253036"/>
                <a:gd name="connsiteY28" fmla="*/ 216854 h 248630"/>
                <a:gd name="connsiteX29" fmla="*/ 79371 w 253036"/>
                <a:gd name="connsiteY29" fmla="*/ 208698 h 248630"/>
                <a:gd name="connsiteX30" fmla="*/ 52220 w 253036"/>
                <a:gd name="connsiteY30" fmla="*/ 224989 h 248630"/>
                <a:gd name="connsiteX31" fmla="*/ 25491 w 253036"/>
                <a:gd name="connsiteY31" fmla="*/ 198260 h 248630"/>
                <a:gd name="connsiteX32" fmla="*/ 40800 w 253036"/>
                <a:gd name="connsiteY32" fmla="*/ 172746 h 248630"/>
                <a:gd name="connsiteX33" fmla="*/ 31224 w 253036"/>
                <a:gd name="connsiteY33" fmla="*/ 152827 h 248630"/>
                <a:gd name="connsiteX34" fmla="*/ 30730 w 253036"/>
                <a:gd name="connsiteY34" fmla="*/ 149562 h 248630"/>
                <a:gd name="connsiteX35" fmla="*/ 0 w 253036"/>
                <a:gd name="connsiteY35" fmla="*/ 141879 h 248630"/>
                <a:gd name="connsiteX36" fmla="*/ 0 w 253036"/>
                <a:gd name="connsiteY36" fmla="*/ 104079 h 248630"/>
                <a:gd name="connsiteX37" fmla="*/ 31904 w 253036"/>
                <a:gd name="connsiteY37" fmla="*/ 96103 h 248630"/>
                <a:gd name="connsiteX38" fmla="*/ 34674 w 253036"/>
                <a:gd name="connsiteY38" fmla="*/ 82381 h 248630"/>
                <a:gd name="connsiteX39" fmla="*/ 41133 w 253036"/>
                <a:gd name="connsiteY39" fmla="*/ 72801 h 248630"/>
                <a:gd name="connsiteX40" fmla="*/ 25491 w 253036"/>
                <a:gd name="connsiteY40" fmla="*/ 46732 h 248630"/>
                <a:gd name="connsiteX41" fmla="*/ 52220 w 253036"/>
                <a:gd name="connsiteY41" fmla="*/ 20004 h 248630"/>
                <a:gd name="connsiteX42" fmla="*/ 77930 w 253036"/>
                <a:gd name="connsiteY42" fmla="*/ 35429 h 248630"/>
                <a:gd name="connsiteX43" fmla="*/ 89275 w 253036"/>
                <a:gd name="connsiteY43" fmla="*/ 27780 h 248630"/>
                <a:gd name="connsiteX44" fmla="*/ 101019 w 253036"/>
                <a:gd name="connsiteY44" fmla="*/ 25409 h 24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3036" h="248630">
                  <a:moveTo>
                    <a:pt x="126518" y="69139"/>
                  </a:moveTo>
                  <a:cubicBezTo>
                    <a:pt x="96695" y="69139"/>
                    <a:pt x="72518" y="93316"/>
                    <a:pt x="72518" y="123139"/>
                  </a:cubicBezTo>
                  <a:cubicBezTo>
                    <a:pt x="72518" y="152962"/>
                    <a:pt x="96695" y="177139"/>
                    <a:pt x="126518" y="177139"/>
                  </a:cubicBezTo>
                  <a:cubicBezTo>
                    <a:pt x="156341" y="177139"/>
                    <a:pt x="180518" y="152962"/>
                    <a:pt x="180518" y="123139"/>
                  </a:cubicBezTo>
                  <a:cubicBezTo>
                    <a:pt x="180518" y="93316"/>
                    <a:pt x="156341" y="69139"/>
                    <a:pt x="126518" y="69139"/>
                  </a:cubicBezTo>
                  <a:close/>
                  <a:moveTo>
                    <a:pt x="107371" y="0"/>
                  </a:moveTo>
                  <a:lnTo>
                    <a:pt x="145171" y="0"/>
                  </a:lnTo>
                  <a:lnTo>
                    <a:pt x="151211" y="24159"/>
                  </a:lnTo>
                  <a:lnTo>
                    <a:pt x="169148" y="27780"/>
                  </a:lnTo>
                  <a:lnTo>
                    <a:pt x="176089" y="33496"/>
                  </a:lnTo>
                  <a:lnTo>
                    <a:pt x="200324" y="18954"/>
                  </a:lnTo>
                  <a:lnTo>
                    <a:pt x="227053" y="45683"/>
                  </a:lnTo>
                  <a:lnTo>
                    <a:pt x="214824" y="66065"/>
                  </a:lnTo>
                  <a:lnTo>
                    <a:pt x="227199" y="91807"/>
                  </a:lnTo>
                  <a:lnTo>
                    <a:pt x="228112" y="97848"/>
                  </a:lnTo>
                  <a:lnTo>
                    <a:pt x="253036" y="104079"/>
                  </a:lnTo>
                  <a:lnTo>
                    <a:pt x="253036" y="141879"/>
                  </a:lnTo>
                  <a:lnTo>
                    <a:pt x="226524" y="148507"/>
                  </a:lnTo>
                  <a:lnTo>
                    <a:pt x="223748" y="162253"/>
                  </a:lnTo>
                  <a:lnTo>
                    <a:pt x="214548" y="177418"/>
                  </a:lnTo>
                  <a:lnTo>
                    <a:pt x="227053" y="198260"/>
                  </a:lnTo>
                  <a:lnTo>
                    <a:pt x="200324" y="224989"/>
                  </a:lnTo>
                  <a:lnTo>
                    <a:pt x="177929" y="211551"/>
                  </a:lnTo>
                  <a:lnTo>
                    <a:pt x="159721" y="220304"/>
                  </a:lnTo>
                  <a:lnTo>
                    <a:pt x="151959" y="221478"/>
                  </a:lnTo>
                  <a:lnTo>
                    <a:pt x="145171" y="248630"/>
                  </a:lnTo>
                  <a:lnTo>
                    <a:pt x="107371" y="248630"/>
                  </a:lnTo>
                  <a:lnTo>
                    <a:pt x="99967" y="219013"/>
                  </a:lnTo>
                  <a:lnTo>
                    <a:pt x="89275" y="216854"/>
                  </a:lnTo>
                  <a:lnTo>
                    <a:pt x="79371" y="208698"/>
                  </a:lnTo>
                  <a:lnTo>
                    <a:pt x="52220" y="224989"/>
                  </a:lnTo>
                  <a:lnTo>
                    <a:pt x="25491" y="198260"/>
                  </a:lnTo>
                  <a:lnTo>
                    <a:pt x="40800" y="172746"/>
                  </a:lnTo>
                  <a:lnTo>
                    <a:pt x="31224" y="152827"/>
                  </a:lnTo>
                  <a:lnTo>
                    <a:pt x="30730" y="149562"/>
                  </a:lnTo>
                  <a:lnTo>
                    <a:pt x="0" y="141879"/>
                  </a:lnTo>
                  <a:lnTo>
                    <a:pt x="0" y="104079"/>
                  </a:lnTo>
                  <a:lnTo>
                    <a:pt x="31904" y="96103"/>
                  </a:lnTo>
                  <a:lnTo>
                    <a:pt x="34674" y="82381"/>
                  </a:lnTo>
                  <a:lnTo>
                    <a:pt x="41133" y="72801"/>
                  </a:lnTo>
                  <a:lnTo>
                    <a:pt x="25491" y="46732"/>
                  </a:lnTo>
                  <a:lnTo>
                    <a:pt x="52220" y="20004"/>
                  </a:lnTo>
                  <a:lnTo>
                    <a:pt x="77930" y="35429"/>
                  </a:lnTo>
                  <a:lnTo>
                    <a:pt x="89275" y="27780"/>
                  </a:lnTo>
                  <a:lnTo>
                    <a:pt x="101019" y="25409"/>
                  </a:lnTo>
                  <a:close/>
                </a:path>
              </a:pathLst>
            </a:custGeom>
            <a:solidFill>
              <a:srgbClr val="FA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xmlns="" id="{4C72E3FF-8CA4-40C0-9235-964E288EEB85}"/>
              </a:ext>
            </a:extLst>
          </p:cNvPr>
          <p:cNvGrpSpPr/>
          <p:nvPr/>
        </p:nvGrpSpPr>
        <p:grpSpPr>
          <a:xfrm>
            <a:off x="6900170" y="2182588"/>
            <a:ext cx="838802" cy="847208"/>
            <a:chOff x="6640758" y="1068262"/>
            <a:chExt cx="838802" cy="847208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xmlns="" id="{B1B06263-E588-40BF-8D30-F0EAC586EFBF}"/>
                </a:ext>
              </a:extLst>
            </p:cNvPr>
            <p:cNvGrpSpPr/>
            <p:nvPr/>
          </p:nvGrpSpPr>
          <p:grpSpPr>
            <a:xfrm>
              <a:off x="6996355" y="1222329"/>
              <a:ext cx="483205" cy="648616"/>
              <a:chOff x="7820171" y="839070"/>
              <a:chExt cx="483205" cy="648616"/>
            </a:xfrm>
          </p:grpSpPr>
          <p:sp>
            <p:nvSpPr>
              <p:cNvPr id="114" name="Dowolny kształt: kształt 113">
                <a:extLst>
                  <a:ext uri="{FF2B5EF4-FFF2-40B4-BE49-F238E27FC236}">
                    <a16:creationId xmlns:a16="http://schemas.microsoft.com/office/drawing/2014/main" xmlns="" id="{CAD6D0B9-E740-464A-B6A0-6ABC3E2AB34E}"/>
                  </a:ext>
                </a:extLst>
              </p:cNvPr>
              <p:cNvSpPr/>
              <p:nvPr/>
            </p:nvSpPr>
            <p:spPr>
              <a:xfrm rot="19605997">
                <a:off x="7880874" y="878066"/>
                <a:ext cx="422502" cy="483877"/>
              </a:xfrm>
              <a:custGeom>
                <a:avLst/>
                <a:gdLst>
                  <a:gd name="connsiteX0" fmla="*/ 209745 w 312517"/>
                  <a:gd name="connsiteY0" fmla="*/ 0 h 343946"/>
                  <a:gd name="connsiteX1" fmla="*/ 257011 w 312517"/>
                  <a:gd name="connsiteY1" fmla="*/ 30842 h 343946"/>
                  <a:gd name="connsiteX2" fmla="*/ 312517 w 312517"/>
                  <a:gd name="connsiteY2" fmla="*/ 160534 h 343946"/>
                  <a:gd name="connsiteX3" fmla="*/ 123008 w 312517"/>
                  <a:gd name="connsiteY3" fmla="*/ 343946 h 343946"/>
                  <a:gd name="connsiteX4" fmla="*/ 49243 w 312517"/>
                  <a:gd name="connsiteY4" fmla="*/ 329533 h 343946"/>
                  <a:gd name="connsiteX5" fmla="*/ 0 w 312517"/>
                  <a:gd name="connsiteY5" fmla="*/ 297400 h 34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517" h="343946">
                    <a:moveTo>
                      <a:pt x="209745" y="0"/>
                    </a:moveTo>
                    <a:lnTo>
                      <a:pt x="257011" y="30842"/>
                    </a:lnTo>
                    <a:cubicBezTo>
                      <a:pt x="291306" y="64033"/>
                      <a:pt x="312517" y="109886"/>
                      <a:pt x="312517" y="160534"/>
                    </a:cubicBezTo>
                    <a:cubicBezTo>
                      <a:pt x="312517" y="261830"/>
                      <a:pt x="227671" y="343946"/>
                      <a:pt x="123008" y="343946"/>
                    </a:cubicBezTo>
                    <a:cubicBezTo>
                      <a:pt x="96843" y="343946"/>
                      <a:pt x="71915" y="338814"/>
                      <a:pt x="49243" y="329533"/>
                    </a:cubicBezTo>
                    <a:lnTo>
                      <a:pt x="0" y="297400"/>
                    </a:lnTo>
                    <a:close/>
                  </a:path>
                </a:pathLst>
              </a:custGeom>
              <a:noFill/>
              <a:ln w="34925">
                <a:solidFill>
                  <a:srgbClr val="FAD2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xmlns="" id="{5C408F19-AF0A-4CB4-87F1-0156CCD20670}"/>
                  </a:ext>
                </a:extLst>
              </p:cNvPr>
              <p:cNvSpPr/>
              <p:nvPr/>
            </p:nvSpPr>
            <p:spPr>
              <a:xfrm>
                <a:off x="7932718" y="839070"/>
                <a:ext cx="223194" cy="569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6" name="Dowolny kształt: kształt 115">
                <a:extLst>
                  <a:ext uri="{FF2B5EF4-FFF2-40B4-BE49-F238E27FC236}">
                    <a16:creationId xmlns:a16="http://schemas.microsoft.com/office/drawing/2014/main" xmlns="" id="{A63D0985-FB79-4D4F-A3B9-87D3280E0A96}"/>
                  </a:ext>
                </a:extLst>
              </p:cNvPr>
              <p:cNvSpPr/>
              <p:nvPr/>
            </p:nvSpPr>
            <p:spPr>
              <a:xfrm rot="19605997">
                <a:off x="7903420" y="962625"/>
                <a:ext cx="280714" cy="333432"/>
              </a:xfrm>
              <a:custGeom>
                <a:avLst/>
                <a:gdLst>
                  <a:gd name="connsiteX0" fmla="*/ 209745 w 312517"/>
                  <a:gd name="connsiteY0" fmla="*/ 0 h 343946"/>
                  <a:gd name="connsiteX1" fmla="*/ 257011 w 312517"/>
                  <a:gd name="connsiteY1" fmla="*/ 30842 h 343946"/>
                  <a:gd name="connsiteX2" fmla="*/ 312517 w 312517"/>
                  <a:gd name="connsiteY2" fmla="*/ 160534 h 343946"/>
                  <a:gd name="connsiteX3" fmla="*/ 123008 w 312517"/>
                  <a:gd name="connsiteY3" fmla="*/ 343946 h 343946"/>
                  <a:gd name="connsiteX4" fmla="*/ 49243 w 312517"/>
                  <a:gd name="connsiteY4" fmla="*/ 329533 h 343946"/>
                  <a:gd name="connsiteX5" fmla="*/ 0 w 312517"/>
                  <a:gd name="connsiteY5" fmla="*/ 297400 h 34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517" h="343946">
                    <a:moveTo>
                      <a:pt x="209745" y="0"/>
                    </a:moveTo>
                    <a:lnTo>
                      <a:pt x="257011" y="30842"/>
                    </a:lnTo>
                    <a:cubicBezTo>
                      <a:pt x="291306" y="64033"/>
                      <a:pt x="312517" y="109886"/>
                      <a:pt x="312517" y="160534"/>
                    </a:cubicBezTo>
                    <a:cubicBezTo>
                      <a:pt x="312517" y="261830"/>
                      <a:pt x="227671" y="343946"/>
                      <a:pt x="123008" y="343946"/>
                    </a:cubicBezTo>
                    <a:cubicBezTo>
                      <a:pt x="96843" y="343946"/>
                      <a:pt x="71915" y="338814"/>
                      <a:pt x="49243" y="329533"/>
                    </a:cubicBezTo>
                    <a:lnTo>
                      <a:pt x="0" y="297400"/>
                    </a:lnTo>
                    <a:close/>
                  </a:path>
                </a:pathLst>
              </a:custGeom>
              <a:noFill/>
              <a:ln w="34925">
                <a:solidFill>
                  <a:srgbClr val="FAD2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7" name="Prostokąt 116">
                <a:extLst>
                  <a:ext uri="{FF2B5EF4-FFF2-40B4-BE49-F238E27FC236}">
                    <a16:creationId xmlns:a16="http://schemas.microsoft.com/office/drawing/2014/main" xmlns="" id="{3A9FCECE-3841-4BCC-9991-DF2E6C28B897}"/>
                  </a:ext>
                </a:extLst>
              </p:cNvPr>
              <p:cNvSpPr/>
              <p:nvPr/>
            </p:nvSpPr>
            <p:spPr>
              <a:xfrm>
                <a:off x="7893231" y="888386"/>
                <a:ext cx="223194" cy="569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8" name="Dowolny kształt: kształt 117">
                <a:extLst>
                  <a:ext uri="{FF2B5EF4-FFF2-40B4-BE49-F238E27FC236}">
                    <a16:creationId xmlns:a16="http://schemas.microsoft.com/office/drawing/2014/main" xmlns="" id="{570CCBD1-39EF-4FFE-99C9-E4B65C0CA441}"/>
                  </a:ext>
                </a:extLst>
              </p:cNvPr>
              <p:cNvSpPr/>
              <p:nvPr/>
            </p:nvSpPr>
            <p:spPr>
              <a:xfrm rot="19605997">
                <a:off x="7928514" y="1041734"/>
                <a:ext cx="159201" cy="189492"/>
              </a:xfrm>
              <a:custGeom>
                <a:avLst/>
                <a:gdLst>
                  <a:gd name="connsiteX0" fmla="*/ 209745 w 312517"/>
                  <a:gd name="connsiteY0" fmla="*/ 0 h 343946"/>
                  <a:gd name="connsiteX1" fmla="*/ 257011 w 312517"/>
                  <a:gd name="connsiteY1" fmla="*/ 30842 h 343946"/>
                  <a:gd name="connsiteX2" fmla="*/ 312517 w 312517"/>
                  <a:gd name="connsiteY2" fmla="*/ 160534 h 343946"/>
                  <a:gd name="connsiteX3" fmla="*/ 123008 w 312517"/>
                  <a:gd name="connsiteY3" fmla="*/ 343946 h 343946"/>
                  <a:gd name="connsiteX4" fmla="*/ 49243 w 312517"/>
                  <a:gd name="connsiteY4" fmla="*/ 329533 h 343946"/>
                  <a:gd name="connsiteX5" fmla="*/ 0 w 312517"/>
                  <a:gd name="connsiteY5" fmla="*/ 297400 h 34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517" h="343946">
                    <a:moveTo>
                      <a:pt x="209745" y="0"/>
                    </a:moveTo>
                    <a:lnTo>
                      <a:pt x="257011" y="30842"/>
                    </a:lnTo>
                    <a:cubicBezTo>
                      <a:pt x="291306" y="64033"/>
                      <a:pt x="312517" y="109886"/>
                      <a:pt x="312517" y="160534"/>
                    </a:cubicBezTo>
                    <a:cubicBezTo>
                      <a:pt x="312517" y="261830"/>
                      <a:pt x="227671" y="343946"/>
                      <a:pt x="123008" y="343946"/>
                    </a:cubicBezTo>
                    <a:cubicBezTo>
                      <a:pt x="96843" y="343946"/>
                      <a:pt x="71915" y="338814"/>
                      <a:pt x="49243" y="329533"/>
                    </a:cubicBezTo>
                    <a:lnTo>
                      <a:pt x="0" y="297400"/>
                    </a:lnTo>
                    <a:close/>
                  </a:path>
                </a:pathLst>
              </a:custGeom>
              <a:noFill/>
              <a:ln w="34925">
                <a:solidFill>
                  <a:srgbClr val="FAD2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0" name="Prostokąt 119">
                <a:extLst>
                  <a:ext uri="{FF2B5EF4-FFF2-40B4-BE49-F238E27FC236}">
                    <a16:creationId xmlns:a16="http://schemas.microsoft.com/office/drawing/2014/main" xmlns="" id="{95CF86FA-E7B6-49F9-BAEC-29CD3A299392}"/>
                  </a:ext>
                </a:extLst>
              </p:cNvPr>
              <p:cNvSpPr/>
              <p:nvPr/>
            </p:nvSpPr>
            <p:spPr>
              <a:xfrm>
                <a:off x="7820171" y="918288"/>
                <a:ext cx="223194" cy="569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8" name="Trójkąt równoramienny 7">
              <a:extLst>
                <a:ext uri="{FF2B5EF4-FFF2-40B4-BE49-F238E27FC236}">
                  <a16:creationId xmlns:a16="http://schemas.microsoft.com/office/drawing/2014/main" xmlns="" id="{94127653-24BA-4E8E-87F8-C9F5810C83F7}"/>
                </a:ext>
              </a:extLst>
            </p:cNvPr>
            <p:cNvSpPr/>
            <p:nvPr/>
          </p:nvSpPr>
          <p:spPr>
            <a:xfrm rot="16200000">
              <a:off x="6475838" y="1283619"/>
              <a:ext cx="847208" cy="416494"/>
            </a:xfrm>
            <a:prstGeom prst="triangle">
              <a:avLst>
                <a:gd name="adj" fmla="val 48965"/>
              </a:avLst>
            </a:prstGeom>
            <a:solidFill>
              <a:schemeClr val="bg1"/>
            </a:solidFill>
            <a:ln w="34925" cap="rnd">
              <a:solidFill>
                <a:srgbClr val="FAD2D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xmlns="" id="{CB4802D7-3ED5-4E63-A5DA-2297B400167A}"/>
                </a:ext>
              </a:extLst>
            </p:cNvPr>
            <p:cNvSpPr/>
            <p:nvPr/>
          </p:nvSpPr>
          <p:spPr>
            <a:xfrm>
              <a:off x="6640758" y="1383244"/>
              <a:ext cx="169039" cy="229372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rgbClr val="FAD2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xmlns="" id="{8C551487-B0F0-4626-AC61-2B5DDD654153}"/>
              </a:ext>
            </a:extLst>
          </p:cNvPr>
          <p:cNvGrpSpPr/>
          <p:nvPr/>
        </p:nvGrpSpPr>
        <p:grpSpPr>
          <a:xfrm>
            <a:off x="1195746" y="2330627"/>
            <a:ext cx="851218" cy="625176"/>
            <a:chOff x="2385204" y="1388225"/>
            <a:chExt cx="851218" cy="625176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xmlns="" id="{5E9B8D9B-243B-4A66-8A39-124BE41AA4DC}"/>
                </a:ext>
              </a:extLst>
            </p:cNvPr>
            <p:cNvCxnSpPr>
              <a:cxnSpLocks/>
            </p:cNvCxnSpPr>
            <p:nvPr/>
          </p:nvCxnSpPr>
          <p:spPr>
            <a:xfrm>
              <a:off x="2385206" y="1388225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Łącznik prosty 121">
              <a:extLst>
                <a:ext uri="{FF2B5EF4-FFF2-40B4-BE49-F238E27FC236}">
                  <a16:creationId xmlns:a16="http://schemas.microsoft.com/office/drawing/2014/main" xmlns="" id="{B40D2C51-08A6-4B5E-B1FF-DB758286CA7B}"/>
                </a:ext>
              </a:extLst>
            </p:cNvPr>
            <p:cNvCxnSpPr>
              <a:cxnSpLocks/>
            </p:cNvCxnSpPr>
            <p:nvPr/>
          </p:nvCxnSpPr>
          <p:spPr>
            <a:xfrm>
              <a:off x="2385206" y="1479665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Łącznik prosty 122">
              <a:extLst>
                <a:ext uri="{FF2B5EF4-FFF2-40B4-BE49-F238E27FC236}">
                  <a16:creationId xmlns:a16="http://schemas.microsoft.com/office/drawing/2014/main" xmlns="" id="{B0D2C8CF-504A-4005-8549-EE56DC9A6EAC}"/>
                </a:ext>
              </a:extLst>
            </p:cNvPr>
            <p:cNvCxnSpPr>
              <a:cxnSpLocks/>
            </p:cNvCxnSpPr>
            <p:nvPr/>
          </p:nvCxnSpPr>
          <p:spPr>
            <a:xfrm>
              <a:off x="2385205" y="1568334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Łącznik prosty 123">
              <a:extLst>
                <a:ext uri="{FF2B5EF4-FFF2-40B4-BE49-F238E27FC236}">
                  <a16:creationId xmlns:a16="http://schemas.microsoft.com/office/drawing/2014/main" xmlns="" id="{3D7CBBB6-18A6-486F-829D-33C2DA93D465}"/>
                </a:ext>
              </a:extLst>
            </p:cNvPr>
            <p:cNvCxnSpPr>
              <a:cxnSpLocks/>
            </p:cNvCxnSpPr>
            <p:nvPr/>
          </p:nvCxnSpPr>
          <p:spPr>
            <a:xfrm>
              <a:off x="2385205" y="1657003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Łącznik prosty 124">
              <a:extLst>
                <a:ext uri="{FF2B5EF4-FFF2-40B4-BE49-F238E27FC236}">
                  <a16:creationId xmlns:a16="http://schemas.microsoft.com/office/drawing/2014/main" xmlns="" id="{7DD762CC-02CD-47E4-BCC9-92CF909D7C1D}"/>
                </a:ext>
              </a:extLst>
            </p:cNvPr>
            <p:cNvCxnSpPr>
              <a:cxnSpLocks/>
            </p:cNvCxnSpPr>
            <p:nvPr/>
          </p:nvCxnSpPr>
          <p:spPr>
            <a:xfrm>
              <a:off x="2385205" y="1744623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Łącznik prosty 125">
              <a:extLst>
                <a:ext uri="{FF2B5EF4-FFF2-40B4-BE49-F238E27FC236}">
                  <a16:creationId xmlns:a16="http://schemas.microsoft.com/office/drawing/2014/main" xmlns="" id="{DE1692B8-3556-4922-82A3-CB492313FA91}"/>
                </a:ext>
              </a:extLst>
            </p:cNvPr>
            <p:cNvCxnSpPr>
              <a:cxnSpLocks/>
            </p:cNvCxnSpPr>
            <p:nvPr/>
          </p:nvCxnSpPr>
          <p:spPr>
            <a:xfrm>
              <a:off x="2385205" y="1836063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Łącznik prosty 126">
              <a:extLst>
                <a:ext uri="{FF2B5EF4-FFF2-40B4-BE49-F238E27FC236}">
                  <a16:creationId xmlns:a16="http://schemas.microsoft.com/office/drawing/2014/main" xmlns="" id="{43DFDB0E-A9F8-4906-8945-4E8D3A918A98}"/>
                </a:ext>
              </a:extLst>
            </p:cNvPr>
            <p:cNvCxnSpPr>
              <a:cxnSpLocks/>
            </p:cNvCxnSpPr>
            <p:nvPr/>
          </p:nvCxnSpPr>
          <p:spPr>
            <a:xfrm>
              <a:off x="2385204" y="1924732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Łącznik prosty 127">
              <a:extLst>
                <a:ext uri="{FF2B5EF4-FFF2-40B4-BE49-F238E27FC236}">
                  <a16:creationId xmlns:a16="http://schemas.microsoft.com/office/drawing/2014/main" xmlns="" id="{A7AF1E0D-7FD1-46AB-89EC-A843BDE4D33E}"/>
                </a:ext>
              </a:extLst>
            </p:cNvPr>
            <p:cNvCxnSpPr>
              <a:cxnSpLocks/>
            </p:cNvCxnSpPr>
            <p:nvPr/>
          </p:nvCxnSpPr>
          <p:spPr>
            <a:xfrm>
              <a:off x="2385204" y="2013401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Łącznik prosty 128">
              <a:extLst>
                <a:ext uri="{FF2B5EF4-FFF2-40B4-BE49-F238E27FC236}">
                  <a16:creationId xmlns:a16="http://schemas.microsoft.com/office/drawing/2014/main" xmlns="" id="{C80EB5AA-153A-4B05-8000-08076E78E955}"/>
                </a:ext>
              </a:extLst>
            </p:cNvPr>
            <p:cNvCxnSpPr>
              <a:cxnSpLocks/>
            </p:cNvCxnSpPr>
            <p:nvPr/>
          </p:nvCxnSpPr>
          <p:spPr>
            <a:xfrm>
              <a:off x="2690846" y="1744623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Łącznik prosty 129">
              <a:extLst>
                <a:ext uri="{FF2B5EF4-FFF2-40B4-BE49-F238E27FC236}">
                  <a16:creationId xmlns:a16="http://schemas.microsoft.com/office/drawing/2014/main" xmlns="" id="{A15B0B4D-3DDA-42A1-868F-74F6F23448C8}"/>
                </a:ext>
              </a:extLst>
            </p:cNvPr>
            <p:cNvCxnSpPr>
              <a:cxnSpLocks/>
            </p:cNvCxnSpPr>
            <p:nvPr/>
          </p:nvCxnSpPr>
          <p:spPr>
            <a:xfrm>
              <a:off x="2690846" y="1836063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Łącznik prosty 130">
              <a:extLst>
                <a:ext uri="{FF2B5EF4-FFF2-40B4-BE49-F238E27FC236}">
                  <a16:creationId xmlns:a16="http://schemas.microsoft.com/office/drawing/2014/main" xmlns="" id="{0FBC8753-3656-4297-8003-F3BF4A1B323C}"/>
                </a:ext>
              </a:extLst>
            </p:cNvPr>
            <p:cNvCxnSpPr>
              <a:cxnSpLocks/>
            </p:cNvCxnSpPr>
            <p:nvPr/>
          </p:nvCxnSpPr>
          <p:spPr>
            <a:xfrm>
              <a:off x="2690845" y="1924732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Łącznik prosty 131">
              <a:extLst>
                <a:ext uri="{FF2B5EF4-FFF2-40B4-BE49-F238E27FC236}">
                  <a16:creationId xmlns:a16="http://schemas.microsoft.com/office/drawing/2014/main" xmlns="" id="{5EBB98FF-DA63-46E3-8F87-750C73F1F6EE}"/>
                </a:ext>
              </a:extLst>
            </p:cNvPr>
            <p:cNvCxnSpPr>
              <a:cxnSpLocks/>
            </p:cNvCxnSpPr>
            <p:nvPr/>
          </p:nvCxnSpPr>
          <p:spPr>
            <a:xfrm>
              <a:off x="2690845" y="2013401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Łącznik prosty 132">
              <a:extLst>
                <a:ext uri="{FF2B5EF4-FFF2-40B4-BE49-F238E27FC236}">
                  <a16:creationId xmlns:a16="http://schemas.microsoft.com/office/drawing/2014/main" xmlns="" id="{B25E6BA1-C8FF-4943-B4C6-9B7A63AD74DC}"/>
                </a:ext>
              </a:extLst>
            </p:cNvPr>
            <p:cNvCxnSpPr>
              <a:cxnSpLocks/>
            </p:cNvCxnSpPr>
            <p:nvPr/>
          </p:nvCxnSpPr>
          <p:spPr>
            <a:xfrm>
              <a:off x="2997577" y="1744341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Łącznik prosty 133">
              <a:extLst>
                <a:ext uri="{FF2B5EF4-FFF2-40B4-BE49-F238E27FC236}">
                  <a16:creationId xmlns:a16="http://schemas.microsoft.com/office/drawing/2014/main" xmlns="" id="{355304ED-F08F-4957-81FA-DD5BF0ABA06C}"/>
                </a:ext>
              </a:extLst>
            </p:cNvPr>
            <p:cNvCxnSpPr>
              <a:cxnSpLocks/>
            </p:cNvCxnSpPr>
            <p:nvPr/>
          </p:nvCxnSpPr>
          <p:spPr>
            <a:xfrm>
              <a:off x="2997577" y="1835781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xmlns="" id="{7CFDB3E0-D82E-46DC-AE2D-08637895B974}"/>
                </a:ext>
              </a:extLst>
            </p:cNvPr>
            <p:cNvCxnSpPr>
              <a:cxnSpLocks/>
            </p:cNvCxnSpPr>
            <p:nvPr/>
          </p:nvCxnSpPr>
          <p:spPr>
            <a:xfrm>
              <a:off x="2997576" y="1924450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Łącznik prosty 135">
              <a:extLst>
                <a:ext uri="{FF2B5EF4-FFF2-40B4-BE49-F238E27FC236}">
                  <a16:creationId xmlns:a16="http://schemas.microsoft.com/office/drawing/2014/main" xmlns="" id="{45A8F64F-30A1-4FD0-8855-C1CCEDB53134}"/>
                </a:ext>
              </a:extLst>
            </p:cNvPr>
            <p:cNvCxnSpPr>
              <a:cxnSpLocks/>
            </p:cNvCxnSpPr>
            <p:nvPr/>
          </p:nvCxnSpPr>
          <p:spPr>
            <a:xfrm>
              <a:off x="2997576" y="2013119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Łącznik prosty 138">
              <a:extLst>
                <a:ext uri="{FF2B5EF4-FFF2-40B4-BE49-F238E27FC236}">
                  <a16:creationId xmlns:a16="http://schemas.microsoft.com/office/drawing/2014/main" xmlns="" id="{5AE0DB0E-46A4-4A51-88A0-D9BF2C3A9EDC}"/>
                </a:ext>
              </a:extLst>
            </p:cNvPr>
            <p:cNvCxnSpPr>
              <a:cxnSpLocks/>
            </p:cNvCxnSpPr>
            <p:nvPr/>
          </p:nvCxnSpPr>
          <p:spPr>
            <a:xfrm>
              <a:off x="2997574" y="1568333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Łącznik prosty 139">
              <a:extLst>
                <a:ext uri="{FF2B5EF4-FFF2-40B4-BE49-F238E27FC236}">
                  <a16:creationId xmlns:a16="http://schemas.microsoft.com/office/drawing/2014/main" xmlns="" id="{1CAAD7E4-69C9-4D79-8203-B36806E7F035}"/>
                </a:ext>
              </a:extLst>
            </p:cNvPr>
            <p:cNvCxnSpPr>
              <a:cxnSpLocks/>
            </p:cNvCxnSpPr>
            <p:nvPr/>
          </p:nvCxnSpPr>
          <p:spPr>
            <a:xfrm>
              <a:off x="2997574" y="1657002"/>
              <a:ext cx="238845" cy="0"/>
            </a:xfrm>
            <a:prstGeom prst="line">
              <a:avLst/>
            </a:prstGeom>
            <a:ln w="34925" cap="rnd">
              <a:solidFill>
                <a:srgbClr val="FAD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Prostokąt 140">
            <a:extLst>
              <a:ext uri="{FF2B5EF4-FFF2-40B4-BE49-F238E27FC236}">
                <a16:creationId xmlns:a16="http://schemas.microsoft.com/office/drawing/2014/main" xmlns="" id="{FC58A40D-5C8E-4A08-A5AC-F28E0CBB5AF2}"/>
              </a:ext>
            </a:extLst>
          </p:cNvPr>
          <p:cNvSpPr/>
          <p:nvPr/>
        </p:nvSpPr>
        <p:spPr>
          <a:xfrm>
            <a:off x="116271" y="1517095"/>
            <a:ext cx="3366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Prace Badawczo - </a:t>
            </a:r>
          </a:p>
          <a:p>
            <a:pPr algn="ctr"/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Rozwojowe</a:t>
            </a:r>
          </a:p>
        </p:txBody>
      </p:sp>
      <p:sp>
        <p:nvSpPr>
          <p:cNvPr id="142" name="Prostokąt 141">
            <a:extLst>
              <a:ext uri="{FF2B5EF4-FFF2-40B4-BE49-F238E27FC236}">
                <a16:creationId xmlns:a16="http://schemas.microsoft.com/office/drawing/2014/main" xmlns="" id="{8A8B7D6D-60CF-4C79-A77D-78373C9A8A24}"/>
              </a:ext>
            </a:extLst>
          </p:cNvPr>
          <p:cNvSpPr/>
          <p:nvPr/>
        </p:nvSpPr>
        <p:spPr>
          <a:xfrm>
            <a:off x="2951018" y="1512499"/>
            <a:ext cx="2730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Uruchomienie Jednoźródłowego Pomiaru 400 MT &amp; 100.000 RPD</a:t>
            </a:r>
          </a:p>
        </p:txBody>
      </p:sp>
      <p:sp>
        <p:nvSpPr>
          <p:cNvPr id="143" name="Prostokąt 142">
            <a:extLst>
              <a:ext uri="{FF2B5EF4-FFF2-40B4-BE49-F238E27FC236}">
                <a16:creationId xmlns:a16="http://schemas.microsoft.com/office/drawing/2014/main" xmlns="" id="{DF57E0CD-3EF2-4648-AABA-58DDC38AA92B}"/>
              </a:ext>
            </a:extLst>
          </p:cNvPr>
          <p:cNvSpPr/>
          <p:nvPr/>
        </p:nvSpPr>
        <p:spPr>
          <a:xfrm>
            <a:off x="6054384" y="1499329"/>
            <a:ext cx="2267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Rozbudowa Panelu Telemetrycznego [1000 MT] &amp; 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700.000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RPD</a:t>
            </a:r>
          </a:p>
        </p:txBody>
      </p:sp>
      <p:sp>
        <p:nvSpPr>
          <p:cNvPr id="144" name="Prostokąt 143">
            <a:extLst>
              <a:ext uri="{FF2B5EF4-FFF2-40B4-BE49-F238E27FC236}">
                <a16:creationId xmlns:a16="http://schemas.microsoft.com/office/drawing/2014/main" xmlns="" id="{20C2B517-97AB-431A-846D-2D5797FE21C9}"/>
              </a:ext>
            </a:extLst>
          </p:cNvPr>
          <p:cNvSpPr/>
          <p:nvPr/>
        </p:nvSpPr>
        <p:spPr>
          <a:xfrm>
            <a:off x="8829700" y="1500214"/>
            <a:ext cx="2132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Budowa Prototypu Pomiaru [5.000 MT &amp; 5.000.000 RPD]</a:t>
            </a:r>
          </a:p>
        </p:txBody>
      </p:sp>
      <p:sp>
        <p:nvSpPr>
          <p:cNvPr id="145" name="Prostokąt 144">
            <a:extLst>
              <a:ext uri="{FF2B5EF4-FFF2-40B4-BE49-F238E27FC236}">
                <a16:creationId xmlns:a16="http://schemas.microsoft.com/office/drawing/2014/main" xmlns="" id="{D339003C-DD36-4D32-959B-3EDDC8594E11}"/>
              </a:ext>
            </a:extLst>
          </p:cNvPr>
          <p:cNvSpPr/>
          <p:nvPr/>
        </p:nvSpPr>
        <p:spPr>
          <a:xfrm>
            <a:off x="3392453" y="4237856"/>
            <a:ext cx="2194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07’19 – 08 ’19 </a:t>
            </a:r>
          </a:p>
        </p:txBody>
      </p:sp>
      <p:sp>
        <p:nvSpPr>
          <p:cNvPr id="146" name="Prostokąt 145">
            <a:extLst>
              <a:ext uri="{FF2B5EF4-FFF2-40B4-BE49-F238E27FC236}">
                <a16:creationId xmlns:a16="http://schemas.microsoft.com/office/drawing/2014/main" xmlns="" id="{13670208-98A4-4E26-9CAB-C0A261EE9E36}"/>
              </a:ext>
            </a:extLst>
          </p:cNvPr>
          <p:cNvSpPr/>
          <p:nvPr/>
        </p:nvSpPr>
        <p:spPr>
          <a:xfrm>
            <a:off x="6302839" y="4268108"/>
            <a:ext cx="2044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09’19 – 07’20</a:t>
            </a:r>
          </a:p>
        </p:txBody>
      </p:sp>
      <p:sp>
        <p:nvSpPr>
          <p:cNvPr id="147" name="Prostokąt 146">
            <a:extLst>
              <a:ext uri="{FF2B5EF4-FFF2-40B4-BE49-F238E27FC236}">
                <a16:creationId xmlns:a16="http://schemas.microsoft.com/office/drawing/2014/main" xmlns="" id="{B26CA238-6BED-450F-8D43-276965406661}"/>
              </a:ext>
            </a:extLst>
          </p:cNvPr>
          <p:cNvSpPr/>
          <p:nvPr/>
        </p:nvSpPr>
        <p:spPr>
          <a:xfrm>
            <a:off x="9144511" y="4282637"/>
            <a:ext cx="1718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09’19 </a:t>
            </a:r>
            <a:r>
              <a:rPr lang="mr-IN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–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03’21 </a:t>
            </a:r>
          </a:p>
        </p:txBody>
      </p:sp>
      <p:sp>
        <p:nvSpPr>
          <p:cNvPr id="58" name="Prostokąt 61">
            <a:extLst>
              <a:ext uri="{FF2B5EF4-FFF2-40B4-BE49-F238E27FC236}">
                <a16:creationId xmlns:a16="http://schemas.microsoft.com/office/drawing/2014/main" xmlns="" id="{EA3AF7D2-F900-4933-84C5-241E03C08D24}"/>
              </a:ext>
            </a:extLst>
          </p:cNvPr>
          <p:cNvSpPr/>
          <p:nvPr/>
        </p:nvSpPr>
        <p:spPr>
          <a:xfrm>
            <a:off x="9093002" y="3913514"/>
            <a:ext cx="15480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pl-PL" sz="2000" dirty="0">
                <a:solidFill>
                  <a:srgbClr val="FF0000"/>
                </a:solidFill>
                <a:latin typeface="Lato" panose="020F0502020204030203" pitchFamily="34" charset="-18"/>
              </a:rPr>
              <a:t>FAZA II</a:t>
            </a:r>
          </a:p>
        </p:txBody>
      </p:sp>
      <p:pic>
        <p:nvPicPr>
          <p:cNvPr id="59" name="Obraz 58">
            <a:extLst>
              <a:ext uri="{FF2B5EF4-FFF2-40B4-BE49-F238E27FC236}">
                <a16:creationId xmlns:a16="http://schemas.microsoft.com/office/drawing/2014/main" xmlns="" id="{5396F72E-BAEC-46AA-81D4-4B10B1FCC0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82" y="5571746"/>
            <a:ext cx="807608" cy="807608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F7CEDA9E-FFA3-4427-B248-15161E86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525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A719BA-A608-473D-8148-31B90472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900" b="0" dirty="0">
                <a:latin typeface="Myriad Pro" charset="0"/>
                <a:ea typeface="+mn-ea"/>
                <a:cs typeface="+mn-cs"/>
              </a:rPr>
              <a:t>Korzyści dla wszystkich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xmlns="" id="{599465DD-DB0D-437A-9C95-70C9663D359A}"/>
              </a:ext>
            </a:extLst>
          </p:cNvPr>
          <p:cNvSpPr/>
          <p:nvPr/>
        </p:nvSpPr>
        <p:spPr>
          <a:xfrm>
            <a:off x="699829" y="1615400"/>
            <a:ext cx="2690267" cy="98115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Helvetica" panose="020B0604020202030204" pitchFamily="34" charset="0"/>
              </a:rPr>
              <a:t>Gospodarka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xmlns="" id="{77305681-03E8-4F15-AAE1-2328AFA3D3D5}"/>
              </a:ext>
            </a:extLst>
          </p:cNvPr>
          <p:cNvSpPr/>
          <p:nvPr/>
        </p:nvSpPr>
        <p:spPr>
          <a:xfrm>
            <a:off x="699831" y="3244480"/>
            <a:ext cx="2690267" cy="98115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Helvetica" panose="020B0604020202030204" pitchFamily="34" charset="0"/>
              </a:rPr>
              <a:t>Społeczności lokalne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7CD91D13-4779-4EB2-A9C7-FED1016BA5C1}"/>
              </a:ext>
            </a:extLst>
          </p:cNvPr>
          <p:cNvSpPr/>
          <p:nvPr/>
        </p:nvSpPr>
        <p:spPr>
          <a:xfrm>
            <a:off x="3605440" y="1615400"/>
            <a:ext cx="1788122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C00000"/>
                </a:solidFill>
                <a:latin typeface="Helvetica" panose="020B0604020202030204" pitchFamily="34" charset="0"/>
              </a:rPr>
              <a:t>Rozwój rynku mediów</a:t>
            </a:r>
          </a:p>
        </p:txBody>
      </p:sp>
      <p:sp>
        <p:nvSpPr>
          <p:cNvPr id="4" name="Strzałka: pagon 3">
            <a:extLst>
              <a:ext uri="{FF2B5EF4-FFF2-40B4-BE49-F238E27FC236}">
                <a16:creationId xmlns:a16="http://schemas.microsoft.com/office/drawing/2014/main" xmlns="" id="{58056441-A949-4F23-943E-A10FEC675A3D}"/>
              </a:ext>
            </a:extLst>
          </p:cNvPr>
          <p:cNvSpPr/>
          <p:nvPr/>
        </p:nvSpPr>
        <p:spPr>
          <a:xfrm>
            <a:off x="8351492" y="1765504"/>
            <a:ext cx="629155" cy="621570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xmlns="" id="{FBAD4620-F671-4CA1-AD0F-41D54F35FCEA}"/>
              </a:ext>
            </a:extLst>
          </p:cNvPr>
          <p:cNvSpPr/>
          <p:nvPr/>
        </p:nvSpPr>
        <p:spPr>
          <a:xfrm>
            <a:off x="9185478" y="1601011"/>
            <a:ext cx="2001978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C00000"/>
                </a:solidFill>
                <a:latin typeface="Helvetica" panose="020B0604020202030204" pitchFamily="34" charset="0"/>
              </a:rPr>
              <a:t>Wzrost PKB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xmlns="" id="{F3CEE4D6-E2B4-421E-BFF6-33DA2DC32337}"/>
              </a:ext>
            </a:extLst>
          </p:cNvPr>
          <p:cNvSpPr/>
          <p:nvPr/>
        </p:nvSpPr>
        <p:spPr>
          <a:xfrm>
            <a:off x="3605440" y="3231875"/>
            <a:ext cx="1788122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C00000"/>
                </a:solidFill>
                <a:latin typeface="Helvetica" panose="020B0604020202030204" pitchFamily="34" charset="0"/>
              </a:rPr>
              <a:t>Wzrost lokalnego rynku reklamy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xmlns="" id="{45096350-C30D-4856-93C4-039338491026}"/>
              </a:ext>
            </a:extLst>
          </p:cNvPr>
          <p:cNvSpPr/>
          <p:nvPr/>
        </p:nvSpPr>
        <p:spPr>
          <a:xfrm>
            <a:off x="6289886" y="3231956"/>
            <a:ext cx="1788122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C00000"/>
                </a:solidFill>
                <a:latin typeface="Helvetica" panose="020B0604020202030204" pitchFamily="34" charset="0"/>
              </a:rPr>
              <a:t>Rozwój mediów lokalnych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xmlns="" id="{4F0725E4-75DB-4F79-8F9B-08ED0B60B756}"/>
              </a:ext>
            </a:extLst>
          </p:cNvPr>
          <p:cNvSpPr/>
          <p:nvPr/>
        </p:nvSpPr>
        <p:spPr>
          <a:xfrm>
            <a:off x="9185478" y="3230299"/>
            <a:ext cx="2002255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C00000"/>
                </a:solidFill>
                <a:latin typeface="Helvetica" panose="020B0604020202030204" pitchFamily="34" charset="0"/>
              </a:rPr>
              <a:t>Rozwój lokalnych inicjatyw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xmlns="" id="{954A8531-0260-4401-9F85-8BAB13695AD9}"/>
              </a:ext>
            </a:extLst>
          </p:cNvPr>
          <p:cNvSpPr/>
          <p:nvPr/>
        </p:nvSpPr>
        <p:spPr>
          <a:xfrm>
            <a:off x="5665934" y="1598205"/>
            <a:ext cx="1788122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C00000"/>
                </a:solidFill>
                <a:latin typeface="Helvetica" panose="020B0604020202030204" pitchFamily="34" charset="0"/>
              </a:rPr>
              <a:t>Rozwój rynku reklamy</a:t>
            </a:r>
          </a:p>
        </p:txBody>
      </p:sp>
      <p:sp>
        <p:nvSpPr>
          <p:cNvPr id="28" name="Strzałka: pagon 27">
            <a:extLst>
              <a:ext uri="{FF2B5EF4-FFF2-40B4-BE49-F238E27FC236}">
                <a16:creationId xmlns:a16="http://schemas.microsoft.com/office/drawing/2014/main" xmlns="" id="{5206553C-2BA9-428F-A5F6-40A2F5C0272F}"/>
              </a:ext>
            </a:extLst>
          </p:cNvPr>
          <p:cNvSpPr/>
          <p:nvPr/>
        </p:nvSpPr>
        <p:spPr>
          <a:xfrm>
            <a:off x="5533599" y="3426963"/>
            <a:ext cx="629155" cy="621570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9" name="Strzałka: pagon 28">
            <a:extLst>
              <a:ext uri="{FF2B5EF4-FFF2-40B4-BE49-F238E27FC236}">
                <a16:creationId xmlns:a16="http://schemas.microsoft.com/office/drawing/2014/main" xmlns="" id="{EFCA36CC-34FE-4AF4-9091-8097152597D1}"/>
              </a:ext>
            </a:extLst>
          </p:cNvPr>
          <p:cNvSpPr/>
          <p:nvPr/>
        </p:nvSpPr>
        <p:spPr>
          <a:xfrm>
            <a:off x="8317165" y="3410090"/>
            <a:ext cx="629155" cy="621570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0" name="Strzałka: pagon 29">
            <a:extLst>
              <a:ext uri="{FF2B5EF4-FFF2-40B4-BE49-F238E27FC236}">
                <a16:creationId xmlns:a16="http://schemas.microsoft.com/office/drawing/2014/main" xmlns="" id="{585DC204-5027-451A-867D-AD2551BDC51D}"/>
              </a:ext>
            </a:extLst>
          </p:cNvPr>
          <p:cNvSpPr/>
          <p:nvPr/>
        </p:nvSpPr>
        <p:spPr>
          <a:xfrm>
            <a:off x="7796289" y="1777996"/>
            <a:ext cx="629155" cy="621570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5" name="Prostokąt: zaokrąglone rogi 16">
            <a:extLst>
              <a:ext uri="{FF2B5EF4-FFF2-40B4-BE49-F238E27FC236}">
                <a16:creationId xmlns:a16="http://schemas.microsoft.com/office/drawing/2014/main" xmlns="" id="{76631502-BC38-B143-834B-BAC984171659}"/>
              </a:ext>
            </a:extLst>
          </p:cNvPr>
          <p:cNvSpPr/>
          <p:nvPr/>
        </p:nvSpPr>
        <p:spPr>
          <a:xfrm>
            <a:off x="699830" y="4901207"/>
            <a:ext cx="2690267" cy="98115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Helvetica" panose="020B0604020202030204" pitchFamily="34" charset="0"/>
              </a:rPr>
              <a:t>Program</a:t>
            </a:r>
          </a:p>
        </p:txBody>
      </p:sp>
      <p:sp>
        <p:nvSpPr>
          <p:cNvPr id="18" name="Prostokąt: zaokrąglone rogi 20">
            <a:extLst>
              <a:ext uri="{FF2B5EF4-FFF2-40B4-BE49-F238E27FC236}">
                <a16:creationId xmlns:a16="http://schemas.microsoft.com/office/drawing/2014/main" xmlns="" id="{2887BDCD-3F8D-2A40-9647-51F9DBC52814}"/>
              </a:ext>
            </a:extLst>
          </p:cNvPr>
          <p:cNvSpPr/>
          <p:nvPr/>
        </p:nvSpPr>
        <p:spPr>
          <a:xfrm>
            <a:off x="3605440" y="4901207"/>
            <a:ext cx="1788122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C00000"/>
                </a:solidFill>
                <a:latin typeface="Helvetica" panose="020B0604020202030204" pitchFamily="34" charset="0"/>
              </a:rPr>
              <a:t>Wzrost budżetów mediów</a:t>
            </a:r>
          </a:p>
        </p:txBody>
      </p:sp>
      <p:sp>
        <p:nvSpPr>
          <p:cNvPr id="19" name="Prostokąt: zaokrąglone rogi 22">
            <a:extLst>
              <a:ext uri="{FF2B5EF4-FFF2-40B4-BE49-F238E27FC236}">
                <a16:creationId xmlns:a16="http://schemas.microsoft.com/office/drawing/2014/main" xmlns="" id="{F967A947-B71C-E64B-906B-C396AEBB03E7}"/>
              </a:ext>
            </a:extLst>
          </p:cNvPr>
          <p:cNvSpPr/>
          <p:nvPr/>
        </p:nvSpPr>
        <p:spPr>
          <a:xfrm>
            <a:off x="6302792" y="4901207"/>
            <a:ext cx="1788122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C00000"/>
                </a:solidFill>
                <a:latin typeface="Helvetica" panose="020B0604020202030204" pitchFamily="34" charset="0"/>
              </a:rPr>
              <a:t>Rozwój oferty programowej</a:t>
            </a:r>
          </a:p>
        </p:txBody>
      </p:sp>
      <p:sp>
        <p:nvSpPr>
          <p:cNvPr id="22" name="Prostokąt: zaokrąglone rogi 24">
            <a:extLst>
              <a:ext uri="{FF2B5EF4-FFF2-40B4-BE49-F238E27FC236}">
                <a16:creationId xmlns:a16="http://schemas.microsoft.com/office/drawing/2014/main" xmlns="" id="{A10FE61B-B799-A745-95DF-C1C46F77C778}"/>
              </a:ext>
            </a:extLst>
          </p:cNvPr>
          <p:cNvSpPr/>
          <p:nvPr/>
        </p:nvSpPr>
        <p:spPr>
          <a:xfrm>
            <a:off x="9185201" y="4859587"/>
            <a:ext cx="2002255" cy="9811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C00000"/>
                </a:solidFill>
                <a:latin typeface="Helvetica" panose="020B0604020202030204" pitchFamily="34" charset="0"/>
              </a:rPr>
              <a:t>Lepsza jakość informacji</a:t>
            </a:r>
          </a:p>
        </p:txBody>
      </p:sp>
      <p:sp>
        <p:nvSpPr>
          <p:cNvPr id="24" name="Strzałka: pagon 27">
            <a:extLst>
              <a:ext uri="{FF2B5EF4-FFF2-40B4-BE49-F238E27FC236}">
                <a16:creationId xmlns:a16="http://schemas.microsoft.com/office/drawing/2014/main" xmlns="" id="{4282B1EA-ED37-044A-A9A8-64A21BA17DF0}"/>
              </a:ext>
            </a:extLst>
          </p:cNvPr>
          <p:cNvSpPr/>
          <p:nvPr/>
        </p:nvSpPr>
        <p:spPr>
          <a:xfrm>
            <a:off x="5533599" y="5080998"/>
            <a:ext cx="629155" cy="621570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7" name="Strzałka: pagon 28">
            <a:extLst>
              <a:ext uri="{FF2B5EF4-FFF2-40B4-BE49-F238E27FC236}">
                <a16:creationId xmlns:a16="http://schemas.microsoft.com/office/drawing/2014/main" xmlns="" id="{242DD475-7FDC-264E-90CF-B9A74AEA8C02}"/>
              </a:ext>
            </a:extLst>
          </p:cNvPr>
          <p:cNvSpPr/>
          <p:nvPr/>
        </p:nvSpPr>
        <p:spPr>
          <a:xfrm>
            <a:off x="8317164" y="5042184"/>
            <a:ext cx="629155" cy="621570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797BCB3-A951-48FF-9365-E184424B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4721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B2509F1B-8695-462D-8BD6-26B3E2EF1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78" y="532016"/>
            <a:ext cx="8675011" cy="4098173"/>
          </a:xfrm>
        </p:spPr>
        <p:txBody>
          <a:bodyPr>
            <a:noAutofit/>
          </a:bodyPr>
          <a:lstStyle/>
          <a:p>
            <a:r>
              <a:rPr lang="pl-PL" sz="5000" dirty="0" smtClean="0"/>
              <a:t>Nastał historyczny moment kiedy cały rynek może wspólnie opracować nowy standard pomiaru konsumpcji mediów.</a:t>
            </a:r>
            <a:endParaRPr lang="pl-PL" sz="5000" dirty="0"/>
          </a:p>
        </p:txBody>
      </p:sp>
    </p:spTree>
    <p:extLst>
      <p:ext uri="{BB962C8B-B14F-4D97-AF65-F5344CB8AC3E}">
        <p14:creationId xmlns:p14="http://schemas.microsoft.com/office/powerpoint/2010/main" val="37461095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900" b="1" dirty="0">
                <a:solidFill>
                  <a:srgbClr val="CC0000"/>
                </a:solidFill>
                <a:latin typeface="Myriad Pro" charset="0"/>
                <a:ea typeface="+mn-ea"/>
                <a:cs typeface="+mn-cs"/>
              </a:rPr>
              <a:t>DZIĘKUJEMY!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AD8CCFC-6CF0-4ED9-A912-FB70BFF7FD3D}"/>
              </a:ext>
            </a:extLst>
          </p:cNvPr>
          <p:cNvSpPr txBox="1"/>
          <p:nvPr/>
        </p:nvSpPr>
        <p:spPr>
          <a:xfrm>
            <a:off x="6250526" y="6230680"/>
            <a:ext cx="560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i="1" dirty="0"/>
              <a:t>Wszystkie znaki towarowe, logotypy, nazwy handlowe, produktowe użyte w niniejszej prezentacji są własnością ich prawowitych właścicieli i zostały umieszczone w niej jedynie w celach informacyjnych.</a:t>
            </a:r>
          </a:p>
        </p:txBody>
      </p:sp>
    </p:spTree>
    <p:extLst>
      <p:ext uri="{BB962C8B-B14F-4D97-AF65-F5344CB8AC3E}">
        <p14:creationId xmlns:p14="http://schemas.microsoft.com/office/powerpoint/2010/main" val="59276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/>
              <a:t>Metoda doboru próby</a:t>
            </a:r>
            <a:endParaRPr lang="pl-PL" dirty="0"/>
          </a:p>
        </p:txBody>
      </p:sp>
      <p:pic>
        <p:nvPicPr>
          <p:cNvPr id="32" name="Grafika 31" descr="Dom">
            <a:extLst>
              <a:ext uri="{FF2B5EF4-FFF2-40B4-BE49-F238E27FC236}">
                <a16:creationId xmlns:a16="http://schemas.microsoft.com/office/drawing/2014/main" xmlns="" id="{5D15DDBD-ECAF-4048-BEA9-2F9BA56A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9953" y="1264760"/>
            <a:ext cx="1440000" cy="1440000"/>
          </a:xfrm>
          <a:prstGeom prst="rect">
            <a:avLst/>
          </a:prstGeom>
        </p:spPr>
      </p:pic>
      <p:pic>
        <p:nvPicPr>
          <p:cNvPr id="33" name="Grafika 32" descr="Dom">
            <a:extLst>
              <a:ext uri="{FF2B5EF4-FFF2-40B4-BE49-F238E27FC236}">
                <a16:creationId xmlns:a16="http://schemas.microsoft.com/office/drawing/2014/main" xmlns="" id="{E413CDC2-C214-4CB6-A57D-9696DFEFA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15185" y="5017709"/>
            <a:ext cx="720000" cy="720000"/>
          </a:xfrm>
          <a:prstGeom prst="rect">
            <a:avLst/>
          </a:prstGeom>
        </p:spPr>
      </p:pic>
      <p:pic>
        <p:nvPicPr>
          <p:cNvPr id="11" name="Grafika 10" descr="Dom">
            <a:extLst>
              <a:ext uri="{FF2B5EF4-FFF2-40B4-BE49-F238E27FC236}">
                <a16:creationId xmlns:a16="http://schemas.microsoft.com/office/drawing/2014/main" xmlns="" id="{354E4C7E-395C-4DDD-964A-816ABB15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93929" y="3244785"/>
            <a:ext cx="1440000" cy="1440000"/>
          </a:xfrm>
          <a:prstGeom prst="rect">
            <a:avLst/>
          </a:prstGeom>
        </p:spPr>
      </p:pic>
      <p:pic>
        <p:nvPicPr>
          <p:cNvPr id="12" name="Grafika 11" descr="Dom">
            <a:extLst>
              <a:ext uri="{FF2B5EF4-FFF2-40B4-BE49-F238E27FC236}">
                <a16:creationId xmlns:a16="http://schemas.microsoft.com/office/drawing/2014/main" xmlns="" id="{74E0A924-BD8D-4C58-8498-0C20A35FF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14729" y="3244785"/>
            <a:ext cx="1440000" cy="1440000"/>
          </a:xfrm>
          <a:prstGeom prst="rect">
            <a:avLst/>
          </a:prstGeom>
        </p:spPr>
      </p:pic>
      <p:pic>
        <p:nvPicPr>
          <p:cNvPr id="13" name="Grafika 12" descr="Dom">
            <a:extLst>
              <a:ext uri="{FF2B5EF4-FFF2-40B4-BE49-F238E27FC236}">
                <a16:creationId xmlns:a16="http://schemas.microsoft.com/office/drawing/2014/main" xmlns="" id="{1339630C-1EC6-4909-912B-7E6609D7B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35529" y="3244785"/>
            <a:ext cx="1440000" cy="1440000"/>
          </a:xfrm>
          <a:prstGeom prst="rect">
            <a:avLst/>
          </a:prstGeom>
        </p:spPr>
      </p:pic>
      <p:pic>
        <p:nvPicPr>
          <p:cNvPr id="14" name="Grafika 13" descr="Dom">
            <a:extLst>
              <a:ext uri="{FF2B5EF4-FFF2-40B4-BE49-F238E27FC236}">
                <a16:creationId xmlns:a16="http://schemas.microsoft.com/office/drawing/2014/main" xmlns="" id="{D2C400F6-EB24-4DB8-9E31-2EAE3654C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80176" y="4305619"/>
            <a:ext cx="1440000" cy="1440000"/>
          </a:xfrm>
          <a:prstGeom prst="rect">
            <a:avLst/>
          </a:prstGeom>
        </p:spPr>
      </p:pic>
      <p:pic>
        <p:nvPicPr>
          <p:cNvPr id="15" name="Grafika 14" descr="Dom">
            <a:extLst>
              <a:ext uri="{FF2B5EF4-FFF2-40B4-BE49-F238E27FC236}">
                <a16:creationId xmlns:a16="http://schemas.microsoft.com/office/drawing/2014/main" xmlns="" id="{6EDEE304-78BB-4351-8974-EE3632CD2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00976" y="4305619"/>
            <a:ext cx="1440000" cy="1440000"/>
          </a:xfrm>
          <a:prstGeom prst="rect">
            <a:avLst/>
          </a:prstGeom>
        </p:spPr>
      </p:pic>
      <p:pic>
        <p:nvPicPr>
          <p:cNvPr id="16" name="Grafika 15" descr="Dom">
            <a:extLst>
              <a:ext uri="{FF2B5EF4-FFF2-40B4-BE49-F238E27FC236}">
                <a16:creationId xmlns:a16="http://schemas.microsoft.com/office/drawing/2014/main" xmlns="" id="{DA4E3992-8BEB-41BC-AE3D-7026B04AE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21776" y="4305619"/>
            <a:ext cx="1440000" cy="1440000"/>
          </a:xfrm>
          <a:prstGeom prst="rect">
            <a:avLst/>
          </a:prstGeom>
        </p:spPr>
      </p:pic>
      <p:pic>
        <p:nvPicPr>
          <p:cNvPr id="17" name="Grafika 16" descr="Dom">
            <a:extLst>
              <a:ext uri="{FF2B5EF4-FFF2-40B4-BE49-F238E27FC236}">
                <a16:creationId xmlns:a16="http://schemas.microsoft.com/office/drawing/2014/main" xmlns="" id="{A06A8D4B-5349-4612-B030-8DE9C60B4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5185" y="5017709"/>
            <a:ext cx="720000" cy="720000"/>
          </a:xfrm>
          <a:prstGeom prst="rect">
            <a:avLst/>
          </a:prstGeom>
        </p:spPr>
      </p:pic>
      <p:pic>
        <p:nvPicPr>
          <p:cNvPr id="18" name="Grafika 17" descr="Dom">
            <a:extLst>
              <a:ext uri="{FF2B5EF4-FFF2-40B4-BE49-F238E27FC236}">
                <a16:creationId xmlns:a16="http://schemas.microsoft.com/office/drawing/2014/main" xmlns="" id="{2E59240B-45E3-470E-924F-EE3E10EC6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55185" y="4994303"/>
            <a:ext cx="720000" cy="72000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3493929" y="1984760"/>
            <a:ext cx="646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próba podstawowa: 1000 gospodarstw domowych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38ABE7E5-0706-46DC-9E5B-0DB031B81156}"/>
              </a:ext>
            </a:extLst>
          </p:cNvPr>
          <p:cNvSpPr txBox="1"/>
          <p:nvPr/>
        </p:nvSpPr>
        <p:spPr>
          <a:xfrm>
            <a:off x="4546640" y="5710194"/>
            <a:ext cx="19653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/>
              <a:t>6 x 1000</a:t>
            </a:r>
          </a:p>
          <a:p>
            <a:pPr algn="ctr"/>
            <a:r>
              <a:rPr lang="pl-PL" sz="1400" dirty="0"/>
              <a:t>gospodarstw domowych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3B732644-0CF6-47FB-BE0E-052542875783}"/>
              </a:ext>
            </a:extLst>
          </p:cNvPr>
          <p:cNvSpPr txBox="1"/>
          <p:nvPr/>
        </p:nvSpPr>
        <p:spPr>
          <a:xfrm>
            <a:off x="3493929" y="2758800"/>
            <a:ext cx="244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próby rezerwowe: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1040D3C5-109A-46B1-9EFF-02143C0B8343}"/>
              </a:ext>
            </a:extLst>
          </p:cNvPr>
          <p:cNvSpPr txBox="1"/>
          <p:nvPr/>
        </p:nvSpPr>
        <p:spPr>
          <a:xfrm>
            <a:off x="8611494" y="5710106"/>
            <a:ext cx="19653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/>
              <a:t>3 x 500</a:t>
            </a:r>
          </a:p>
          <a:p>
            <a:pPr algn="ctr"/>
            <a:r>
              <a:rPr lang="pl-PL" sz="1400" dirty="0"/>
              <a:t>gospodarstw domowych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617CB8E2-80B9-46CA-B64F-BBA19DE9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70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77FE12-010A-4DF7-9A90-CBEC725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6"/>
            <a:ext cx="8943975" cy="558800"/>
          </a:xfrm>
        </p:spPr>
        <p:txBody>
          <a:bodyPr>
            <a:normAutofit fontScale="90000"/>
          </a:bodyPr>
          <a:lstStyle/>
          <a:p>
            <a:r>
              <a:rPr lang="pl-PL"/>
              <a:t>Metoda doboru próby</a:t>
            </a:r>
            <a:endParaRPr lang="pl-PL" dirty="0"/>
          </a:p>
        </p:txBody>
      </p:sp>
      <p:pic>
        <p:nvPicPr>
          <p:cNvPr id="32" name="Grafika 31" descr="Dom">
            <a:extLst>
              <a:ext uri="{FF2B5EF4-FFF2-40B4-BE49-F238E27FC236}">
                <a16:creationId xmlns:a16="http://schemas.microsoft.com/office/drawing/2014/main" xmlns="" id="{5D15DDBD-ECAF-4048-BEA9-2F9BA56A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9953" y="1264760"/>
            <a:ext cx="1440000" cy="1440000"/>
          </a:xfrm>
          <a:prstGeom prst="rect">
            <a:avLst/>
          </a:prstGeom>
        </p:spPr>
      </p:pic>
      <p:pic>
        <p:nvPicPr>
          <p:cNvPr id="33" name="Grafika 32" descr="Dom">
            <a:extLst>
              <a:ext uri="{FF2B5EF4-FFF2-40B4-BE49-F238E27FC236}">
                <a16:creationId xmlns:a16="http://schemas.microsoft.com/office/drawing/2014/main" xmlns="" id="{E413CDC2-C214-4CB6-A57D-9696DFEFA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15185" y="5017709"/>
            <a:ext cx="720000" cy="720000"/>
          </a:xfrm>
          <a:prstGeom prst="rect">
            <a:avLst/>
          </a:prstGeom>
        </p:spPr>
      </p:pic>
      <p:pic>
        <p:nvPicPr>
          <p:cNvPr id="11" name="Grafika 10" descr="Dom">
            <a:extLst>
              <a:ext uri="{FF2B5EF4-FFF2-40B4-BE49-F238E27FC236}">
                <a16:creationId xmlns:a16="http://schemas.microsoft.com/office/drawing/2014/main" xmlns="" id="{354E4C7E-395C-4DDD-964A-816ABB156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3929" y="3244785"/>
            <a:ext cx="1440000" cy="1440000"/>
          </a:xfrm>
          <a:prstGeom prst="rect">
            <a:avLst/>
          </a:prstGeom>
        </p:spPr>
      </p:pic>
      <p:pic>
        <p:nvPicPr>
          <p:cNvPr id="12" name="Grafika 11" descr="Dom">
            <a:extLst>
              <a:ext uri="{FF2B5EF4-FFF2-40B4-BE49-F238E27FC236}">
                <a16:creationId xmlns:a16="http://schemas.microsoft.com/office/drawing/2014/main" xmlns="" id="{74E0A924-BD8D-4C58-8498-0C20A35FF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14729" y="3244785"/>
            <a:ext cx="1440000" cy="1440000"/>
          </a:xfrm>
          <a:prstGeom prst="rect">
            <a:avLst/>
          </a:prstGeom>
        </p:spPr>
      </p:pic>
      <p:pic>
        <p:nvPicPr>
          <p:cNvPr id="13" name="Grafika 12" descr="Dom">
            <a:extLst>
              <a:ext uri="{FF2B5EF4-FFF2-40B4-BE49-F238E27FC236}">
                <a16:creationId xmlns:a16="http://schemas.microsoft.com/office/drawing/2014/main" xmlns="" id="{1339630C-1EC6-4909-912B-7E6609D7B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35529" y="3244785"/>
            <a:ext cx="1440000" cy="1440000"/>
          </a:xfrm>
          <a:prstGeom prst="rect">
            <a:avLst/>
          </a:prstGeom>
        </p:spPr>
      </p:pic>
      <p:pic>
        <p:nvPicPr>
          <p:cNvPr id="14" name="Grafika 13" descr="Dom">
            <a:extLst>
              <a:ext uri="{FF2B5EF4-FFF2-40B4-BE49-F238E27FC236}">
                <a16:creationId xmlns:a16="http://schemas.microsoft.com/office/drawing/2014/main" xmlns="" id="{D2C400F6-EB24-4DB8-9E31-2EAE3654C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80176" y="4305619"/>
            <a:ext cx="1440000" cy="1440000"/>
          </a:xfrm>
          <a:prstGeom prst="rect">
            <a:avLst/>
          </a:prstGeom>
        </p:spPr>
      </p:pic>
      <p:pic>
        <p:nvPicPr>
          <p:cNvPr id="15" name="Grafika 14" descr="Dom">
            <a:extLst>
              <a:ext uri="{FF2B5EF4-FFF2-40B4-BE49-F238E27FC236}">
                <a16:creationId xmlns:a16="http://schemas.microsoft.com/office/drawing/2014/main" xmlns="" id="{6EDEE304-78BB-4351-8974-EE3632CD2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00976" y="4305619"/>
            <a:ext cx="1440000" cy="1440000"/>
          </a:xfrm>
          <a:prstGeom prst="rect">
            <a:avLst/>
          </a:prstGeom>
        </p:spPr>
      </p:pic>
      <p:pic>
        <p:nvPicPr>
          <p:cNvPr id="16" name="Grafika 15" descr="Dom">
            <a:extLst>
              <a:ext uri="{FF2B5EF4-FFF2-40B4-BE49-F238E27FC236}">
                <a16:creationId xmlns:a16="http://schemas.microsoft.com/office/drawing/2014/main" xmlns="" id="{DA4E3992-8BEB-41BC-AE3D-7026B04AE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21776" y="4305619"/>
            <a:ext cx="1440000" cy="1440000"/>
          </a:xfrm>
          <a:prstGeom prst="rect">
            <a:avLst/>
          </a:prstGeom>
        </p:spPr>
      </p:pic>
      <p:pic>
        <p:nvPicPr>
          <p:cNvPr id="17" name="Grafika 16" descr="Dom">
            <a:extLst>
              <a:ext uri="{FF2B5EF4-FFF2-40B4-BE49-F238E27FC236}">
                <a16:creationId xmlns:a16="http://schemas.microsoft.com/office/drawing/2014/main" xmlns="" id="{A06A8D4B-5349-4612-B030-8DE9C60B4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35185" y="5017709"/>
            <a:ext cx="720000" cy="720000"/>
          </a:xfrm>
          <a:prstGeom prst="rect">
            <a:avLst/>
          </a:prstGeom>
        </p:spPr>
      </p:pic>
      <p:pic>
        <p:nvPicPr>
          <p:cNvPr id="18" name="Grafika 17" descr="Dom">
            <a:extLst>
              <a:ext uri="{FF2B5EF4-FFF2-40B4-BE49-F238E27FC236}">
                <a16:creationId xmlns:a16="http://schemas.microsoft.com/office/drawing/2014/main" xmlns="" id="{2E59240B-45E3-470E-924F-EE3E10EC6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55185" y="4994303"/>
            <a:ext cx="720000" cy="72000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5ACC0894-D52B-49C0-BC2D-D20E61F63C9C}"/>
              </a:ext>
            </a:extLst>
          </p:cNvPr>
          <p:cNvSpPr txBox="1"/>
          <p:nvPr/>
        </p:nvSpPr>
        <p:spPr>
          <a:xfrm>
            <a:off x="3493929" y="1984760"/>
            <a:ext cx="646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próba podstawowa: 1000 gospodarstw domowych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38ABE7E5-0706-46DC-9E5B-0DB031B81156}"/>
              </a:ext>
            </a:extLst>
          </p:cNvPr>
          <p:cNvSpPr txBox="1"/>
          <p:nvPr/>
        </p:nvSpPr>
        <p:spPr>
          <a:xfrm>
            <a:off x="4874993" y="5737710"/>
            <a:ext cx="123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2 x 1000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3B732644-0CF6-47FB-BE0E-052542875783}"/>
              </a:ext>
            </a:extLst>
          </p:cNvPr>
          <p:cNvSpPr txBox="1"/>
          <p:nvPr/>
        </p:nvSpPr>
        <p:spPr>
          <a:xfrm>
            <a:off x="3493929" y="2758800"/>
            <a:ext cx="751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w trakcie badania uruchomiono po dwie próby rezerwowe: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1040D3C5-109A-46B1-9EFF-02143C0B8343}"/>
              </a:ext>
            </a:extLst>
          </p:cNvPr>
          <p:cNvSpPr txBox="1"/>
          <p:nvPr/>
        </p:nvSpPr>
        <p:spPr>
          <a:xfrm>
            <a:off x="9056415" y="5737709"/>
            <a:ext cx="108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2 x 500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962A0A14-26A1-4B3E-BC82-E0E77E9A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5ECF-F533-4408-AED3-E1F588A2CA4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761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Relationship Id="rId2" Type="http://schemas.microsoft.com/office/2011/relationships/webextension" Target="webextension2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  <wetp:taskpane dockstate="right" visibility="0" width="391" row="1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2951900-7686-4CB3-8C6F-F1DBE7DC39BB}">
  <we:reference id="wa104381335" version="1.0.0.1" store="pl-PL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70EF5CF-003C-4098-8A54-A4A8B6B84A76}">
  <we:reference id="wa104380510" version="1.0.0.3" store="pl-PL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3241</Words>
  <Application>Microsoft Macintosh PowerPoint</Application>
  <PresentationFormat>Niestandardowy</PresentationFormat>
  <Paragraphs>582</Paragraphs>
  <Slides>73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73</vt:i4>
      </vt:variant>
    </vt:vector>
  </HeadingPairs>
  <TitlesOfParts>
    <vt:vector size="74" baseType="lpstr">
      <vt:lpstr>Motyw pakietu Office</vt:lpstr>
      <vt:lpstr>Metodyka badania pilotażowego </vt:lpstr>
      <vt:lpstr>Tomasz Panek</vt:lpstr>
      <vt:lpstr>Cel i zakres badania pilotażowego</vt:lpstr>
      <vt:lpstr>Cel i zakres badania pilotażowego</vt:lpstr>
      <vt:lpstr>Cel i zakres badania pilotażowego</vt:lpstr>
      <vt:lpstr>Badana populacja i jednostka badania</vt:lpstr>
      <vt:lpstr>Metoda doboru próby</vt:lpstr>
      <vt:lpstr>Metoda doboru próby</vt:lpstr>
      <vt:lpstr>Metoda doboru próby</vt:lpstr>
      <vt:lpstr>Zintegrowany system wag</vt:lpstr>
      <vt:lpstr>Technika zbierania i przesyłania danych</vt:lpstr>
      <vt:lpstr>Narzędzia badawcze</vt:lpstr>
      <vt:lpstr>Ocena jakości badania pilotażowego</vt:lpstr>
      <vt:lpstr>Ocena jakości badania pilotażowego</vt:lpstr>
      <vt:lpstr>Ocena jakości badania pilotażowego</vt:lpstr>
      <vt:lpstr>Podsumowanie realizacji badania </vt:lpstr>
      <vt:lpstr>Przyczyny odmów udziału w panelu telemetrycznym</vt:lpstr>
      <vt:lpstr>Kontrola badania pilotażowego</vt:lpstr>
      <vt:lpstr>Kontrola wewnętrzna nieterenowa</vt:lpstr>
      <vt:lpstr>Kontrola wewnętrzna terenowa</vt:lpstr>
      <vt:lpstr>Kontrola wewnętrzna terenowa</vt:lpstr>
      <vt:lpstr>Kontrola zewnętrzna</vt:lpstr>
      <vt:lpstr>Podsumowanie kontroli</vt:lpstr>
      <vt:lpstr>Podsumowanie realizacji badania pilotażowego </vt:lpstr>
      <vt:lpstr>Eksperymenty</vt:lpstr>
      <vt:lpstr>Eksperymenty</vt:lpstr>
      <vt:lpstr>Eksperyment 1</vt:lpstr>
      <vt:lpstr>Eksperymenty</vt:lpstr>
      <vt:lpstr>Eksperyment 2</vt:lpstr>
      <vt:lpstr>Eksperymenty</vt:lpstr>
      <vt:lpstr>Eksperyment 3</vt:lpstr>
      <vt:lpstr>Eksperyment 3</vt:lpstr>
      <vt:lpstr>Wyjaśnienie do eksperymentu 3</vt:lpstr>
      <vt:lpstr>Przykładowe wyniki </vt:lpstr>
      <vt:lpstr>Katarzyna Saczuk</vt:lpstr>
      <vt:lpstr>Wyniki badania pilotażowego</vt:lpstr>
      <vt:lpstr>Użytkowanie urządzeń i korzystanie z usług – gospodarstwa domowe </vt:lpstr>
      <vt:lpstr>Użytkowanie urządzeń i korzystanie z usług – członkowie gospodarstw domowych (16 lat i więcej)</vt:lpstr>
      <vt:lpstr>Użytkowanie urządzeń i korzystanie z usług wg wieku</vt:lpstr>
      <vt:lpstr>Użytkowanie urządzeń i korzystanie z usług wg wieku</vt:lpstr>
      <vt:lpstr>Dominik Batorski</vt:lpstr>
      <vt:lpstr>Najważniejsze źródło informacji</vt:lpstr>
      <vt:lpstr>Znaczenie mediów w docieraniu do informacji </vt:lpstr>
      <vt:lpstr>Czas korzystania z mediów (osoby 16+)</vt:lpstr>
      <vt:lpstr>Multiscreening </vt:lpstr>
      <vt:lpstr>Urządzenia do oglądania telewizji i treści wideo</vt:lpstr>
      <vt:lpstr>Urządzenia do słuchania radia</vt:lpstr>
      <vt:lpstr>Korzystanie z Internetu</vt:lpstr>
      <vt:lpstr>Internet na różnych urządzeniach</vt:lpstr>
      <vt:lpstr>Korzystanie mobilne</vt:lpstr>
      <vt:lpstr>Sposoby korzystania z Internetu</vt:lpstr>
      <vt:lpstr>Blokowanie reklam</vt:lpstr>
      <vt:lpstr>Andrzej Olszewski</vt:lpstr>
      <vt:lpstr>Wnioski do dalszych prac nad Badaniem Założycielskim – Wywiady Indywidualne</vt:lpstr>
      <vt:lpstr>Wnioski do dalszych prac nad Badaniem Założycielskim – Wywiady Indywidualne</vt:lpstr>
      <vt:lpstr>Wnioski do dalszych prac nad Badaniem Założycielskim – Konstrukcja przyszłego panelu</vt:lpstr>
      <vt:lpstr>Wnioski do dalszych prac nad Badaniem Założycielskim – Czas trwania wywiadu</vt:lpstr>
      <vt:lpstr>Wnioski do dalszych prac nad Badaniem Założycielskim – Praca z siecią ankieterską</vt:lpstr>
      <vt:lpstr>Wnioski do dalszych prac nad Badaniem Założycielskim – Praca z siecią ankieterską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Rekomendacje dla Badania Założycielskiego</vt:lpstr>
      <vt:lpstr>Jednoźródłowy pomiar mediów elektronicznych </vt:lpstr>
      <vt:lpstr>Michał Wigurski</vt:lpstr>
      <vt:lpstr>Działania 2019-2021</vt:lpstr>
      <vt:lpstr>Korzyści dla wszystkich</vt:lpstr>
      <vt:lpstr>Nastał historyczny moment kiedy cały rynek może wspólnie opracować nowy standard pomiaru konsumpcji mediów.</vt:lpstr>
      <vt:lpstr>DZIĘKUJEMY!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Przemek Śmiałkowski</dc:creator>
  <cp:lastModifiedBy>Maciej Samsonowicz</cp:lastModifiedBy>
  <cp:revision>274</cp:revision>
  <cp:lastPrinted>2019-06-06T11:48:18Z</cp:lastPrinted>
  <dcterms:created xsi:type="dcterms:W3CDTF">2019-06-04T21:02:46Z</dcterms:created>
  <dcterms:modified xsi:type="dcterms:W3CDTF">2020-02-26T06:25:39Z</dcterms:modified>
</cp:coreProperties>
</file>