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omments/comment1.xml" ContentType="application/vnd.openxmlformats-officedocument.presentationml.comments+xml"/>
  <Override PartName="/ppt/comments/comment2.xml" ContentType="application/vnd.openxmlformats-officedocument.presentationml.comment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1" r:id="rId1"/>
  </p:sldMasterIdLst>
  <p:notesMasterIdLst>
    <p:notesMasterId r:id="rId43"/>
  </p:notesMasterIdLst>
  <p:sldIdLst>
    <p:sldId id="418" r:id="rId2"/>
    <p:sldId id="412" r:id="rId3"/>
    <p:sldId id="403" r:id="rId4"/>
    <p:sldId id="401" r:id="rId5"/>
    <p:sldId id="404" r:id="rId6"/>
    <p:sldId id="297" r:id="rId7"/>
    <p:sldId id="410" r:id="rId8"/>
    <p:sldId id="407" r:id="rId9"/>
    <p:sldId id="408" r:id="rId10"/>
    <p:sldId id="429" r:id="rId11"/>
    <p:sldId id="415" r:id="rId12"/>
    <p:sldId id="430" r:id="rId13"/>
    <p:sldId id="397" r:id="rId14"/>
    <p:sldId id="399" r:id="rId15"/>
    <p:sldId id="400" r:id="rId16"/>
    <p:sldId id="438" r:id="rId17"/>
    <p:sldId id="298" r:id="rId18"/>
    <p:sldId id="334" r:id="rId19"/>
    <p:sldId id="339" r:id="rId20"/>
    <p:sldId id="374" r:id="rId21"/>
    <p:sldId id="377" r:id="rId22"/>
    <p:sldId id="383" r:id="rId23"/>
    <p:sldId id="380" r:id="rId24"/>
    <p:sldId id="324" r:id="rId25"/>
    <p:sldId id="331" r:id="rId26"/>
    <p:sldId id="382" r:id="rId27"/>
    <p:sldId id="384" r:id="rId28"/>
    <p:sldId id="327" r:id="rId29"/>
    <p:sldId id="303" r:id="rId30"/>
    <p:sldId id="330" r:id="rId31"/>
    <p:sldId id="326" r:id="rId32"/>
    <p:sldId id="426" r:id="rId33"/>
    <p:sldId id="427" r:id="rId34"/>
    <p:sldId id="428" r:id="rId35"/>
    <p:sldId id="386" r:id="rId36"/>
    <p:sldId id="431" r:id="rId37"/>
    <p:sldId id="432" r:id="rId38"/>
    <p:sldId id="433" r:id="rId39"/>
    <p:sldId id="437" r:id="rId40"/>
    <p:sldId id="435" r:id="rId41"/>
    <p:sldId id="322" r:id="rId42"/>
  </p:sldIdLst>
  <p:sldSz cx="9144000" cy="6858000" type="screen4x3"/>
  <p:notesSz cx="6858000" cy="9144000"/>
  <p:defaultTextStyle>
    <a:defPPr>
      <a:defRPr lang="pl-PL"/>
    </a:defPPr>
    <a:lvl1pPr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Wiesław Łodzikowski" initials="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66"/>
    <a:srgbClr val="C0C0C0"/>
    <a:srgbClr val="DDDDDD"/>
    <a:srgbClr val="969696"/>
    <a:srgbClr val="CC0000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72833802-FEF1-4C79-8D5D-14CF1EAF98D9}" styleName="Styl jasny 2 — Ak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E8B1032C-EA38-4F05-BA0D-38AFFFC7BED3}" styleName="Styl jasny 3 — Ak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68" autoAdjust="0"/>
    <p:restoredTop sz="87244" autoAdjust="0"/>
  </p:normalViewPr>
  <p:slideViewPr>
    <p:cSldViewPr>
      <p:cViewPr>
        <p:scale>
          <a:sx n="100" d="100"/>
          <a:sy n="100" d="100"/>
        </p:scale>
        <p:origin x="-1944" y="-12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</p:sldLst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80" d="100"/>
          <a:sy n="80" d="100"/>
        </p:scale>
        <p:origin x="-3306" y="-90"/>
      </p:cViewPr>
      <p:guideLst>
        <p:guide orient="horz" pos="2880"/>
        <p:guide pos="2160"/>
      </p:guideLst>
    </p:cSldViewPr>
  </p:notesViewPr>
  <p:gridSpacing cx="360045" cy="360045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35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4-02-01T18:05:00.280" idx="1">
    <p:pos x="10" y="10"/>
    <p:text>Proszę, uzupełnić wykres o dane  4 kolumny z Ericsonem</p:tex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4-02-01T18:05:48.919" idx="2">
    <p:pos x="10" y="10"/>
    <p:text>Proszę uzupełnić o dane 4 </p:text>
  </p:cm>
</p:cmLst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png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image" Target="../media/image27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>
                <a:latin typeface="Arial" charset="0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758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noProof="0" smtClean="0"/>
              <a:t>Kliknij, aby edytować style wzorca tekstu</a:t>
            </a:r>
          </a:p>
          <a:p>
            <a:pPr lvl="1"/>
            <a:r>
              <a:rPr lang="pl-PL" noProof="0" smtClean="0"/>
              <a:t>Drugi poziom</a:t>
            </a:r>
          </a:p>
          <a:p>
            <a:pPr lvl="2"/>
            <a:r>
              <a:rPr lang="pl-PL" noProof="0" smtClean="0"/>
              <a:t>Trzeci poziom</a:t>
            </a:r>
          </a:p>
          <a:p>
            <a:pPr lvl="3"/>
            <a:r>
              <a:rPr lang="pl-PL" noProof="0" smtClean="0"/>
              <a:t>Czwarty poziom</a:t>
            </a:r>
          </a:p>
          <a:p>
            <a:pPr lvl="4"/>
            <a:r>
              <a:rPr lang="pl-PL" noProof="0" smtClean="0"/>
              <a:t>Piąty poziom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>
                <a:latin typeface="Arial" charset="0"/>
              </a:defRPr>
            </a:lvl1pPr>
          </a:lstStyle>
          <a:p>
            <a:pPr>
              <a:defRPr/>
            </a:pPr>
            <a:fld id="{F531CB3B-AC43-4ED9-946D-1A8F71CCF327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7639778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531CB3B-AC43-4ED9-946D-1A8F71CCF327}" type="slidenum">
              <a:rPr lang="pl-PL" smtClean="0"/>
              <a:pPr>
                <a:defRPr/>
              </a:pPr>
              <a:t>1</a:t>
            </a:fld>
            <a:endParaRPr lang="pl-PL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49EB9ED-EB95-487D-AF1D-EB0B6C9B5206}" type="slidenum">
              <a:rPr lang="en-GB" smtClean="0">
                <a:latin typeface="Arial" pitchFamily="34" charset="0"/>
              </a:rPr>
              <a:pPr/>
              <a:t>22</a:t>
            </a:fld>
            <a:endParaRPr lang="en-GB" smtClean="0">
              <a:latin typeface="Arial" pitchFamily="34" charset="0"/>
            </a:endParaRPr>
          </a:p>
        </p:txBody>
      </p:sp>
      <p:sp>
        <p:nvSpPr>
          <p:cNvPr id="97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2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D0AC40D-8DCD-4816-A1F3-1615878E4D89}" type="slidenum">
              <a:rPr lang="en-GB" smtClean="0">
                <a:latin typeface="Arial" pitchFamily="34" charset="0"/>
              </a:rPr>
              <a:pPr/>
              <a:t>23</a:t>
            </a:fld>
            <a:endParaRPr lang="en-GB" smtClean="0">
              <a:latin typeface="Arial" pitchFamily="34" charset="0"/>
            </a:endParaRPr>
          </a:p>
        </p:txBody>
      </p:sp>
      <p:sp>
        <p:nvSpPr>
          <p:cNvPr id="993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933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GB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B7DE642-1445-4CD2-8D10-F4F4DBE6E179}" type="slidenum">
              <a:rPr lang="en-GB" smtClean="0">
                <a:latin typeface="Arial" pitchFamily="34" charset="0"/>
              </a:rPr>
              <a:pPr/>
              <a:t>26</a:t>
            </a:fld>
            <a:endParaRPr lang="en-GB" smtClean="0">
              <a:latin typeface="Arial" pitchFamily="34" charset="0"/>
            </a:endParaRPr>
          </a:p>
        </p:txBody>
      </p:sp>
      <p:sp>
        <p:nvSpPr>
          <p:cNvPr id="1013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13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4C21B00-0782-4AB6-9DB5-B4CBD695663D}" type="slidenum">
              <a:rPr lang="en-GB" smtClean="0">
                <a:latin typeface="Arial" pitchFamily="34" charset="0"/>
              </a:rPr>
              <a:pPr/>
              <a:t>27</a:t>
            </a:fld>
            <a:endParaRPr lang="en-GB" smtClean="0">
              <a:latin typeface="Arial" pitchFamily="34" charset="0"/>
            </a:endParaRPr>
          </a:p>
        </p:txBody>
      </p:sp>
      <p:sp>
        <p:nvSpPr>
          <p:cNvPr id="1034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342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GB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93491EC-92CB-4C69-BCAB-5EEA5E04FD2C}" type="slidenum">
              <a:rPr lang="pl-PL" smtClean="0">
                <a:latin typeface="Arial" pitchFamily="34" charset="0"/>
              </a:rPr>
              <a:pPr/>
              <a:t>32</a:t>
            </a:fld>
            <a:endParaRPr lang="pl-PL" smtClean="0">
              <a:latin typeface="Arial" pitchFamily="34" charset="0"/>
            </a:endParaRPr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pl-PL" sz="1300" dirty="0" smtClean="0">
              <a:solidFill>
                <a:srgbClr val="000066"/>
              </a:solidFill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93491EC-92CB-4C69-BCAB-5EEA5E04FD2C}" type="slidenum">
              <a:rPr lang="pl-PL" smtClean="0">
                <a:latin typeface="Arial" pitchFamily="34" charset="0"/>
              </a:rPr>
              <a:pPr/>
              <a:t>33</a:t>
            </a:fld>
            <a:endParaRPr lang="pl-PL" smtClean="0">
              <a:latin typeface="Arial" pitchFamily="34" charset="0"/>
            </a:endParaRPr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pl-PL" sz="1300" dirty="0" smtClean="0">
              <a:solidFill>
                <a:srgbClr val="000066"/>
              </a:solidFill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93491EC-92CB-4C69-BCAB-5EEA5E04FD2C}" type="slidenum">
              <a:rPr lang="pl-PL" smtClean="0">
                <a:latin typeface="Arial" pitchFamily="34" charset="0"/>
              </a:rPr>
              <a:pPr/>
              <a:t>34</a:t>
            </a:fld>
            <a:endParaRPr lang="pl-PL" smtClean="0">
              <a:latin typeface="Arial" pitchFamily="34" charset="0"/>
            </a:endParaRPr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pl-PL" sz="1300" dirty="0" smtClean="0">
              <a:solidFill>
                <a:srgbClr val="000066"/>
              </a:solidFill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5E8D996-1558-417F-A4A0-CC6430228626}" type="slidenum">
              <a:rPr lang="en-GB" smtClean="0">
                <a:latin typeface="Arial" pitchFamily="34" charset="0"/>
              </a:rPr>
              <a:pPr/>
              <a:t>35</a:t>
            </a:fld>
            <a:endParaRPr lang="en-GB" smtClean="0">
              <a:latin typeface="Arial" pitchFamily="34" charset="0"/>
            </a:endParaRPr>
          </a:p>
        </p:txBody>
      </p:sp>
      <p:sp>
        <p:nvSpPr>
          <p:cNvPr id="1054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547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GB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93491EC-92CB-4C69-BCAB-5EEA5E04FD2C}" type="slidenum">
              <a:rPr lang="pl-PL" smtClean="0">
                <a:latin typeface="Arial" pitchFamily="34" charset="0"/>
              </a:rPr>
              <a:pPr/>
              <a:t>6</a:t>
            </a:fld>
            <a:endParaRPr lang="pl-PL" smtClean="0">
              <a:latin typeface="Arial" pitchFamily="34" charset="0"/>
            </a:endParaRPr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pl-PL" sz="1300" smtClean="0">
                <a:solidFill>
                  <a:srgbClr val="000066"/>
                </a:solidFill>
                <a:latin typeface="Arial" pitchFamily="34" charset="0"/>
              </a:rPr>
              <a:t>Strategii TVP: programowej, finansowej, rozwojowej, restrukturyzacyjnej. Postawmy pytanie co jest naszym celem strategicznym?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531CB3B-AC43-4ED9-946D-1A8F71CCF327}" type="slidenum">
              <a:rPr lang="pl-PL" smtClean="0"/>
              <a:pPr>
                <a:defRPr/>
              </a:pPr>
              <a:t>8</a:t>
            </a:fld>
            <a:endParaRPr lang="pl-PL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93491EC-92CB-4C69-BCAB-5EEA5E04FD2C}" type="slidenum">
              <a:rPr lang="pl-PL" smtClean="0">
                <a:latin typeface="Arial" pitchFamily="34" charset="0"/>
              </a:rPr>
              <a:pPr/>
              <a:t>10</a:t>
            </a:fld>
            <a:endParaRPr lang="pl-PL" smtClean="0">
              <a:latin typeface="Arial" pitchFamily="34" charset="0"/>
            </a:endParaRPr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pl-PL" sz="1300" smtClean="0">
                <a:solidFill>
                  <a:srgbClr val="000066"/>
                </a:solidFill>
                <a:latin typeface="Arial" pitchFamily="34" charset="0"/>
              </a:rPr>
              <a:t>Strategii TVP: programowej, finansowej, rozwojowej, restrukturyzacyjnej. Postawmy pytanie co jest naszym celem strategicznym?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93491EC-92CB-4C69-BCAB-5EEA5E04FD2C}" type="slidenum">
              <a:rPr lang="pl-PL" smtClean="0">
                <a:latin typeface="Arial" pitchFamily="34" charset="0"/>
              </a:rPr>
              <a:pPr/>
              <a:t>11</a:t>
            </a:fld>
            <a:endParaRPr lang="pl-PL" smtClean="0">
              <a:latin typeface="Arial" pitchFamily="34" charset="0"/>
            </a:endParaRPr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pl-PL" sz="1300" smtClean="0">
                <a:solidFill>
                  <a:srgbClr val="000066"/>
                </a:solidFill>
                <a:latin typeface="Arial" pitchFamily="34" charset="0"/>
              </a:rPr>
              <a:t>Strategii TVP: programowej, finansowej, rozwojowej, restrukturyzacyjnej. Postawmy pytanie co jest naszym celem strategicznym?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93491EC-92CB-4C69-BCAB-5EEA5E04FD2C}" type="slidenum">
              <a:rPr lang="pl-PL" smtClean="0">
                <a:latin typeface="Arial" pitchFamily="34" charset="0"/>
              </a:rPr>
              <a:pPr/>
              <a:t>12</a:t>
            </a:fld>
            <a:endParaRPr lang="pl-PL" smtClean="0">
              <a:latin typeface="Arial" pitchFamily="34" charset="0"/>
            </a:endParaRPr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pl-PL" sz="1300" smtClean="0">
                <a:solidFill>
                  <a:srgbClr val="000066"/>
                </a:solidFill>
                <a:latin typeface="Arial" pitchFamily="34" charset="0"/>
              </a:rPr>
              <a:t>Strategii TVP: programowej, finansowej, rozwojowej, restrukturyzacyjnej. Postawmy pytanie co jest naszym celem strategicznym?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AB4BCB2-0926-424B-B297-EB6DB33CEAF1}" type="slidenum">
              <a:rPr lang="pl-PL" smtClean="0">
                <a:latin typeface="Arial" pitchFamily="34" charset="0"/>
              </a:rPr>
              <a:pPr/>
              <a:t>18</a:t>
            </a:fld>
            <a:endParaRPr lang="pl-PL" smtClean="0">
              <a:latin typeface="Arial" pitchFamily="34" charset="0"/>
            </a:endParaRPr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pl-PL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B822E4C-35FD-4B55-9243-57081020AE39}" type="slidenum">
              <a:rPr lang="en-GB" smtClean="0">
                <a:latin typeface="Arial" pitchFamily="34" charset="0"/>
              </a:rPr>
              <a:pPr/>
              <a:t>20</a:t>
            </a:fld>
            <a:endParaRPr lang="en-GB" smtClean="0">
              <a:latin typeface="Arial" pitchFamily="34" charset="0"/>
            </a:endParaRPr>
          </a:p>
        </p:txBody>
      </p:sp>
      <p:sp>
        <p:nvSpPr>
          <p:cNvPr id="931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318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GB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DE37611-8EFC-4962-8DCD-F05574A6183F}" type="slidenum">
              <a:rPr lang="en-GB" smtClean="0">
                <a:latin typeface="Arial" pitchFamily="34" charset="0"/>
              </a:rPr>
              <a:pPr/>
              <a:t>21</a:t>
            </a:fld>
            <a:endParaRPr lang="en-GB" smtClean="0">
              <a:latin typeface="Arial" pitchFamily="34" charset="0"/>
            </a:endParaRPr>
          </a:p>
        </p:txBody>
      </p:sp>
      <p:sp>
        <p:nvSpPr>
          <p:cNvPr id="952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</p:spTree>
  </p:cSld>
  <p:clrMapOvr>
    <a:masterClrMapping/>
  </p:clrMapOvr>
  <p:transition advClick="0" advTm="200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</p:spTree>
  </p:cSld>
  <p:clrMapOvr>
    <a:masterClrMapping/>
  </p:clrMapOvr>
  <p:transition advClick="0" advTm="200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745288" y="274638"/>
            <a:ext cx="2095500" cy="5519737"/>
          </a:xfrm>
          <a:prstGeom prst="rect">
            <a:avLst/>
          </a:prstGeo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135688" cy="5519737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</p:spTree>
  </p:cSld>
  <p:clrMapOvr>
    <a:masterClrMapping/>
  </p:clrMapOvr>
  <p:transition advClick="0" advTm="200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ytuł, tekst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half" idx="1"/>
          </p:nvPr>
        </p:nvSpPr>
        <p:spPr>
          <a:xfrm>
            <a:off x="611188" y="1268413"/>
            <a:ext cx="4038600" cy="4525962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802188" y="1268413"/>
            <a:ext cx="4038600" cy="4525962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</p:spTree>
  </p:cSld>
  <p:clrMapOvr>
    <a:masterClrMapping/>
  </p:clrMapOvr>
  <p:transition advClick="0" advTm="200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31927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</p:spTree>
  </p:cSld>
  <p:clrMapOvr>
    <a:masterClrMapping/>
  </p:clrMapOvr>
  <p:transition advClick="0" advTm="200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</p:spTree>
  </p:cSld>
  <p:clrMapOvr>
    <a:masterClrMapping/>
  </p:clrMapOvr>
  <p:transition advClick="0" advTm="200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611188" y="1268413"/>
            <a:ext cx="4038600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802188" y="1268413"/>
            <a:ext cx="4038600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</p:spTree>
  </p:cSld>
  <p:clrMapOvr>
    <a:masterClrMapping/>
  </p:clrMapOvr>
  <p:transition advClick="0" advTm="200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</p:spTree>
  </p:cSld>
  <p:clrMapOvr>
    <a:masterClrMapping/>
  </p:clrMapOvr>
  <p:transition advClick="0" advTm="200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</p:spTree>
  </p:cSld>
  <p:clrMapOvr>
    <a:masterClrMapping/>
  </p:clrMapOvr>
  <p:transition advClick="0" advTm="200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Click="0" advTm="200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</p:spTree>
  </p:cSld>
  <p:clrMapOvr>
    <a:masterClrMapping/>
  </p:clrMapOvr>
  <p:transition advClick="0" advTm="200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l-PL" noProof="0" smtClean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</p:spTree>
  </p:cSld>
  <p:clrMapOvr>
    <a:masterClrMapping/>
  </p:clrMapOvr>
  <p:transition advClick="0" advTm="200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11188" y="1268413"/>
            <a:ext cx="82296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</a:p>
        </p:txBody>
      </p:sp>
      <p:grpSp>
        <p:nvGrpSpPr>
          <p:cNvPr id="13315" name="Group 3"/>
          <p:cNvGrpSpPr>
            <a:grpSpLocks/>
          </p:cNvGrpSpPr>
          <p:nvPr/>
        </p:nvGrpSpPr>
        <p:grpSpPr bwMode="auto">
          <a:xfrm>
            <a:off x="179388" y="188913"/>
            <a:ext cx="1368425" cy="401637"/>
            <a:chOff x="158" y="164"/>
            <a:chExt cx="862" cy="253"/>
          </a:xfrm>
        </p:grpSpPr>
        <p:pic>
          <p:nvPicPr>
            <p:cNvPr id="13318" name="Picture 4"/>
            <p:cNvPicPr>
              <a:picLocks noChangeAspect="1" noChangeArrowheads="1"/>
            </p:cNvPicPr>
            <p:nvPr userDrawn="1"/>
          </p:nvPicPr>
          <p:blipFill>
            <a:blip r:embed="rId15" cstate="print"/>
            <a:srcRect/>
            <a:stretch>
              <a:fillRect/>
            </a:stretch>
          </p:blipFill>
          <p:spPr bwMode="auto">
            <a:xfrm>
              <a:off x="470" y="164"/>
              <a:ext cx="233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55013" name="Text Box 5"/>
            <p:cNvSpPr txBox="1">
              <a:spLocks noChangeArrowheads="1"/>
            </p:cNvSpPr>
            <p:nvPr userDrawn="1"/>
          </p:nvSpPr>
          <p:spPr bwMode="auto">
            <a:xfrm>
              <a:off x="158" y="270"/>
              <a:ext cx="862" cy="14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anchor="ctr"/>
            <a:lstStyle/>
            <a:p>
              <a:pPr algn="ctr">
                <a:defRPr/>
              </a:pPr>
              <a:r>
                <a:rPr lang="pl-PL" sz="600" b="1">
                  <a:solidFill>
                    <a:srgbClr val="000066"/>
                  </a:solidFill>
                  <a:latin typeface="Arial" charset="0"/>
                </a:rPr>
                <a:t>TELEWIZJA POLSKA</a:t>
              </a:r>
            </a:p>
            <a:p>
              <a:pPr algn="ctr">
                <a:defRPr/>
              </a:pPr>
              <a:r>
                <a:rPr lang="pl-PL" sz="600" b="1">
                  <a:solidFill>
                    <a:srgbClr val="000066"/>
                  </a:solidFill>
                  <a:latin typeface="Arial" charset="0"/>
                </a:rPr>
                <a:t>Ośrodek TVP Technologie</a:t>
              </a:r>
            </a:p>
          </p:txBody>
        </p:sp>
      </p:grpSp>
      <p:sp>
        <p:nvSpPr>
          <p:cNvPr id="555014" name="Text Box 6"/>
          <p:cNvSpPr txBox="1">
            <a:spLocks noChangeArrowheads="1"/>
          </p:cNvSpPr>
          <p:nvPr/>
        </p:nvSpPr>
        <p:spPr bwMode="auto">
          <a:xfrm>
            <a:off x="1763713" y="115888"/>
            <a:ext cx="7272337" cy="504825"/>
          </a:xfrm>
          <a:prstGeom prst="rect">
            <a:avLst/>
          </a:prstGeom>
          <a:solidFill>
            <a:srgbClr val="000066"/>
          </a:solidFill>
          <a:ln w="9525" algn="ctr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r>
              <a:rPr lang="pl-PL" sz="1600" dirty="0" smtClean="0">
                <a:solidFill>
                  <a:schemeClr val="bg1"/>
                </a:solidFill>
                <a:latin typeface="Arial" charset="0"/>
              </a:rPr>
              <a:t>Testy nowych technologii i usługi w NTC</a:t>
            </a:r>
            <a:endParaRPr lang="pl-PL" sz="1600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555015" name="Text Box 7"/>
          <p:cNvSpPr txBox="1">
            <a:spLocks noChangeArrowheads="1"/>
          </p:cNvSpPr>
          <p:nvPr/>
        </p:nvSpPr>
        <p:spPr bwMode="auto">
          <a:xfrm>
            <a:off x="0" y="6381750"/>
            <a:ext cx="9144000" cy="360363"/>
          </a:xfrm>
          <a:prstGeom prst="rect">
            <a:avLst/>
          </a:prstGeom>
          <a:solidFill>
            <a:srgbClr val="000066"/>
          </a:solidFill>
          <a:ln w="9525" algn="ctr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r>
              <a:rPr lang="pl-PL" sz="1000" b="1" dirty="0">
                <a:solidFill>
                  <a:schemeClr val="bg1"/>
                </a:solidFill>
                <a:latin typeface="Arial" charset="0"/>
              </a:rPr>
              <a:t>          </a:t>
            </a:r>
            <a:r>
              <a:rPr lang="pl-PL" sz="1000" b="1" dirty="0" smtClean="0">
                <a:solidFill>
                  <a:schemeClr val="bg1"/>
                </a:solidFill>
                <a:latin typeface="Arial" charset="0"/>
              </a:rPr>
              <a:t>Marcin </a:t>
            </a:r>
            <a:r>
              <a:rPr lang="pl-PL" sz="1000" b="1" dirty="0">
                <a:solidFill>
                  <a:schemeClr val="bg1"/>
                </a:solidFill>
                <a:latin typeface="Arial" charset="0"/>
              </a:rPr>
              <a:t>Dąbrowski                	 </a:t>
            </a:r>
            <a:r>
              <a:rPr lang="pl-PL" sz="1000" b="1" dirty="0" smtClean="0">
                <a:solidFill>
                  <a:schemeClr val="bg1"/>
                </a:solidFill>
                <a:latin typeface="Arial" charset="0"/>
              </a:rPr>
              <a:t>    </a:t>
            </a:r>
            <a:r>
              <a:rPr lang="pl-PL" sz="1000" b="1" baseline="0" dirty="0" smtClean="0">
                <a:solidFill>
                  <a:schemeClr val="bg1"/>
                </a:solidFill>
                <a:latin typeface="Arial" charset="0"/>
              </a:rPr>
              <a:t>    	       </a:t>
            </a:r>
            <a:r>
              <a:rPr lang="pl-PL" sz="1000" b="1" baseline="0" smtClean="0">
                <a:solidFill>
                  <a:schemeClr val="bg1"/>
                </a:solidFill>
                <a:latin typeface="Arial" charset="0"/>
              </a:rPr>
              <a:t>                                      Poznań </a:t>
            </a:r>
            <a:r>
              <a:rPr lang="pl-PL" sz="1000" b="1" baseline="0" dirty="0" smtClean="0">
                <a:solidFill>
                  <a:schemeClr val="bg1"/>
                </a:solidFill>
                <a:latin typeface="Arial" charset="0"/>
              </a:rPr>
              <a:t>Media </a:t>
            </a:r>
            <a:r>
              <a:rPr lang="pl-PL" sz="1000" b="1" baseline="0" smtClean="0">
                <a:solidFill>
                  <a:schemeClr val="bg1"/>
                </a:solidFill>
                <a:latin typeface="Arial" charset="0"/>
              </a:rPr>
              <a:t>Expo 2014        9 kwietnia  </a:t>
            </a:r>
            <a:r>
              <a:rPr lang="pl-PL" sz="1000" b="1" smtClean="0">
                <a:solidFill>
                  <a:schemeClr val="bg1"/>
                </a:solidFill>
                <a:latin typeface="Arial" charset="0"/>
              </a:rPr>
              <a:t>2014</a:t>
            </a:r>
            <a:r>
              <a:rPr lang="pl-PL" sz="1000" b="1" baseline="0" smtClean="0">
                <a:solidFill>
                  <a:schemeClr val="bg1"/>
                </a:solidFill>
                <a:latin typeface="Arial" charset="0"/>
              </a:rPr>
              <a:t>        </a:t>
            </a:r>
            <a:r>
              <a:rPr lang="pl-PL" sz="1000" b="1" baseline="0" dirty="0" smtClean="0">
                <a:solidFill>
                  <a:schemeClr val="bg1"/>
                </a:solidFill>
                <a:latin typeface="Arial" charset="0"/>
              </a:rPr>
              <a:t>slajd </a:t>
            </a:r>
            <a:fld id="{89BB4C7B-05A0-4CA1-8228-AF985E185E78}" type="slidenum">
              <a:rPr lang="pl-PL" sz="1000" b="1" smtClean="0">
                <a:solidFill>
                  <a:schemeClr val="bg1"/>
                </a:solidFill>
                <a:latin typeface="Arial" charset="0"/>
              </a:rPr>
              <a:pPr>
                <a:defRPr/>
              </a:pPr>
              <a:t>‹#›</a:t>
            </a:fld>
            <a:endParaRPr lang="pl-PL" sz="1000" b="1" dirty="0">
              <a:solidFill>
                <a:schemeClr val="bg1"/>
              </a:solidFill>
              <a:latin typeface="Arial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  <p:sldLayoutId id="2147483663" r:id="rId12"/>
    <p:sldLayoutId id="2147483664" r:id="rId13"/>
  </p:sldLayoutIdLst>
  <p:transition advClick="0" advTm="200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" b="1">
          <a:solidFill>
            <a:srgbClr val="000066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" b="1">
          <a:solidFill>
            <a:srgbClr val="000066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" b="1">
          <a:solidFill>
            <a:srgbClr val="000066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" b="1">
          <a:solidFill>
            <a:srgbClr val="000066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" b="1">
          <a:solidFill>
            <a:srgbClr val="000066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00" b="1">
          <a:solidFill>
            <a:srgbClr val="000066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00" b="1">
          <a:solidFill>
            <a:srgbClr val="000066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00" b="1">
          <a:solidFill>
            <a:srgbClr val="000066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00" b="1">
          <a:solidFill>
            <a:srgbClr val="000066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000066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rgbClr val="000066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000066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000066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000066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0066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0066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0066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0066"/>
          </a:solidFill>
          <a:latin typeface="+mn-lt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file:///\\localhost\Users\mda\Desktop\Dokument1!OLE_LINK2" TargetMode="Externa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4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oleObject" Target="../embeddings/oleObject1.bin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w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7" Type="http://schemas.openxmlformats.org/officeDocument/2006/relationships/image" Target="../media/image24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22.png"/><Relationship Id="rId5" Type="http://schemas.openxmlformats.org/officeDocument/2006/relationships/oleObject" Target="../embeddings/oleObject2.bin"/><Relationship Id="rId4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.bin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28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4.bin"/><Relationship Id="rId5" Type="http://schemas.openxmlformats.org/officeDocument/2006/relationships/image" Target="../media/image27.png"/><Relationship Id="rId4" Type="http://schemas.openxmlformats.org/officeDocument/2006/relationships/oleObject" Target="../embeddings/oleObject3.bin"/><Relationship Id="rId9" Type="http://schemas.openxmlformats.org/officeDocument/2006/relationships/image" Target="../media/image29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5.jpe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12" Type="http://schemas.openxmlformats.org/officeDocument/2006/relationships/image" Target="../media/image44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11" Type="http://schemas.openxmlformats.org/officeDocument/2006/relationships/image" Target="../media/image43.png"/><Relationship Id="rId5" Type="http://schemas.openxmlformats.org/officeDocument/2006/relationships/image" Target="../media/image37.png"/><Relationship Id="rId10" Type="http://schemas.openxmlformats.org/officeDocument/2006/relationships/image" Target="../media/image42.jpeg"/><Relationship Id="rId4" Type="http://schemas.openxmlformats.org/officeDocument/2006/relationships/image" Target="../media/image36.png"/><Relationship Id="rId9" Type="http://schemas.openxmlformats.org/officeDocument/2006/relationships/image" Target="../media/image4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wmf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4.gif"/><Relationship Id="rId4" Type="http://schemas.openxmlformats.org/officeDocument/2006/relationships/image" Target="../media/image53.gif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w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w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w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comments" Target="../comments/commen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2.xm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ext Box 2"/>
          <p:cNvSpPr txBox="1">
            <a:spLocks noChangeArrowheads="1"/>
          </p:cNvSpPr>
          <p:nvPr/>
        </p:nvSpPr>
        <p:spPr bwMode="auto">
          <a:xfrm>
            <a:off x="88265" y="926465"/>
            <a:ext cx="7560945" cy="496751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pl-PL" sz="2400" b="1" dirty="0" smtClean="0">
                <a:solidFill>
                  <a:srgbClr val="000066"/>
                </a:solidFill>
                <a:latin typeface="Arial" pitchFamily="34" charset="0"/>
              </a:rPr>
              <a:t>    Plan prezentacji</a:t>
            </a:r>
          </a:p>
          <a:p>
            <a:pPr>
              <a:lnSpc>
                <a:spcPct val="120000"/>
              </a:lnSpc>
            </a:pPr>
            <a:endParaRPr lang="pl-PL" sz="2400" b="1" dirty="0" smtClean="0">
              <a:solidFill>
                <a:srgbClr val="000066"/>
              </a:solidFill>
              <a:latin typeface="Arial" pitchFamily="34" charset="0"/>
            </a:endParaRPr>
          </a:p>
          <a:p>
            <a:pPr lvl="1">
              <a:lnSpc>
                <a:spcPct val="120000"/>
              </a:lnSpc>
              <a:buFont typeface="Wingdings" pitchFamily="2" charset="2"/>
              <a:buChar char="§"/>
            </a:pPr>
            <a:r>
              <a:rPr lang="pl-PL" sz="2400" dirty="0" smtClean="0">
                <a:solidFill>
                  <a:srgbClr val="000066"/>
                </a:solidFill>
                <a:latin typeface="Arial" pitchFamily="34" charset="0"/>
              </a:rPr>
              <a:t>  Testy nowej generacji koderów H.264 i multiplekserów – zachowanie oferty programowej TVP po zmianach w multipleksach</a:t>
            </a:r>
          </a:p>
          <a:p>
            <a:pPr lvl="1">
              <a:lnSpc>
                <a:spcPct val="120000"/>
              </a:lnSpc>
              <a:buFont typeface="Wingdings" pitchFamily="2" charset="2"/>
              <a:buChar char="§"/>
            </a:pPr>
            <a:endParaRPr lang="pl-PL" sz="2400" dirty="0" smtClean="0">
              <a:solidFill>
                <a:srgbClr val="000066"/>
              </a:solidFill>
              <a:latin typeface="Arial" pitchFamily="34" charset="0"/>
            </a:endParaRPr>
          </a:p>
          <a:p>
            <a:pPr lvl="1">
              <a:lnSpc>
                <a:spcPct val="120000"/>
              </a:lnSpc>
              <a:buFont typeface="Wingdings" pitchFamily="2" charset="2"/>
              <a:buChar char="§"/>
            </a:pPr>
            <a:r>
              <a:rPr lang="pl-PL" sz="2400" dirty="0" smtClean="0">
                <a:solidFill>
                  <a:srgbClr val="000066"/>
                </a:solidFill>
                <a:latin typeface="Arial" pitchFamily="34" charset="0"/>
              </a:rPr>
              <a:t>  </a:t>
            </a:r>
            <a:r>
              <a:rPr lang="pl-PL" sz="2400" dirty="0" err="1" smtClean="0">
                <a:solidFill>
                  <a:srgbClr val="000066"/>
                </a:solidFill>
                <a:latin typeface="Arial" pitchFamily="34" charset="0"/>
              </a:rPr>
              <a:t>DVB-T</a:t>
            </a:r>
            <a:r>
              <a:rPr lang="pl-PL" sz="2400" dirty="0" smtClean="0">
                <a:solidFill>
                  <a:srgbClr val="000066"/>
                </a:solidFill>
                <a:latin typeface="Arial" pitchFamily="34" charset="0"/>
              </a:rPr>
              <a:t> i DVB-T2 – aspekty technologiczne, różnice między standardami, omówienie testów</a:t>
            </a:r>
          </a:p>
          <a:p>
            <a:pPr lvl="1">
              <a:lnSpc>
                <a:spcPct val="120000"/>
              </a:lnSpc>
              <a:buFont typeface="Wingdings" pitchFamily="2" charset="2"/>
              <a:buChar char="§"/>
            </a:pPr>
            <a:endParaRPr lang="pl-PL" sz="2400" dirty="0" smtClean="0">
              <a:solidFill>
                <a:srgbClr val="000066"/>
              </a:solidFill>
              <a:latin typeface="Arial" pitchFamily="34" charset="0"/>
            </a:endParaRPr>
          </a:p>
          <a:p>
            <a:pPr lvl="1">
              <a:lnSpc>
                <a:spcPct val="120000"/>
              </a:lnSpc>
              <a:buFont typeface="Wingdings" pitchFamily="2" charset="2"/>
              <a:buChar char="§"/>
            </a:pPr>
            <a:r>
              <a:rPr lang="pl-PL" sz="2400" dirty="0" smtClean="0">
                <a:solidFill>
                  <a:srgbClr val="000066"/>
                </a:solidFill>
                <a:latin typeface="Arial" pitchFamily="34" charset="0"/>
              </a:rPr>
              <a:t>  Nowe usługi na przykładzie nowych aplikacji platformy hybrydowej TVP</a:t>
            </a:r>
            <a:endParaRPr lang="pl-PL" sz="2400" dirty="0">
              <a:solidFill>
                <a:srgbClr val="000066"/>
              </a:solidFill>
              <a:latin typeface="Arial" pitchFamily="34" charset="0"/>
            </a:endParaRPr>
          </a:p>
        </p:txBody>
      </p:sp>
      <p:sp>
        <p:nvSpPr>
          <p:cNvPr id="62467" name="AutoShape 3" descr="image001"/>
          <p:cNvSpPr>
            <a:spLocks noChangeAspect="1" noChangeArrowheads="1"/>
          </p:cNvSpPr>
          <p:nvPr/>
        </p:nvSpPr>
        <p:spPr bwMode="auto">
          <a:xfrm>
            <a:off x="3614738" y="1668463"/>
            <a:ext cx="628650" cy="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pl-PL"/>
          </a:p>
        </p:txBody>
      </p:sp>
      <p:sp>
        <p:nvSpPr>
          <p:cNvPr id="62468" name="AutoShape 4" descr="image002"/>
          <p:cNvSpPr>
            <a:spLocks noChangeAspect="1" noChangeArrowheads="1"/>
          </p:cNvSpPr>
          <p:nvPr/>
        </p:nvSpPr>
        <p:spPr bwMode="auto">
          <a:xfrm>
            <a:off x="5378450" y="2339975"/>
            <a:ext cx="9525" cy="7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pl-PL"/>
          </a:p>
        </p:txBody>
      </p:sp>
      <p:pic>
        <p:nvPicPr>
          <p:cNvPr id="90114" name="Picture 2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7564329" y="2054860"/>
            <a:ext cx="1079926" cy="8030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0115" name="Picture 3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7544435" y="4081145"/>
            <a:ext cx="1424940" cy="4305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0116" name="Picture 4"/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7274209" y="3533775"/>
            <a:ext cx="1301466" cy="4787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" name="Picture 33" descr="HbbTV_logo"/>
          <p:cNvPicPr>
            <a:picLocks noChangeAspect="1" noChangeArrowheads="1"/>
          </p:cNvPicPr>
          <p:nvPr/>
        </p:nvPicPr>
        <p:blipFill>
          <a:blip r:embed="rId6" cstate="print"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7461885" y="5088255"/>
            <a:ext cx="1163637" cy="51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2000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899" name="Rectangle 11"/>
          <p:cNvSpPr>
            <a:spLocks noChangeArrowheads="1"/>
          </p:cNvSpPr>
          <p:nvPr/>
        </p:nvSpPr>
        <p:spPr bwMode="auto">
          <a:xfrm>
            <a:off x="243840" y="685165"/>
            <a:ext cx="8281988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lnSpc>
                <a:spcPct val="150000"/>
              </a:lnSpc>
              <a:defRPr/>
            </a:pPr>
            <a:r>
              <a:rPr lang="pl-PL" sz="2400" b="1" dirty="0" smtClean="0">
                <a:solidFill>
                  <a:srgbClr val="000066"/>
                </a:solidFill>
                <a:latin typeface="+mn-lt"/>
              </a:rPr>
              <a:t>Wnioski z testów laboratoryjnych</a:t>
            </a:r>
            <a:endParaRPr lang="pl-PL" sz="2400" b="1" dirty="0">
              <a:solidFill>
                <a:srgbClr val="000066"/>
              </a:solidFill>
              <a:latin typeface="+mn-lt"/>
            </a:endParaRPr>
          </a:p>
        </p:txBody>
      </p:sp>
      <p:sp>
        <p:nvSpPr>
          <p:cNvPr id="14" name="Podtytuł 2"/>
          <p:cNvSpPr txBox="1">
            <a:spLocks/>
          </p:cNvSpPr>
          <p:nvPr/>
        </p:nvSpPr>
        <p:spPr>
          <a:xfrm>
            <a:off x="126250" y="1419859"/>
            <a:ext cx="8903450" cy="4742815"/>
          </a:xfrm>
          <a:prstGeom prst="rect">
            <a:avLst/>
          </a:prstGeom>
        </p:spPr>
        <p:txBody>
          <a:bodyPr>
            <a:noAutofit/>
          </a:bodyPr>
          <a:lstStyle/>
          <a:p>
            <a:pPr marL="342900" indent="-342900" eaLnBrk="0" hangingPunct="0">
              <a:spcBef>
                <a:spcPct val="20000"/>
              </a:spcBef>
              <a:buFont typeface="Arial" pitchFamily="34" charset="0"/>
              <a:buChar char="•"/>
            </a:pPr>
            <a:r>
              <a:rPr lang="pl-PL" sz="1600" dirty="0" smtClean="0">
                <a:solidFill>
                  <a:srgbClr val="000066"/>
                </a:solidFill>
                <a:latin typeface="+mj-lt"/>
                <a:ea typeface="+mj-ea"/>
                <a:cs typeface="+mj-cs"/>
              </a:rPr>
              <a:t>Tylko jeden dostawca (oznaczony tu jako Z) ma produkt, który jest w naszej opinii koderem autentycznie nowej generacji – pozostali dostawcy (X, Y) w naszej opinii zmienili głównie interfejsy i systemy zarządzania</a:t>
            </a:r>
          </a:p>
          <a:p>
            <a:pPr marL="342900" indent="-342900" eaLnBrk="0" hangingPunct="0">
              <a:spcBef>
                <a:spcPct val="20000"/>
              </a:spcBef>
              <a:buFont typeface="Arial" pitchFamily="34" charset="0"/>
              <a:buChar char="•"/>
            </a:pPr>
            <a:endParaRPr lang="pl-PL" sz="1600" dirty="0" smtClean="0">
              <a:solidFill>
                <a:srgbClr val="000066"/>
              </a:solidFill>
              <a:latin typeface="+mj-lt"/>
              <a:ea typeface="+mj-ea"/>
              <a:cs typeface="+mj-cs"/>
            </a:endParaRPr>
          </a:p>
          <a:p>
            <a:pPr marL="342900" indent="-342900" eaLnBrk="0" hangingPunct="0">
              <a:spcBef>
                <a:spcPct val="20000"/>
              </a:spcBef>
              <a:buFont typeface="Arial" pitchFamily="34" charset="0"/>
              <a:buChar char="•"/>
            </a:pPr>
            <a:r>
              <a:rPr lang="pl-PL" sz="1600" dirty="0" smtClean="0">
                <a:solidFill>
                  <a:srgbClr val="000066"/>
                </a:solidFill>
                <a:latin typeface="+mj-lt"/>
                <a:ea typeface="+mj-ea"/>
                <a:cs typeface="+mj-cs"/>
              </a:rPr>
              <a:t>Nowe kodery wszystkich dostawców pracują stabilniej od poprzednich wersji – np. nie dochodzi do zachwiania obrazu po przełączeniu ustawień (przepływności i innych), co jest wadą aktualnie używanych koderów</a:t>
            </a:r>
          </a:p>
          <a:p>
            <a:pPr marL="342900" indent="-342900" eaLnBrk="0" hangingPunct="0">
              <a:spcBef>
                <a:spcPct val="20000"/>
              </a:spcBef>
              <a:buFont typeface="Arial" pitchFamily="34" charset="0"/>
              <a:buChar char="•"/>
            </a:pPr>
            <a:endParaRPr lang="pl-PL" sz="1600" dirty="0" smtClean="0">
              <a:solidFill>
                <a:srgbClr val="000066"/>
              </a:solidFill>
              <a:latin typeface="+mj-lt"/>
              <a:ea typeface="+mj-ea"/>
              <a:cs typeface="+mj-cs"/>
            </a:endParaRPr>
          </a:p>
          <a:p>
            <a:pPr marL="342900" indent="-342900" eaLnBrk="0" hangingPunct="0">
              <a:spcBef>
                <a:spcPct val="20000"/>
              </a:spcBef>
              <a:buFont typeface="Arial" pitchFamily="34" charset="0"/>
              <a:buChar char="•"/>
            </a:pPr>
            <a:r>
              <a:rPr lang="pl-PL" sz="1600" dirty="0" smtClean="0">
                <a:solidFill>
                  <a:srgbClr val="000066"/>
                </a:solidFill>
                <a:latin typeface="+mj-lt"/>
                <a:ea typeface="+mj-ea"/>
                <a:cs typeface="+mj-cs"/>
              </a:rPr>
              <a:t>Nie stwierdzono problemów z </a:t>
            </a:r>
            <a:r>
              <a:rPr lang="pl-PL" sz="1600" dirty="0" err="1" smtClean="0">
                <a:solidFill>
                  <a:srgbClr val="000066"/>
                </a:solidFill>
                <a:latin typeface="+mj-lt"/>
                <a:ea typeface="+mj-ea"/>
                <a:cs typeface="+mj-cs"/>
              </a:rPr>
              <a:t>lip-sync</a:t>
            </a:r>
            <a:r>
              <a:rPr lang="pl-PL" sz="1600" dirty="0" smtClean="0">
                <a:solidFill>
                  <a:srgbClr val="000066"/>
                </a:solidFill>
                <a:latin typeface="+mj-lt"/>
                <a:ea typeface="+mj-ea"/>
                <a:cs typeface="+mj-cs"/>
              </a:rPr>
              <a:t>, przenoszeniem usług dodatkowych, stabilnością przy niskich </a:t>
            </a:r>
            <a:r>
              <a:rPr lang="pl-PL" sz="1600" dirty="0" err="1" smtClean="0">
                <a:solidFill>
                  <a:srgbClr val="000066"/>
                </a:solidFill>
                <a:latin typeface="+mj-lt"/>
                <a:ea typeface="+mj-ea"/>
                <a:cs typeface="+mj-cs"/>
              </a:rPr>
              <a:t>przepływnościach</a:t>
            </a:r>
            <a:endParaRPr lang="pl-PL" sz="1600" dirty="0" smtClean="0">
              <a:solidFill>
                <a:srgbClr val="000066"/>
              </a:solidFill>
              <a:latin typeface="+mj-lt"/>
              <a:ea typeface="+mj-ea"/>
              <a:cs typeface="+mj-cs"/>
            </a:endParaRPr>
          </a:p>
          <a:p>
            <a:pPr marL="342900" indent="-342900" eaLnBrk="0" hangingPunct="0">
              <a:spcBef>
                <a:spcPct val="20000"/>
              </a:spcBef>
              <a:buFont typeface="Arial" pitchFamily="34" charset="0"/>
              <a:buChar char="•"/>
            </a:pPr>
            <a:endParaRPr lang="pl-PL" sz="1600" dirty="0" smtClean="0">
              <a:solidFill>
                <a:srgbClr val="000066"/>
              </a:solidFill>
              <a:latin typeface="+mj-lt"/>
              <a:ea typeface="+mj-ea"/>
              <a:cs typeface="+mj-cs"/>
            </a:endParaRPr>
          </a:p>
          <a:p>
            <a:pPr marL="342900" indent="-342900" eaLnBrk="0" hangingPunct="0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pl-PL" sz="1600" dirty="0" smtClean="0">
                <a:solidFill>
                  <a:srgbClr val="000066"/>
                </a:solidFill>
                <a:latin typeface="+mj-lt"/>
                <a:ea typeface="+mj-ea"/>
                <a:cs typeface="+mj-cs"/>
              </a:rPr>
              <a:t>Deklarowane przez producentów zalety nowej generacji koderów nie potwierdziły się w pełni – nie stwierdzono poprawy jakości obrazu przy obniżonej przepływności, lecz nieznaczne pogorszenie</a:t>
            </a:r>
          </a:p>
          <a:p>
            <a:pPr marL="342900" indent="-342900" eaLnBrk="0" hangingPunct="0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•"/>
            </a:pPr>
            <a:endParaRPr lang="pl-PL" sz="1600" dirty="0" smtClean="0">
              <a:solidFill>
                <a:srgbClr val="000066"/>
              </a:solidFill>
              <a:latin typeface="+mj-lt"/>
              <a:ea typeface="+mj-ea"/>
              <a:cs typeface="+mj-cs"/>
            </a:endParaRPr>
          </a:p>
          <a:p>
            <a:pPr marL="342900" indent="-342900" eaLnBrk="0" hangingPunct="0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pl-PL" sz="1600" dirty="0" smtClean="0">
                <a:solidFill>
                  <a:srgbClr val="000066"/>
                </a:solidFill>
                <a:latin typeface="+mj-lt"/>
                <a:ea typeface="+mj-ea"/>
                <a:cs typeface="+mj-cs"/>
              </a:rPr>
              <a:t>Względem starych koderów zaobserwowano innego rodzaju artefakty kodowania – obrazy statyczne były wyraźniejsze na nowych koderach, natomiast dynamiczne – pogorszone</a:t>
            </a:r>
          </a:p>
          <a:p>
            <a:pPr marL="342900" indent="-342900" eaLnBrk="0" hangingPunct="0">
              <a:spcBef>
                <a:spcPct val="20000"/>
              </a:spcBef>
              <a:buFont typeface="Arial" pitchFamily="34" charset="0"/>
              <a:buChar char="•"/>
            </a:pPr>
            <a:endParaRPr lang="pl-PL" sz="2000" dirty="0" smtClean="0">
              <a:solidFill>
                <a:srgbClr val="000066"/>
              </a:solidFill>
              <a:latin typeface="+mj-lt"/>
              <a:ea typeface="+mj-ea"/>
              <a:cs typeface="+mj-cs"/>
            </a:endParaRPr>
          </a:p>
          <a:p>
            <a:pPr marL="342900" indent="-342900" eaLnBrk="0" hangingPunct="0">
              <a:spcBef>
                <a:spcPct val="20000"/>
              </a:spcBef>
            </a:pPr>
            <a:endParaRPr lang="pl-PL" sz="2000" dirty="0">
              <a:solidFill>
                <a:srgbClr val="000066"/>
              </a:solidFill>
              <a:latin typeface="+mj-lt"/>
              <a:ea typeface="+mj-ea"/>
              <a:cs typeface="+mj-cs"/>
            </a:endParaRPr>
          </a:p>
          <a:p>
            <a:pPr marL="342900" indent="-342900" eaLnBrk="0" hangingPunct="0">
              <a:spcBef>
                <a:spcPct val="20000"/>
              </a:spcBef>
            </a:pPr>
            <a:endParaRPr lang="pl-PL" sz="2000" dirty="0" smtClean="0">
              <a:solidFill>
                <a:srgbClr val="000066"/>
              </a:solidFill>
              <a:latin typeface="+mj-lt"/>
              <a:ea typeface="+mj-ea"/>
              <a:cs typeface="+mj-cs"/>
            </a:endParaRPr>
          </a:p>
          <a:p>
            <a:pPr marL="342900" indent="-342900" eaLnBrk="0" hangingPunct="0">
              <a:spcBef>
                <a:spcPct val="20000"/>
              </a:spcBef>
            </a:pPr>
            <a:endParaRPr lang="pl-PL" sz="2000" dirty="0">
              <a:solidFill>
                <a:srgbClr val="000066"/>
              </a:solidFill>
              <a:latin typeface="+mj-lt"/>
              <a:ea typeface="+mj-ea"/>
              <a:cs typeface="+mj-cs"/>
            </a:endParaRPr>
          </a:p>
          <a:p>
            <a:pPr marL="342900" indent="-342900" eaLnBrk="0" hangingPunct="0">
              <a:spcBef>
                <a:spcPct val="20000"/>
              </a:spcBef>
            </a:pPr>
            <a:endParaRPr lang="pl-PL" sz="2000" dirty="0" smtClean="0">
              <a:solidFill>
                <a:srgbClr val="000066"/>
              </a:solidFill>
              <a:latin typeface="+mj-lt"/>
              <a:ea typeface="+mj-ea"/>
              <a:cs typeface="+mj-cs"/>
            </a:endParaRPr>
          </a:p>
          <a:p>
            <a:pPr marL="342900" indent="-342900" eaLnBrk="0" hangingPunct="0">
              <a:spcBef>
                <a:spcPct val="20000"/>
              </a:spcBef>
            </a:pPr>
            <a:endParaRPr lang="pl-PL" sz="2000" dirty="0">
              <a:solidFill>
                <a:srgbClr val="000066"/>
              </a:solidFill>
              <a:latin typeface="+mj-lt"/>
              <a:ea typeface="+mj-ea"/>
              <a:cs typeface="+mj-cs"/>
            </a:endParaRPr>
          </a:p>
          <a:p>
            <a:pPr marL="342900" indent="-342900" eaLnBrk="0" hangingPunct="0">
              <a:spcBef>
                <a:spcPct val="20000"/>
              </a:spcBef>
            </a:pPr>
            <a:endParaRPr lang="pl-PL" sz="2000" dirty="0">
              <a:solidFill>
                <a:srgbClr val="000066"/>
              </a:solidFill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odtytuł 2"/>
          <p:cNvSpPr txBox="1">
            <a:spLocks/>
          </p:cNvSpPr>
          <p:nvPr/>
        </p:nvSpPr>
        <p:spPr>
          <a:xfrm>
            <a:off x="240550" y="1628775"/>
            <a:ext cx="8903450" cy="4320540"/>
          </a:xfrm>
          <a:prstGeom prst="rect">
            <a:avLst/>
          </a:prstGeom>
        </p:spPr>
        <p:txBody>
          <a:bodyPr>
            <a:noAutofit/>
          </a:bodyPr>
          <a:lstStyle/>
          <a:p>
            <a:pPr marL="342900" indent="-342900" eaLnBrk="0" hangingPunct="0">
              <a:spcBef>
                <a:spcPct val="20000"/>
              </a:spcBef>
              <a:buFont typeface="Arial" pitchFamily="34" charset="0"/>
              <a:buChar char="•"/>
            </a:pPr>
            <a:r>
              <a:rPr lang="pl-PL" sz="1600" dirty="0" smtClean="0">
                <a:solidFill>
                  <a:srgbClr val="000066"/>
                </a:solidFill>
                <a:latin typeface="+mj-lt"/>
                <a:ea typeface="+mj-ea"/>
                <a:cs typeface="+mj-cs"/>
              </a:rPr>
              <a:t>Włączenie 10 slotów na obecnym systemie spowodowało widoczne pogorszenie jakości w MUX-3</a:t>
            </a:r>
          </a:p>
          <a:p>
            <a:pPr marL="800100" lvl="1" indent="-342900" eaLnBrk="0" hangingPunct="0">
              <a:spcBef>
                <a:spcPct val="20000"/>
              </a:spcBef>
              <a:buFont typeface="Arial" pitchFamily="34" charset="0"/>
              <a:buChar char="•"/>
            </a:pPr>
            <a:r>
              <a:rPr lang="pl-PL" sz="1600" dirty="0" smtClean="0">
                <a:solidFill>
                  <a:srgbClr val="000066"/>
                </a:solidFill>
                <a:latin typeface="+mj-lt"/>
                <a:ea typeface="+mj-ea"/>
                <a:cs typeface="+mj-cs"/>
              </a:rPr>
              <a:t>w Warszawie można było porównać stary i nowy system działający równolegle w powietrzu – równoległa emisja MUX-3 na starym</a:t>
            </a:r>
            <a:r>
              <a:rPr lang="pl-PL" sz="1600" dirty="0">
                <a:solidFill>
                  <a:srgbClr val="000066"/>
                </a:solidFill>
                <a:latin typeface="+mj-lt"/>
                <a:ea typeface="+mj-ea"/>
                <a:cs typeface="+mj-cs"/>
              </a:rPr>
              <a:t> </a:t>
            </a:r>
            <a:r>
              <a:rPr lang="pl-PL" sz="1600" dirty="0" smtClean="0">
                <a:solidFill>
                  <a:srgbClr val="000066"/>
                </a:solidFill>
                <a:latin typeface="+mj-lt"/>
                <a:ea typeface="+mj-ea"/>
                <a:cs typeface="+mj-cs"/>
              </a:rPr>
              <a:t>systemie i w kanale 29 na nowym</a:t>
            </a:r>
          </a:p>
          <a:p>
            <a:pPr marL="800100" lvl="1" indent="-342900" eaLnBrk="0" hangingPunct="0">
              <a:spcBef>
                <a:spcPct val="20000"/>
              </a:spcBef>
              <a:buFont typeface="Arial" pitchFamily="34" charset="0"/>
              <a:buChar char="•"/>
            </a:pPr>
            <a:r>
              <a:rPr lang="pl-PL" sz="1600" dirty="0">
                <a:solidFill>
                  <a:srgbClr val="000066"/>
                </a:solidFill>
                <a:latin typeface="+mj-lt"/>
                <a:ea typeface="+mj-ea"/>
                <a:cs typeface="+mj-cs"/>
              </a:rPr>
              <a:t>w</a:t>
            </a:r>
            <a:r>
              <a:rPr lang="pl-PL" sz="1600" dirty="0" smtClean="0">
                <a:solidFill>
                  <a:srgbClr val="000066"/>
                </a:solidFill>
                <a:latin typeface="+mj-lt"/>
                <a:ea typeface="+mj-ea"/>
                <a:cs typeface="+mj-cs"/>
              </a:rPr>
              <a:t> ramach testów nowy multipleks skonfigurowano na 10 slotów , ale przenosił 8 programów (2 sloty filtrowane) w MUX-3</a:t>
            </a:r>
          </a:p>
          <a:p>
            <a:pPr eaLnBrk="0" hangingPunct="0">
              <a:spcBef>
                <a:spcPct val="20000"/>
              </a:spcBef>
            </a:pPr>
            <a:endParaRPr lang="pl-PL" sz="1600" dirty="0" smtClean="0">
              <a:solidFill>
                <a:srgbClr val="000066"/>
              </a:solidFill>
              <a:latin typeface="+mj-lt"/>
              <a:ea typeface="+mj-ea"/>
              <a:cs typeface="+mj-cs"/>
            </a:endParaRPr>
          </a:p>
          <a:p>
            <a:pPr marL="342900" indent="-342900" eaLnBrk="0" hangingPunct="0">
              <a:spcBef>
                <a:spcPct val="20000"/>
              </a:spcBef>
              <a:buFont typeface="Arial" pitchFamily="34" charset="0"/>
              <a:buChar char="•"/>
            </a:pPr>
            <a:r>
              <a:rPr lang="pl-PL" sz="1600" dirty="0" smtClean="0">
                <a:solidFill>
                  <a:srgbClr val="000066"/>
                </a:solidFill>
                <a:latin typeface="+mj-lt"/>
                <a:ea typeface="+mj-ea"/>
                <a:cs typeface="+mj-cs"/>
              </a:rPr>
              <a:t>Różnica jakości subiektywnej między starymi koderami, a nowymi jest znaczna na korzyść nowych rozwiązań</a:t>
            </a:r>
          </a:p>
          <a:p>
            <a:pPr eaLnBrk="0" hangingPunct="0">
              <a:spcBef>
                <a:spcPct val="20000"/>
              </a:spcBef>
            </a:pPr>
            <a:endParaRPr lang="pl-PL" sz="1600" dirty="0" smtClean="0">
              <a:solidFill>
                <a:srgbClr val="000066"/>
              </a:solidFill>
              <a:latin typeface="+mj-lt"/>
              <a:ea typeface="+mj-ea"/>
              <a:cs typeface="+mj-cs"/>
            </a:endParaRPr>
          </a:p>
          <a:p>
            <a:pPr marL="342900" indent="-342900" eaLnBrk="0" hangingPunct="0">
              <a:spcBef>
                <a:spcPct val="20000"/>
              </a:spcBef>
              <a:buFont typeface="Arial" pitchFamily="34" charset="0"/>
              <a:buChar char="•"/>
            </a:pPr>
            <a:r>
              <a:rPr lang="pl-PL" sz="1600" dirty="0" smtClean="0">
                <a:solidFill>
                  <a:srgbClr val="000066"/>
                </a:solidFill>
                <a:latin typeface="+mj-lt"/>
                <a:ea typeface="+mj-ea"/>
                <a:cs typeface="+mj-cs"/>
              </a:rPr>
              <a:t>Największą stwierdzoną w testach trudnością jest nauczenie się przez inżynierów systemów zarządzania, co w rekordowym czasie skrócono do 5 dni</a:t>
            </a:r>
          </a:p>
          <a:p>
            <a:pPr marL="342900" indent="-342900" eaLnBrk="0" hangingPunct="0">
              <a:spcBef>
                <a:spcPct val="20000"/>
              </a:spcBef>
            </a:pPr>
            <a:endParaRPr lang="pl-PL" sz="2000" dirty="0">
              <a:solidFill>
                <a:srgbClr val="000066"/>
              </a:solidFill>
              <a:latin typeface="+mj-lt"/>
              <a:ea typeface="+mj-ea"/>
              <a:cs typeface="+mj-cs"/>
            </a:endParaRPr>
          </a:p>
          <a:p>
            <a:pPr marL="342900" indent="-342900" eaLnBrk="0" hangingPunct="0">
              <a:spcBef>
                <a:spcPct val="20000"/>
              </a:spcBef>
            </a:pPr>
            <a:endParaRPr lang="pl-PL" sz="2000" dirty="0" smtClean="0">
              <a:solidFill>
                <a:srgbClr val="000066"/>
              </a:solidFill>
              <a:latin typeface="+mj-lt"/>
              <a:ea typeface="+mj-ea"/>
              <a:cs typeface="+mj-cs"/>
            </a:endParaRPr>
          </a:p>
          <a:p>
            <a:pPr marL="342900" indent="-342900" eaLnBrk="0" hangingPunct="0">
              <a:spcBef>
                <a:spcPct val="20000"/>
              </a:spcBef>
            </a:pPr>
            <a:endParaRPr lang="pl-PL" sz="2000" dirty="0">
              <a:solidFill>
                <a:srgbClr val="000066"/>
              </a:solidFill>
              <a:latin typeface="+mj-lt"/>
              <a:ea typeface="+mj-ea"/>
              <a:cs typeface="+mj-cs"/>
            </a:endParaRPr>
          </a:p>
          <a:p>
            <a:pPr marL="342900" indent="-342900" eaLnBrk="0" hangingPunct="0">
              <a:spcBef>
                <a:spcPct val="20000"/>
              </a:spcBef>
            </a:pPr>
            <a:endParaRPr lang="pl-PL" sz="2000" dirty="0">
              <a:solidFill>
                <a:srgbClr val="000066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" name="Rectangle 11"/>
          <p:cNvSpPr>
            <a:spLocks noChangeArrowheads="1"/>
          </p:cNvSpPr>
          <p:nvPr/>
        </p:nvSpPr>
        <p:spPr bwMode="auto">
          <a:xfrm>
            <a:off x="243840" y="685165"/>
            <a:ext cx="8281988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lnSpc>
                <a:spcPct val="150000"/>
              </a:lnSpc>
              <a:defRPr/>
            </a:pPr>
            <a:r>
              <a:rPr lang="pl-PL" sz="2400" b="1" dirty="0" smtClean="0">
                <a:solidFill>
                  <a:srgbClr val="000066"/>
                </a:solidFill>
                <a:latin typeface="+mn-lt"/>
              </a:rPr>
              <a:t>Wnioski z testów laboratoryjnych</a:t>
            </a:r>
            <a:endParaRPr lang="pl-PL" sz="2400" b="1" dirty="0">
              <a:solidFill>
                <a:srgbClr val="000066"/>
              </a:solidFill>
              <a:latin typeface="+mn-lt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odtytuł 2"/>
          <p:cNvSpPr txBox="1">
            <a:spLocks/>
          </p:cNvSpPr>
          <p:nvPr/>
        </p:nvSpPr>
        <p:spPr>
          <a:xfrm>
            <a:off x="251460" y="1268730"/>
            <a:ext cx="8651990" cy="4845686"/>
          </a:xfrm>
          <a:prstGeom prst="rect">
            <a:avLst/>
          </a:prstGeom>
        </p:spPr>
        <p:txBody>
          <a:bodyPr>
            <a:noAutofit/>
          </a:bodyPr>
          <a:lstStyle/>
          <a:p>
            <a:pPr marL="800100" lvl="1" indent="-342900" eaLnBrk="0" hangingPunct="0">
              <a:spcBef>
                <a:spcPct val="20000"/>
              </a:spcBef>
              <a:buFont typeface="Arial" pitchFamily="34" charset="0"/>
              <a:buChar char="•"/>
            </a:pPr>
            <a:r>
              <a:rPr lang="pl-PL" sz="1800" dirty="0" smtClean="0">
                <a:solidFill>
                  <a:srgbClr val="000066"/>
                </a:solidFill>
              </a:rPr>
              <a:t>W przypadku koderów jednego z dostawców na niektórych odbiornikach uwidaczniały się bloki, podobne jak przy zbyt wysokim stopniu kompresji – odkryto problem niekompatybilności nagłówków strumieni MPEG-4 pomiędzy koderami, a chipsetami dekodującymi</a:t>
            </a:r>
          </a:p>
          <a:p>
            <a:pPr marL="800100" lvl="1" indent="-342900" eaLnBrk="0" hangingPunct="0">
              <a:spcBef>
                <a:spcPct val="20000"/>
              </a:spcBef>
              <a:buFont typeface="Arial" pitchFamily="34" charset="0"/>
              <a:buChar char="•"/>
            </a:pPr>
            <a:endParaRPr lang="pl-PL" sz="1800" dirty="0" smtClean="0">
              <a:solidFill>
                <a:srgbClr val="000066"/>
              </a:solidFill>
            </a:endParaRPr>
          </a:p>
          <a:p>
            <a:pPr marL="800100" lvl="1" indent="-342900" eaLnBrk="0" hangingPunct="0">
              <a:spcBef>
                <a:spcPct val="20000"/>
              </a:spcBef>
              <a:buFont typeface="Arial" pitchFamily="34" charset="0"/>
              <a:buChar char="•"/>
            </a:pPr>
            <a:r>
              <a:rPr lang="pl-PL" sz="1800" dirty="0" smtClean="0">
                <a:solidFill>
                  <a:srgbClr val="000066"/>
                </a:solidFill>
                <a:latin typeface="+mj-lt"/>
                <a:ea typeface="+mj-ea"/>
                <a:cs typeface="+mj-cs"/>
              </a:rPr>
              <a:t>Wiedza na temat zjawiska była uzyskana na podstawie maili, telefonów i forów internetowych </a:t>
            </a:r>
          </a:p>
          <a:p>
            <a:pPr marL="800100" lvl="1" indent="-342900" eaLnBrk="0" hangingPunct="0">
              <a:spcBef>
                <a:spcPct val="20000"/>
              </a:spcBef>
              <a:buFont typeface="Arial" pitchFamily="34" charset="0"/>
              <a:buChar char="•"/>
            </a:pPr>
            <a:endParaRPr lang="pl-PL" sz="1800" dirty="0" smtClean="0">
              <a:solidFill>
                <a:srgbClr val="000066"/>
              </a:solidFill>
              <a:latin typeface="+mj-lt"/>
              <a:ea typeface="+mj-ea"/>
              <a:cs typeface="+mj-cs"/>
            </a:endParaRPr>
          </a:p>
          <a:p>
            <a:pPr marL="800100" lvl="1" indent="-342900" eaLnBrk="0" hangingPunct="0">
              <a:spcBef>
                <a:spcPct val="20000"/>
              </a:spcBef>
              <a:buFont typeface="Arial" pitchFamily="34" charset="0"/>
              <a:buChar char="•"/>
            </a:pPr>
            <a:r>
              <a:rPr lang="pl-PL" sz="1800" dirty="0" smtClean="0">
                <a:solidFill>
                  <a:srgbClr val="000066"/>
                </a:solidFill>
                <a:latin typeface="+mj-lt"/>
                <a:ea typeface="+mj-ea"/>
                <a:cs typeface="+mj-cs"/>
              </a:rPr>
              <a:t>Problem dotyczył pierwszych na rynku urządzeń z H.264, m.in.  telewizorów  jednego producenta i niektórych kablowych stacji czołowych jednego producenta</a:t>
            </a:r>
          </a:p>
          <a:p>
            <a:pPr marL="800100" lvl="1" indent="-342900" eaLnBrk="0" hangingPunct="0">
              <a:spcBef>
                <a:spcPct val="20000"/>
              </a:spcBef>
              <a:buFont typeface="Arial" pitchFamily="34" charset="0"/>
              <a:buChar char="•"/>
            </a:pPr>
            <a:endParaRPr lang="pl-PL" sz="1800" dirty="0" smtClean="0">
              <a:solidFill>
                <a:srgbClr val="000066"/>
              </a:solidFill>
              <a:latin typeface="+mj-lt"/>
              <a:ea typeface="+mj-ea"/>
              <a:cs typeface="+mj-cs"/>
            </a:endParaRPr>
          </a:p>
          <a:p>
            <a:pPr marL="800100" lvl="1" indent="-342900" eaLnBrk="0" hangingPunct="0">
              <a:spcBef>
                <a:spcPct val="20000"/>
              </a:spcBef>
              <a:buFont typeface="Arial" pitchFamily="34" charset="0"/>
              <a:buChar char="•"/>
            </a:pPr>
            <a:r>
              <a:rPr lang="pl-PL" sz="1800" dirty="0" smtClean="0">
                <a:solidFill>
                  <a:srgbClr val="000066"/>
                </a:solidFill>
                <a:latin typeface="+mj-lt"/>
                <a:ea typeface="+mj-ea"/>
                <a:cs typeface="+mj-cs"/>
              </a:rPr>
              <a:t>Problem zgłoszono dostawcy koderów i potwierdził on jego występowanie</a:t>
            </a:r>
          </a:p>
          <a:p>
            <a:pPr marL="800100" lvl="1" indent="-342900" eaLnBrk="0" hangingPunct="0">
              <a:spcBef>
                <a:spcPct val="20000"/>
              </a:spcBef>
              <a:buFont typeface="Arial" pitchFamily="34" charset="0"/>
              <a:buChar char="•"/>
            </a:pPr>
            <a:endParaRPr lang="pl-PL" sz="1800" dirty="0" smtClean="0">
              <a:solidFill>
                <a:srgbClr val="000066"/>
              </a:solidFill>
              <a:latin typeface="+mj-lt"/>
              <a:ea typeface="+mj-ea"/>
              <a:cs typeface="+mj-cs"/>
            </a:endParaRPr>
          </a:p>
          <a:p>
            <a:pPr marL="800100" lvl="1" indent="-342900" eaLnBrk="0" hangingPunct="0">
              <a:spcBef>
                <a:spcPct val="20000"/>
              </a:spcBef>
              <a:buFont typeface="Arial" pitchFamily="34" charset="0"/>
              <a:buChar char="•"/>
            </a:pPr>
            <a:r>
              <a:rPr lang="pl-PL" sz="1800" dirty="0" smtClean="0">
                <a:solidFill>
                  <a:srgbClr val="000066"/>
                </a:solidFill>
                <a:latin typeface="+mj-lt"/>
                <a:ea typeface="+mj-ea"/>
                <a:cs typeface="+mj-cs"/>
              </a:rPr>
              <a:t>Obecnie problemy są rozwiązane – nagłówki MPEG oraz SEI (Supplemental Enhancement Information)</a:t>
            </a:r>
            <a:endParaRPr lang="pl-PL" sz="2000" dirty="0">
              <a:solidFill>
                <a:srgbClr val="000066"/>
              </a:solidFill>
              <a:latin typeface="+mj-lt"/>
              <a:ea typeface="+mj-ea"/>
              <a:cs typeface="+mj-cs"/>
            </a:endParaRPr>
          </a:p>
          <a:p>
            <a:pPr marL="342900" indent="-342900" eaLnBrk="0" hangingPunct="0">
              <a:spcBef>
                <a:spcPct val="20000"/>
              </a:spcBef>
            </a:pPr>
            <a:endParaRPr lang="pl-PL" sz="2000" dirty="0" smtClean="0">
              <a:solidFill>
                <a:srgbClr val="000066"/>
              </a:solidFill>
              <a:latin typeface="+mj-lt"/>
              <a:ea typeface="+mj-ea"/>
              <a:cs typeface="+mj-cs"/>
            </a:endParaRPr>
          </a:p>
          <a:p>
            <a:pPr marL="342900" indent="-342900" eaLnBrk="0" hangingPunct="0">
              <a:spcBef>
                <a:spcPct val="20000"/>
              </a:spcBef>
            </a:pPr>
            <a:endParaRPr lang="pl-PL" sz="2000" dirty="0">
              <a:solidFill>
                <a:srgbClr val="000066"/>
              </a:solidFill>
              <a:latin typeface="+mj-lt"/>
              <a:ea typeface="+mj-ea"/>
              <a:cs typeface="+mj-cs"/>
            </a:endParaRPr>
          </a:p>
          <a:p>
            <a:pPr marL="342900" indent="-342900" eaLnBrk="0" hangingPunct="0">
              <a:spcBef>
                <a:spcPct val="20000"/>
              </a:spcBef>
            </a:pPr>
            <a:endParaRPr lang="pl-PL" sz="2000" dirty="0">
              <a:solidFill>
                <a:srgbClr val="000066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" name="Rectangle 11"/>
          <p:cNvSpPr>
            <a:spLocks noChangeArrowheads="1"/>
          </p:cNvSpPr>
          <p:nvPr/>
        </p:nvSpPr>
        <p:spPr bwMode="auto">
          <a:xfrm>
            <a:off x="251460" y="548640"/>
            <a:ext cx="8281988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lnSpc>
                <a:spcPct val="150000"/>
              </a:lnSpc>
              <a:defRPr/>
            </a:pPr>
            <a:r>
              <a:rPr lang="pl-PL" sz="2400" b="1" dirty="0" smtClean="0">
                <a:solidFill>
                  <a:srgbClr val="000066"/>
                </a:solidFill>
                <a:latin typeface="+mn-lt"/>
              </a:rPr>
              <a:t>Wnioski z testów w powietrzu</a:t>
            </a:r>
            <a:endParaRPr lang="pl-PL" sz="2400" b="1" dirty="0">
              <a:solidFill>
                <a:srgbClr val="000066"/>
              </a:solidFill>
              <a:latin typeface="+mn-lt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ytuł 1"/>
          <p:cNvSpPr>
            <a:spLocks noGrp="1"/>
          </p:cNvSpPr>
          <p:nvPr>
            <p:ph type="title"/>
          </p:nvPr>
        </p:nvSpPr>
        <p:spPr>
          <a:xfrm>
            <a:off x="243840" y="760095"/>
            <a:ext cx="8884920" cy="600075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algn="l"/>
            <a:r>
              <a:rPr lang="pl-PL" sz="2800" dirty="0"/>
              <a:t>Subiektywna ocena jakości obrazu</a:t>
            </a:r>
          </a:p>
        </p:txBody>
      </p:sp>
      <p:pic>
        <p:nvPicPr>
          <p:cNvPr id="26626" name="Picture 2" descr="C:\Users\p27414\Desktop\wiesławPrezentacja\zdjęci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4354" y="2962275"/>
            <a:ext cx="4454438" cy="33404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Podtytuł 2"/>
          <p:cNvSpPr txBox="1">
            <a:spLocks/>
          </p:cNvSpPr>
          <p:nvPr/>
        </p:nvSpPr>
        <p:spPr>
          <a:xfrm>
            <a:off x="163511" y="1495425"/>
            <a:ext cx="8368983" cy="5013546"/>
          </a:xfrm>
          <a:prstGeom prst="rect">
            <a:avLst/>
          </a:prstGeom>
        </p:spPr>
        <p:txBody>
          <a:bodyPr>
            <a:noAutofit/>
          </a:bodyPr>
          <a:lstStyle/>
          <a:p>
            <a:pPr marL="342900" indent="-342900" eaLnBrk="0" hangingPunct="0">
              <a:lnSpc>
                <a:spcPct val="90000"/>
              </a:lnSpc>
              <a:spcBef>
                <a:spcPct val="20000"/>
              </a:spcBef>
            </a:pPr>
            <a:r>
              <a:rPr lang="pl-PL" sz="2000" dirty="0">
                <a:solidFill>
                  <a:srgbClr val="000066"/>
                </a:solidFill>
                <a:latin typeface="+mj-lt"/>
                <a:ea typeface="+mj-ea"/>
                <a:cs typeface="+mj-cs"/>
              </a:rPr>
              <a:t>Instalacja </a:t>
            </a:r>
            <a:r>
              <a:rPr lang="pl-PL" sz="2000" dirty="0" smtClean="0">
                <a:solidFill>
                  <a:srgbClr val="000066"/>
                </a:solidFill>
                <a:latin typeface="+mj-lt"/>
                <a:ea typeface="+mj-ea"/>
                <a:cs typeface="+mj-cs"/>
              </a:rPr>
              <a:t>testowa składała się z:</a:t>
            </a:r>
          </a:p>
          <a:p>
            <a:pPr marL="342900" lvl="1" indent="-342900" eaLnBrk="0" hangingPunct="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pl-PL" sz="1800" dirty="0" smtClean="0">
                <a:solidFill>
                  <a:srgbClr val="000066"/>
                </a:solidFill>
                <a:latin typeface="+mj-lt"/>
                <a:ea typeface="+mj-ea"/>
                <a:cs typeface="+mj-cs"/>
              </a:rPr>
              <a:t>pięciu </a:t>
            </a:r>
            <a:r>
              <a:rPr lang="pl-PL" sz="1800" dirty="0">
                <a:solidFill>
                  <a:srgbClr val="000066"/>
                </a:solidFill>
                <a:latin typeface="+mj-lt"/>
                <a:ea typeface="+mj-ea"/>
                <a:cs typeface="+mj-cs"/>
              </a:rPr>
              <a:t>identycznie ustawionych telewizorów tego samego producenta z </a:t>
            </a:r>
            <a:r>
              <a:rPr lang="pl-PL" sz="1800" dirty="0" smtClean="0">
                <a:solidFill>
                  <a:srgbClr val="000066"/>
                </a:solidFill>
                <a:latin typeface="+mj-lt"/>
                <a:ea typeface="+mj-ea"/>
                <a:cs typeface="+mj-cs"/>
              </a:rPr>
              <a:t>tym samym obrazem, w tym następujące obrazy:</a:t>
            </a:r>
          </a:p>
          <a:p>
            <a:pPr marL="800100" lvl="3" indent="-342900" eaLnBrk="0" hangingPunct="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pl-PL" sz="1800" dirty="0" smtClean="0">
                <a:solidFill>
                  <a:srgbClr val="000066"/>
                </a:solidFill>
                <a:latin typeface="+mj-lt"/>
                <a:ea typeface="+mj-ea"/>
                <a:cs typeface="+mj-cs"/>
              </a:rPr>
              <a:t>cztery podlegające</a:t>
            </a:r>
          </a:p>
          <a:p>
            <a:pPr marL="342900" lvl="2" indent="-342900" eaLnBrk="0" hangingPunct="0">
              <a:lnSpc>
                <a:spcPct val="90000"/>
              </a:lnSpc>
              <a:spcBef>
                <a:spcPct val="20000"/>
              </a:spcBef>
            </a:pPr>
            <a:r>
              <a:rPr lang="pl-PL" sz="1800" dirty="0" smtClean="0">
                <a:solidFill>
                  <a:srgbClr val="000066"/>
                </a:solidFill>
                <a:latin typeface="+mj-lt"/>
                <a:ea typeface="+mj-ea"/>
                <a:cs typeface="+mj-cs"/>
              </a:rPr>
              <a:t>		ocenie </a:t>
            </a:r>
            <a:r>
              <a:rPr lang="pl-PL" sz="1800" dirty="0">
                <a:solidFill>
                  <a:srgbClr val="000066"/>
                </a:solidFill>
                <a:latin typeface="+mj-lt"/>
                <a:ea typeface="+mj-ea"/>
                <a:cs typeface="+mj-cs"/>
              </a:rPr>
              <a:t>w </a:t>
            </a:r>
            <a:r>
              <a:rPr lang="pl-PL" sz="1800" dirty="0" smtClean="0">
                <a:solidFill>
                  <a:srgbClr val="000066"/>
                </a:solidFill>
                <a:latin typeface="+mj-lt"/>
                <a:ea typeface="+mj-ea"/>
                <a:cs typeface="+mj-cs"/>
              </a:rPr>
              <a:t>ankiecie</a:t>
            </a:r>
          </a:p>
          <a:p>
            <a:pPr marL="800100" lvl="3" indent="-342900" eaLnBrk="0" hangingPunct="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pl-PL" sz="1800" dirty="0" smtClean="0">
                <a:solidFill>
                  <a:srgbClr val="000066"/>
                </a:solidFill>
                <a:latin typeface="+mj-lt"/>
                <a:ea typeface="+mj-ea"/>
                <a:cs typeface="+mj-cs"/>
              </a:rPr>
              <a:t>odniesienie </a:t>
            </a:r>
            <a:r>
              <a:rPr lang="pl-PL" sz="1800" dirty="0" err="1" smtClean="0">
                <a:solidFill>
                  <a:srgbClr val="000066"/>
                </a:solidFill>
                <a:latin typeface="+mj-lt"/>
                <a:ea typeface="+mj-ea"/>
                <a:cs typeface="+mj-cs"/>
              </a:rPr>
              <a:t>HD-SDI</a:t>
            </a:r>
            <a:endParaRPr lang="pl-PL" sz="1800" dirty="0" smtClean="0">
              <a:solidFill>
                <a:srgbClr val="000066"/>
              </a:solidFill>
              <a:latin typeface="+mj-lt"/>
              <a:ea typeface="+mj-ea"/>
              <a:cs typeface="+mj-cs"/>
            </a:endParaRPr>
          </a:p>
          <a:p>
            <a:pPr marL="342900" lvl="2" indent="-342900" eaLnBrk="0" hangingPunct="0">
              <a:lnSpc>
                <a:spcPct val="90000"/>
              </a:lnSpc>
              <a:spcBef>
                <a:spcPct val="20000"/>
              </a:spcBef>
            </a:pPr>
            <a:r>
              <a:rPr lang="pl-PL" sz="1800" dirty="0" smtClean="0">
                <a:solidFill>
                  <a:srgbClr val="000066"/>
                </a:solidFill>
                <a:latin typeface="+mj-lt"/>
                <a:ea typeface="+mj-ea"/>
                <a:cs typeface="+mj-cs"/>
              </a:rPr>
              <a:t>		bez kompresji</a:t>
            </a:r>
          </a:p>
          <a:p>
            <a:pPr marL="800100" lvl="3" indent="-342900" eaLnBrk="0" hangingPunct="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pl-PL" sz="1800" dirty="0" smtClean="0">
                <a:solidFill>
                  <a:srgbClr val="000066"/>
                </a:solidFill>
                <a:latin typeface="+mj-lt"/>
                <a:ea typeface="+mj-ea"/>
                <a:cs typeface="+mj-cs"/>
              </a:rPr>
              <a:t>z obecnej stacji</a:t>
            </a:r>
          </a:p>
          <a:p>
            <a:pPr marL="342900" lvl="2" indent="-342900" eaLnBrk="0" hangingPunct="0">
              <a:lnSpc>
                <a:spcPct val="90000"/>
              </a:lnSpc>
              <a:spcBef>
                <a:spcPct val="20000"/>
              </a:spcBef>
            </a:pPr>
            <a:r>
              <a:rPr lang="pl-PL" sz="1800" dirty="0" smtClean="0">
                <a:solidFill>
                  <a:srgbClr val="000066"/>
                </a:solidFill>
                <a:latin typeface="+mj-lt"/>
                <a:ea typeface="+mj-ea"/>
                <a:cs typeface="+mj-cs"/>
              </a:rPr>
              <a:t>		czołowej</a:t>
            </a:r>
          </a:p>
          <a:p>
            <a:pPr marL="800100" lvl="3" indent="-342900" eaLnBrk="0" hangingPunct="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pl-PL" sz="1800" dirty="0" smtClean="0">
                <a:solidFill>
                  <a:srgbClr val="000066"/>
                </a:solidFill>
                <a:latin typeface="+mj-lt"/>
                <a:ea typeface="+mj-ea"/>
                <a:cs typeface="+mj-cs"/>
              </a:rPr>
              <a:t>z </a:t>
            </a:r>
            <a:r>
              <a:rPr lang="pl-PL" sz="1800" dirty="0">
                <a:solidFill>
                  <a:srgbClr val="000066"/>
                </a:solidFill>
                <a:latin typeface="+mj-lt"/>
                <a:ea typeface="+mj-ea"/>
                <a:cs typeface="+mj-cs"/>
              </a:rPr>
              <a:t>dwóch </a:t>
            </a:r>
            <a:r>
              <a:rPr lang="pl-PL" sz="1800" dirty="0" smtClean="0">
                <a:solidFill>
                  <a:srgbClr val="000066"/>
                </a:solidFill>
                <a:latin typeface="+mj-lt"/>
                <a:ea typeface="+mj-ea"/>
                <a:cs typeface="+mj-cs"/>
              </a:rPr>
              <a:t>testowanych</a:t>
            </a:r>
          </a:p>
          <a:p>
            <a:pPr marL="342900" lvl="2" indent="-342900" eaLnBrk="0" hangingPunct="0">
              <a:lnSpc>
                <a:spcPct val="90000"/>
              </a:lnSpc>
              <a:spcBef>
                <a:spcPct val="20000"/>
              </a:spcBef>
            </a:pPr>
            <a:r>
              <a:rPr lang="pl-PL" sz="1800" dirty="0" smtClean="0">
                <a:solidFill>
                  <a:srgbClr val="000066"/>
                </a:solidFill>
                <a:latin typeface="+mj-lt"/>
                <a:ea typeface="+mj-ea"/>
                <a:cs typeface="+mj-cs"/>
              </a:rPr>
              <a:t>		nowych </a:t>
            </a:r>
            <a:r>
              <a:rPr lang="pl-PL" sz="1800" dirty="0">
                <a:solidFill>
                  <a:srgbClr val="000066"/>
                </a:solidFill>
                <a:latin typeface="+mj-lt"/>
                <a:ea typeface="+mj-ea"/>
                <a:cs typeface="+mj-cs"/>
              </a:rPr>
              <a:t>rozwiązań</a:t>
            </a:r>
          </a:p>
          <a:p>
            <a:pPr marL="800100" lvl="2" indent="-342900" eaLnBrk="0" hangingPunct="0">
              <a:lnSpc>
                <a:spcPct val="90000"/>
              </a:lnSpc>
              <a:spcBef>
                <a:spcPct val="20000"/>
              </a:spcBef>
              <a:buChar char="•"/>
            </a:pPr>
            <a:r>
              <a:rPr lang="pl-PL" sz="1800" dirty="0" smtClean="0">
                <a:solidFill>
                  <a:srgbClr val="000066"/>
                </a:solidFill>
                <a:latin typeface="+mj-lt"/>
                <a:ea typeface="+mj-ea"/>
                <a:cs typeface="+mj-cs"/>
              </a:rPr>
              <a:t>z  platformy</a:t>
            </a:r>
          </a:p>
          <a:p>
            <a:pPr marL="342900" lvl="1" indent="-342900" eaLnBrk="0" hangingPunct="0">
              <a:lnSpc>
                <a:spcPct val="90000"/>
              </a:lnSpc>
              <a:spcBef>
                <a:spcPct val="20000"/>
              </a:spcBef>
            </a:pPr>
            <a:r>
              <a:rPr lang="pl-PL" sz="1800" dirty="0" smtClean="0">
                <a:solidFill>
                  <a:srgbClr val="000066"/>
                </a:solidFill>
                <a:latin typeface="+mj-lt"/>
                <a:ea typeface="+mj-ea"/>
                <a:cs typeface="+mj-cs"/>
              </a:rPr>
              <a:t>		satelitarnej (najgorszy,</a:t>
            </a:r>
          </a:p>
          <a:p>
            <a:pPr marL="342900" lvl="1" indent="-342900" eaLnBrk="0" hangingPunct="0">
              <a:lnSpc>
                <a:spcPct val="90000"/>
              </a:lnSpc>
              <a:spcBef>
                <a:spcPct val="20000"/>
              </a:spcBef>
            </a:pPr>
            <a:r>
              <a:rPr lang="pl-PL" sz="1800" dirty="0" smtClean="0">
                <a:solidFill>
                  <a:srgbClr val="000066"/>
                </a:solidFill>
                <a:latin typeface="+mj-lt"/>
                <a:ea typeface="+mj-ea"/>
                <a:cs typeface="+mj-cs"/>
              </a:rPr>
              <a:t>		odpowiadał </a:t>
            </a:r>
            <a:r>
              <a:rPr lang="pl-PL" sz="1800" dirty="0" err="1" smtClean="0">
                <a:solidFill>
                  <a:srgbClr val="000066"/>
                </a:solidFill>
                <a:latin typeface="+mj-lt"/>
                <a:ea typeface="+mj-ea"/>
                <a:cs typeface="+mj-cs"/>
              </a:rPr>
              <a:t>Anchor</a:t>
            </a:r>
            <a:r>
              <a:rPr lang="pl-PL" sz="1800" dirty="0" smtClean="0">
                <a:solidFill>
                  <a:srgbClr val="000066"/>
                </a:solidFill>
                <a:latin typeface="+mj-lt"/>
                <a:ea typeface="+mj-ea"/>
                <a:cs typeface="+mj-cs"/>
              </a:rPr>
              <a:t> w metodyce</a:t>
            </a:r>
          </a:p>
          <a:p>
            <a:pPr marL="342900" lvl="1" indent="-342900" eaLnBrk="0" hangingPunct="0">
              <a:lnSpc>
                <a:spcPct val="90000"/>
              </a:lnSpc>
              <a:spcBef>
                <a:spcPct val="20000"/>
              </a:spcBef>
            </a:pPr>
            <a:r>
              <a:rPr lang="pl-PL" sz="1800" dirty="0" smtClean="0">
                <a:solidFill>
                  <a:srgbClr val="000066"/>
                </a:solidFill>
                <a:latin typeface="+mj-lt"/>
                <a:ea typeface="+mj-ea"/>
                <a:cs typeface="+mj-cs"/>
              </a:rPr>
              <a:t>		EBU MUSHRA)</a:t>
            </a:r>
            <a:endParaRPr lang="pl-PL" sz="1800" dirty="0">
              <a:solidFill>
                <a:srgbClr val="000066"/>
              </a:solidFill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odtytuł 2"/>
          <p:cNvSpPr txBox="1">
            <a:spLocks/>
          </p:cNvSpPr>
          <p:nvPr/>
        </p:nvSpPr>
        <p:spPr>
          <a:xfrm>
            <a:off x="400685" y="932180"/>
            <a:ext cx="8427085" cy="1080135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spcBef>
                <a:spcPts val="600"/>
              </a:spcBef>
            </a:pPr>
            <a:r>
              <a:rPr lang="pl-PL" sz="2800" b="1" dirty="0">
                <a:solidFill>
                  <a:srgbClr val="000066"/>
                </a:solidFill>
                <a:latin typeface="+mj-lt"/>
                <a:ea typeface="+mj-ea"/>
                <a:cs typeface="+mj-cs"/>
              </a:rPr>
              <a:t>Średnie oceny jakości obrazu</a:t>
            </a:r>
          </a:p>
          <a:p>
            <a:pPr>
              <a:spcBef>
                <a:spcPts val="600"/>
              </a:spcBef>
            </a:pPr>
            <a:r>
              <a:rPr lang="pl-PL" sz="2800" b="1" dirty="0">
                <a:solidFill>
                  <a:srgbClr val="000066"/>
                </a:solidFill>
                <a:latin typeface="+mj-lt"/>
                <a:ea typeface="+mj-ea"/>
                <a:cs typeface="+mj-cs"/>
              </a:rPr>
              <a:t> i odchylenia standardowe (rozrzut wyników)</a:t>
            </a:r>
          </a:p>
          <a:p>
            <a:pPr>
              <a:spcBef>
                <a:spcPts val="600"/>
              </a:spcBef>
            </a:pPr>
            <a:r>
              <a:rPr lang="pl-PL" sz="3600" b="1" dirty="0" smtClean="0">
                <a:solidFill>
                  <a:srgbClr val="000066"/>
                </a:solidFill>
                <a:latin typeface="+mj-lt"/>
                <a:ea typeface="+mj-ea"/>
                <a:cs typeface="+mj-cs"/>
              </a:rPr>
              <a:t> </a:t>
            </a:r>
            <a:endParaRPr lang="pl-PL" sz="3600" b="1" dirty="0">
              <a:solidFill>
                <a:srgbClr val="000066"/>
              </a:solidFill>
              <a:latin typeface="+mj-lt"/>
              <a:ea typeface="+mj-ea"/>
              <a:cs typeface="+mj-cs"/>
            </a:endParaRPr>
          </a:p>
        </p:txBody>
      </p:sp>
      <p:graphicFrame>
        <p:nvGraphicFramePr>
          <p:cNvPr id="6" name="Tabe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86714690"/>
              </p:ext>
            </p:extLst>
          </p:nvPr>
        </p:nvGraphicFramePr>
        <p:xfrm>
          <a:off x="200660" y="2323465"/>
          <a:ext cx="8690743" cy="3431014"/>
        </p:xfrm>
        <a:graphic>
          <a:graphicData uri="http://schemas.openxmlformats.org/drawingml/2006/table">
            <a:tbl>
              <a:tblPr/>
              <a:tblGrid>
                <a:gridCol w="1800784"/>
                <a:gridCol w="1252719"/>
                <a:gridCol w="1127448"/>
                <a:gridCol w="1127448"/>
                <a:gridCol w="1127448"/>
                <a:gridCol w="1127448"/>
                <a:gridCol w="1127448"/>
              </a:tblGrid>
              <a:tr h="289291">
                <a:tc>
                  <a:txBody>
                    <a:bodyPr/>
                    <a:lstStyle/>
                    <a:p>
                      <a:pPr algn="l" fontAlgn="b"/>
                      <a:endParaRPr lang="pl-PL" sz="1100" b="0" i="0" u="none" strike="noStrike" dirty="0">
                        <a:solidFill>
                          <a:srgbClr val="000000"/>
                        </a:solidFill>
                        <a:latin typeface="Czcionka tekstu podstawowego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l-PL" sz="1100" b="0" i="0" u="none" strike="noStrike">
                        <a:solidFill>
                          <a:srgbClr val="000000"/>
                        </a:solidFill>
                        <a:latin typeface="Czcionka tekstu podstawowego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latin typeface="Czcionka tekstu podstawowego"/>
                        </a:rPr>
                        <a:t>Rodzaj sygnału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</a:tr>
              <a:tr h="827395">
                <a:tc>
                  <a:txBody>
                    <a:bodyPr/>
                    <a:lstStyle/>
                    <a:p>
                      <a:pPr algn="l" fontAlgn="b"/>
                      <a:endParaRPr lang="pl-PL" sz="1100" b="0" i="0" u="none" strike="noStrike">
                        <a:solidFill>
                          <a:srgbClr val="000000"/>
                        </a:solidFill>
                        <a:latin typeface="Czcionka tekstu podstawowego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l-PL" sz="1100" b="0" i="0" u="none" strike="noStrike">
                        <a:solidFill>
                          <a:srgbClr val="000000"/>
                        </a:solidFill>
                        <a:latin typeface="Czcionka tekstu podstawowego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latin typeface="Czcionka tekstu podstawowego"/>
                        </a:rPr>
                        <a:t>sygnał </a:t>
                      </a:r>
                      <a:r>
                        <a:rPr lang="pl-PL" sz="1400" b="1" i="0" u="none" strike="noStrike" dirty="0" smtClean="0">
                          <a:solidFill>
                            <a:srgbClr val="000000"/>
                          </a:solidFill>
                          <a:latin typeface="Czcionka tekstu podstawowego"/>
                        </a:rPr>
                        <a:t>odniesienia</a:t>
                      </a:r>
                      <a:endParaRPr lang="pl-PL" sz="1400" b="1" i="0" u="none" strike="noStrike" dirty="0">
                        <a:solidFill>
                          <a:srgbClr val="000000"/>
                        </a:solidFill>
                        <a:latin typeface="Czcionka tekstu podstawowego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4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latin typeface="Czcionka tekstu podstawowego"/>
                        </a:rPr>
                        <a:t>stary MUX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B9B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latin typeface="Czcionka tekstu podstawowego"/>
                        </a:rPr>
                        <a:t>nowy koder</a:t>
                      </a:r>
                      <a:br>
                        <a:rPr lang="pl-PL" sz="1400" b="1" i="0" u="none" strike="noStrike" dirty="0">
                          <a:solidFill>
                            <a:srgbClr val="000000"/>
                          </a:solidFill>
                          <a:latin typeface="Czcionka tekstu podstawowego"/>
                        </a:rPr>
                      </a:br>
                      <a:r>
                        <a:rPr lang="pl-PL" sz="1200" b="1" i="0" u="none" strike="noStrike" dirty="0" smtClean="0">
                          <a:solidFill>
                            <a:srgbClr val="000000"/>
                          </a:solidFill>
                          <a:latin typeface="Czcionka tekstu podstawowego"/>
                        </a:rPr>
                        <a:t>dostawca X</a:t>
                      </a:r>
                      <a:endParaRPr lang="pl-PL" sz="1200" b="1" i="0" u="none" strike="noStrike" dirty="0">
                        <a:solidFill>
                          <a:srgbClr val="000000"/>
                        </a:solidFill>
                        <a:latin typeface="Czcionka tekstu podstawowego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latin typeface="Czcionka tekstu podstawowego"/>
                        </a:rPr>
                        <a:t>nowy koder</a:t>
                      </a:r>
                      <a:br>
                        <a:rPr lang="pl-PL" sz="1400" b="1" i="0" u="none" strike="noStrike" dirty="0">
                          <a:solidFill>
                            <a:srgbClr val="000000"/>
                          </a:solidFill>
                          <a:latin typeface="Czcionka tekstu podstawowego"/>
                        </a:rPr>
                      </a:br>
                      <a:r>
                        <a:rPr lang="pl-PL" sz="1200" b="1" i="0" u="none" strike="noStrike" dirty="0" smtClean="0">
                          <a:solidFill>
                            <a:srgbClr val="000000"/>
                          </a:solidFill>
                          <a:latin typeface="Czcionka tekstu podstawowego"/>
                        </a:rPr>
                        <a:t>dostawca Y</a:t>
                      </a:r>
                      <a:endParaRPr lang="pl-PL" sz="1200" b="1" i="0" u="none" strike="noStrike" dirty="0">
                        <a:solidFill>
                          <a:srgbClr val="000000"/>
                        </a:solidFill>
                        <a:latin typeface="Czcionka tekstu podstawowego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latin typeface="Czcionka tekstu podstawowego"/>
                        </a:rPr>
                        <a:t>nowy koder </a:t>
                      </a:r>
                      <a:r>
                        <a:rPr lang="pl-PL" sz="1200" b="1" i="0" u="none" strike="noStrike" dirty="0" smtClean="0">
                          <a:solidFill>
                            <a:srgbClr val="000000"/>
                          </a:solidFill>
                          <a:latin typeface="Czcionka tekstu podstawowego"/>
                        </a:rPr>
                        <a:t>dostawca Z</a:t>
                      </a:r>
                      <a:endParaRPr lang="pl-PL" sz="1200" b="1" i="0" u="none" strike="noStrike" dirty="0">
                        <a:solidFill>
                          <a:srgbClr val="000000"/>
                        </a:solidFill>
                        <a:latin typeface="Czcionka tekstu podstawowego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BE97"/>
                    </a:solidFill>
                  </a:tcPr>
                </a:tc>
              </a:tr>
              <a:tr h="289291">
                <a:tc rowSpan="2">
                  <a:txBody>
                    <a:bodyPr/>
                    <a:lstStyle/>
                    <a:p>
                      <a:pPr algn="r" fontAlgn="ctr"/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latin typeface="Czcionka tekstu podstawowego"/>
                        </a:rPr>
                        <a:t>Statyczny HD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latin typeface="Czcionka tekstu podstawowego"/>
                        </a:rPr>
                        <a:t>średnia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latin typeface="Czcionka tekstu podstawowego"/>
                        </a:rPr>
                        <a:t>4,08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latin typeface="Czcionka tekstu podstawowego"/>
                        </a:rPr>
                        <a:t>4,15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D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latin typeface="Czcionka tekstu podstawowego"/>
                        </a:rPr>
                        <a:t>3,33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latin typeface="Czcionka tekstu podstawowego"/>
                        </a:rPr>
                        <a:t>3,43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latin typeface="Czcionka tekstu podstawowego"/>
                        </a:rPr>
                        <a:t>3,63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3"/>
                    </a:solidFill>
                  </a:tcPr>
                </a:tc>
              </a:tr>
              <a:tr h="289291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400" b="1" i="0" u="none" strike="noStrike" dirty="0" err="1">
                          <a:solidFill>
                            <a:srgbClr val="000000"/>
                          </a:solidFill>
                          <a:latin typeface="Czcionka tekstu podstawowego"/>
                        </a:rPr>
                        <a:t>odch</a:t>
                      </a:r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latin typeface="Czcionka tekstu podstawowego"/>
                        </a:rPr>
                        <a:t>. </a:t>
                      </a:r>
                      <a:r>
                        <a:rPr lang="pl-PL" sz="1400" b="1" i="0" u="none" strike="noStrike" dirty="0" err="1">
                          <a:solidFill>
                            <a:srgbClr val="000000"/>
                          </a:solidFill>
                          <a:latin typeface="Czcionka tekstu podstawowego"/>
                        </a:rPr>
                        <a:t>std</a:t>
                      </a:r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latin typeface="Czcionka tekstu podstawowego"/>
                        </a:rPr>
                        <a:t>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b="0" i="0" u="none" strike="noStrike">
                          <a:solidFill>
                            <a:srgbClr val="000000"/>
                          </a:solidFill>
                          <a:latin typeface="Czcionka tekstu podstawowego"/>
                        </a:rPr>
                        <a:t>0,86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b="0" i="0" u="none" strike="noStrike" dirty="0">
                          <a:solidFill>
                            <a:srgbClr val="000000"/>
                          </a:solidFill>
                          <a:latin typeface="Czcionka tekstu podstawowego"/>
                        </a:rPr>
                        <a:t>0,90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D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b="0" i="0" u="none" strike="noStrike">
                          <a:solidFill>
                            <a:srgbClr val="000000"/>
                          </a:solidFill>
                          <a:latin typeface="Czcionka tekstu podstawowego"/>
                        </a:rPr>
                        <a:t>0,86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b="0" i="0" u="none" strike="noStrike">
                          <a:solidFill>
                            <a:srgbClr val="000000"/>
                          </a:solidFill>
                          <a:latin typeface="Czcionka tekstu podstawowego"/>
                        </a:rPr>
                        <a:t>0,98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0" i="0" u="none" strike="noStrike">
                          <a:solidFill>
                            <a:srgbClr val="000000"/>
                          </a:solidFill>
                          <a:latin typeface="Czcionka tekstu podstawowego"/>
                        </a:rPr>
                        <a:t>0,88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3"/>
                    </a:solidFill>
                  </a:tcPr>
                </a:tc>
              </a:tr>
              <a:tr h="289291">
                <a:tc rowSpan="2">
                  <a:txBody>
                    <a:bodyPr/>
                    <a:lstStyle/>
                    <a:p>
                      <a:pPr algn="r" fontAlgn="ctr"/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latin typeface="Czcionka tekstu podstawowego"/>
                        </a:rPr>
                        <a:t>Dynamiczny HD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latin typeface="Czcionka tekstu podstawowego"/>
                        </a:rPr>
                        <a:t>średnia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latin typeface="Czcionka tekstu podstawowego"/>
                        </a:rPr>
                        <a:t>4,07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latin typeface="Czcionka tekstu podstawowego"/>
                        </a:rPr>
                        <a:t>3,93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D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latin typeface="Czcionka tekstu podstawowego"/>
                        </a:rPr>
                        <a:t>3,17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latin typeface="Czcionka tekstu podstawowego"/>
                        </a:rPr>
                        <a:t>3,31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latin typeface="Czcionka tekstu podstawowego"/>
                        </a:rPr>
                        <a:t>3,52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3"/>
                    </a:solidFill>
                  </a:tcPr>
                </a:tc>
              </a:tr>
              <a:tr h="289291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400" b="1" i="0" u="none" strike="noStrike" dirty="0" err="1">
                          <a:solidFill>
                            <a:srgbClr val="000000"/>
                          </a:solidFill>
                          <a:latin typeface="Czcionka tekstu podstawowego"/>
                        </a:rPr>
                        <a:t>odch</a:t>
                      </a:r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latin typeface="Czcionka tekstu podstawowego"/>
                        </a:rPr>
                        <a:t>. </a:t>
                      </a:r>
                      <a:r>
                        <a:rPr lang="pl-PL" sz="1400" b="1" i="0" u="none" strike="noStrike" dirty="0" err="1">
                          <a:solidFill>
                            <a:srgbClr val="000000"/>
                          </a:solidFill>
                          <a:latin typeface="Czcionka tekstu podstawowego"/>
                        </a:rPr>
                        <a:t>std</a:t>
                      </a:r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latin typeface="Czcionka tekstu podstawowego"/>
                        </a:rPr>
                        <a:t>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b="0" i="0" u="none" strike="noStrike">
                          <a:solidFill>
                            <a:srgbClr val="000000"/>
                          </a:solidFill>
                          <a:latin typeface="Czcionka tekstu podstawowego"/>
                        </a:rPr>
                        <a:t>0,78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b="0" i="0" u="none" strike="noStrike">
                          <a:solidFill>
                            <a:srgbClr val="000000"/>
                          </a:solidFill>
                          <a:latin typeface="Czcionka tekstu podstawowego"/>
                        </a:rPr>
                        <a:t>0,80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D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b="0" i="0" u="none" strike="noStrike" dirty="0">
                          <a:solidFill>
                            <a:srgbClr val="000000"/>
                          </a:solidFill>
                          <a:latin typeface="Czcionka tekstu podstawowego"/>
                        </a:rPr>
                        <a:t>0,91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b="0" i="0" u="none" strike="noStrike">
                          <a:solidFill>
                            <a:srgbClr val="000000"/>
                          </a:solidFill>
                          <a:latin typeface="Czcionka tekstu podstawowego"/>
                        </a:rPr>
                        <a:t>0,95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0" i="0" u="none" strike="noStrike">
                          <a:solidFill>
                            <a:srgbClr val="000000"/>
                          </a:solidFill>
                          <a:latin typeface="Czcionka tekstu podstawowego"/>
                        </a:rPr>
                        <a:t>0,80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3"/>
                    </a:solidFill>
                  </a:tcPr>
                </a:tc>
              </a:tr>
              <a:tr h="289291">
                <a:tc rowSpan="2">
                  <a:txBody>
                    <a:bodyPr/>
                    <a:lstStyle/>
                    <a:p>
                      <a:pPr algn="r" fontAlgn="ctr"/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latin typeface="Czcionka tekstu podstawowego"/>
                        </a:rPr>
                        <a:t>Statyczny SD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latin typeface="Czcionka tekstu podstawowego"/>
                        </a:rPr>
                        <a:t>średnia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latin typeface="Czcionka tekstu podstawowego"/>
                        </a:rPr>
                        <a:t>3,73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latin typeface="Czcionka tekstu podstawowego"/>
                        </a:rPr>
                        <a:t>3,71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D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latin typeface="Czcionka tekstu podstawowego"/>
                        </a:rPr>
                        <a:t>3,25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latin typeface="Czcionka tekstu podstawowego"/>
                        </a:rPr>
                        <a:t>3,63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latin typeface="Czcionka tekstu podstawowego"/>
                        </a:rPr>
                        <a:t>3,58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3"/>
                    </a:solidFill>
                  </a:tcPr>
                </a:tc>
              </a:tr>
              <a:tr h="289291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400" b="1" i="0" u="none" strike="noStrike" dirty="0" err="1">
                          <a:solidFill>
                            <a:srgbClr val="000000"/>
                          </a:solidFill>
                          <a:latin typeface="Czcionka tekstu podstawowego"/>
                        </a:rPr>
                        <a:t>odch</a:t>
                      </a:r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latin typeface="Czcionka tekstu podstawowego"/>
                        </a:rPr>
                        <a:t>. </a:t>
                      </a:r>
                      <a:r>
                        <a:rPr lang="pl-PL" sz="1400" b="1" i="0" u="none" strike="noStrike" dirty="0" err="1">
                          <a:solidFill>
                            <a:srgbClr val="000000"/>
                          </a:solidFill>
                          <a:latin typeface="Czcionka tekstu podstawowego"/>
                        </a:rPr>
                        <a:t>std</a:t>
                      </a:r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latin typeface="Czcionka tekstu podstawowego"/>
                        </a:rPr>
                        <a:t>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b="0" i="0" u="none" strike="noStrike">
                          <a:solidFill>
                            <a:srgbClr val="000000"/>
                          </a:solidFill>
                          <a:latin typeface="Czcionka tekstu podstawowego"/>
                        </a:rPr>
                        <a:t>0,99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b="0" i="0" u="none" strike="noStrike">
                          <a:solidFill>
                            <a:srgbClr val="000000"/>
                          </a:solidFill>
                          <a:latin typeface="Czcionka tekstu podstawowego"/>
                        </a:rPr>
                        <a:t>0,73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D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b="0" i="0" u="none" strike="noStrike" dirty="0">
                          <a:solidFill>
                            <a:srgbClr val="000000"/>
                          </a:solidFill>
                          <a:latin typeface="Czcionka tekstu podstawowego"/>
                        </a:rPr>
                        <a:t>0,95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b="0" i="0" u="none" strike="noStrike">
                          <a:solidFill>
                            <a:srgbClr val="000000"/>
                          </a:solidFill>
                          <a:latin typeface="Czcionka tekstu podstawowego"/>
                        </a:rPr>
                        <a:t>1,00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0" i="0" u="none" strike="noStrike">
                          <a:solidFill>
                            <a:srgbClr val="000000"/>
                          </a:solidFill>
                          <a:latin typeface="Czcionka tekstu podstawowego"/>
                        </a:rPr>
                        <a:t>1,03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3"/>
                    </a:solidFill>
                  </a:tcPr>
                </a:tc>
              </a:tr>
              <a:tr h="289291">
                <a:tc rowSpan="2">
                  <a:txBody>
                    <a:bodyPr/>
                    <a:lstStyle/>
                    <a:p>
                      <a:pPr algn="r" fontAlgn="ctr"/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latin typeface="Czcionka tekstu podstawowego"/>
                        </a:rPr>
                        <a:t>Dynamiczny SD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latin typeface="Czcionka tekstu podstawowego"/>
                        </a:rPr>
                        <a:t>średnia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latin typeface="Czcionka tekstu podstawowego"/>
                        </a:rPr>
                        <a:t>4,00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latin typeface="Czcionka tekstu podstawowego"/>
                        </a:rPr>
                        <a:t>4,00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D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latin typeface="Czcionka tekstu podstawowego"/>
                        </a:rPr>
                        <a:t>3,35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latin typeface="Czcionka tekstu podstawowego"/>
                        </a:rPr>
                        <a:t>3,47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latin typeface="Czcionka tekstu podstawowego"/>
                        </a:rPr>
                        <a:t>3,46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3"/>
                    </a:solidFill>
                  </a:tcPr>
                </a:tc>
              </a:tr>
              <a:tr h="289291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400" b="1" i="0" u="none" strike="noStrike" dirty="0" err="1">
                          <a:solidFill>
                            <a:srgbClr val="000000"/>
                          </a:solidFill>
                          <a:latin typeface="Czcionka tekstu podstawowego"/>
                        </a:rPr>
                        <a:t>odch</a:t>
                      </a:r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latin typeface="Czcionka tekstu podstawowego"/>
                        </a:rPr>
                        <a:t>. </a:t>
                      </a:r>
                      <a:r>
                        <a:rPr lang="pl-PL" sz="1400" b="1" i="0" u="none" strike="noStrike" dirty="0" err="1">
                          <a:solidFill>
                            <a:srgbClr val="000000"/>
                          </a:solidFill>
                          <a:latin typeface="Czcionka tekstu podstawowego"/>
                        </a:rPr>
                        <a:t>std</a:t>
                      </a:r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latin typeface="Czcionka tekstu podstawowego"/>
                        </a:rPr>
                        <a:t>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b="0" i="0" u="none" strike="noStrike" dirty="0">
                          <a:solidFill>
                            <a:srgbClr val="000000"/>
                          </a:solidFill>
                          <a:latin typeface="Czcionka tekstu podstawowego"/>
                        </a:rPr>
                        <a:t>0,94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b="0" i="0" u="none" strike="noStrike" dirty="0">
                          <a:solidFill>
                            <a:srgbClr val="000000"/>
                          </a:solidFill>
                          <a:latin typeface="Czcionka tekstu podstawowego"/>
                        </a:rPr>
                        <a:t>0,82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D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b="0" i="0" u="none" strike="noStrike" dirty="0">
                          <a:solidFill>
                            <a:srgbClr val="000000"/>
                          </a:solidFill>
                          <a:latin typeface="Czcionka tekstu podstawowego"/>
                        </a:rPr>
                        <a:t>0,89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b="0" i="0" u="none" strike="noStrike" dirty="0">
                          <a:solidFill>
                            <a:srgbClr val="000000"/>
                          </a:solidFill>
                          <a:latin typeface="Czcionka tekstu podstawowego"/>
                        </a:rPr>
                        <a:t>0,88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0" i="0" u="none" strike="noStrike" dirty="0">
                          <a:solidFill>
                            <a:srgbClr val="000000"/>
                          </a:solidFill>
                          <a:latin typeface="Czcionka tekstu podstawowego"/>
                        </a:rPr>
                        <a:t>0,93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3"/>
                    </a:solidFill>
                  </a:tcPr>
                </a:tc>
              </a:tr>
            </a:tbl>
          </a:graphicData>
        </a:graphic>
      </p:graphicFrame>
      <p:sp>
        <p:nvSpPr>
          <p:cNvPr id="3" name="Prostokąt 2"/>
          <p:cNvSpPr/>
          <p:nvPr/>
        </p:nvSpPr>
        <p:spPr>
          <a:xfrm>
            <a:off x="217170" y="5803900"/>
            <a:ext cx="385191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l-PL" b="1" dirty="0">
                <a:solidFill>
                  <a:schemeClr val="tx1"/>
                </a:solidFill>
              </a:rPr>
              <a:t>(skala ocen: 1 – zła, 5 –dobra)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odtytuł 2"/>
          <p:cNvSpPr txBox="1">
            <a:spLocks/>
          </p:cNvSpPr>
          <p:nvPr/>
        </p:nvSpPr>
        <p:spPr>
          <a:xfrm>
            <a:off x="154940" y="1818640"/>
            <a:ext cx="8763384" cy="4203700"/>
          </a:xfrm>
          <a:prstGeom prst="rect">
            <a:avLst/>
          </a:prstGeom>
        </p:spPr>
        <p:txBody>
          <a:bodyPr>
            <a:noAutofit/>
          </a:bodyPr>
          <a:lstStyle/>
          <a:p>
            <a:pPr marL="403225" indent="-403225" algn="l">
              <a:lnSpc>
                <a:spcPct val="80000"/>
              </a:lnSpc>
              <a:spcBef>
                <a:spcPts val="2000"/>
              </a:spcBef>
              <a:buFont typeface="Arial" pitchFamily="34" charset="0"/>
              <a:buChar char="•"/>
            </a:pPr>
            <a:r>
              <a:rPr lang="pl-PL" sz="1800" dirty="0" smtClean="0">
                <a:solidFill>
                  <a:srgbClr val="000066"/>
                </a:solidFill>
                <a:latin typeface="+mj-lt"/>
                <a:ea typeface="+mj-ea"/>
                <a:cs typeface="+mj-cs"/>
              </a:rPr>
              <a:t>Sygnał </a:t>
            </a:r>
            <a:r>
              <a:rPr lang="pl-PL" sz="1800" dirty="0">
                <a:solidFill>
                  <a:srgbClr val="000066"/>
                </a:solidFill>
                <a:latin typeface="+mj-lt"/>
                <a:ea typeface="+mj-ea"/>
                <a:cs typeface="+mj-cs"/>
              </a:rPr>
              <a:t>odniesienia zebrał </a:t>
            </a:r>
            <a:r>
              <a:rPr lang="pl-PL" sz="1800" dirty="0" smtClean="0">
                <a:solidFill>
                  <a:srgbClr val="000066"/>
                </a:solidFill>
                <a:latin typeface="+mj-lt"/>
                <a:ea typeface="+mj-ea"/>
                <a:cs typeface="+mj-cs"/>
              </a:rPr>
              <a:t>(„</a:t>
            </a:r>
            <a:r>
              <a:rPr lang="pl-PL" sz="1800" dirty="0">
                <a:solidFill>
                  <a:srgbClr val="000066"/>
                </a:solidFill>
                <a:latin typeface="+mj-lt"/>
                <a:ea typeface="+mj-ea"/>
                <a:cs typeface="+mj-cs"/>
              </a:rPr>
              <a:t>stary MUX” dla statycznego obrazu HD) najwyższe oceny – świadczy to o poprawnym przeprowadzeniu </a:t>
            </a:r>
            <a:r>
              <a:rPr lang="pl-PL" sz="1800" dirty="0" smtClean="0">
                <a:solidFill>
                  <a:srgbClr val="000066"/>
                </a:solidFill>
                <a:latin typeface="+mj-lt"/>
                <a:ea typeface="+mj-ea"/>
                <a:cs typeface="+mj-cs"/>
              </a:rPr>
              <a:t>testu</a:t>
            </a:r>
          </a:p>
          <a:p>
            <a:pPr algn="l">
              <a:lnSpc>
                <a:spcPct val="80000"/>
              </a:lnSpc>
              <a:spcBef>
                <a:spcPts val="2000"/>
              </a:spcBef>
              <a:buFont typeface="Arial" pitchFamily="34" charset="0"/>
              <a:buChar char="•"/>
            </a:pPr>
            <a:endParaRPr lang="pl-PL" sz="1800" dirty="0">
              <a:solidFill>
                <a:srgbClr val="000066"/>
              </a:solidFill>
              <a:latin typeface="+mj-lt"/>
              <a:ea typeface="+mj-ea"/>
              <a:cs typeface="+mj-cs"/>
            </a:endParaRPr>
          </a:p>
          <a:p>
            <a:pPr marL="403225" indent="-403225" algn="l">
              <a:lnSpc>
                <a:spcPct val="80000"/>
              </a:lnSpc>
              <a:spcBef>
                <a:spcPts val="1200"/>
              </a:spcBef>
              <a:buFont typeface="Arial" pitchFamily="34" charset="0"/>
              <a:buChar char="•"/>
            </a:pPr>
            <a:r>
              <a:rPr lang="pl-PL" sz="1800" dirty="0">
                <a:solidFill>
                  <a:srgbClr val="000066"/>
                </a:solidFill>
                <a:latin typeface="+mj-lt"/>
                <a:ea typeface="+mj-ea"/>
                <a:cs typeface="+mj-cs"/>
              </a:rPr>
              <a:t>Dla wszystkich rodzajów programów (SD i HD) zwiększenie liczby slotów do 10 w stosunku do 8 w starym MUX powoduje nieznaczne </a:t>
            </a:r>
            <a:r>
              <a:rPr lang="pl-PL" sz="1800" dirty="0" smtClean="0">
                <a:solidFill>
                  <a:srgbClr val="000066"/>
                </a:solidFill>
                <a:latin typeface="+mj-lt"/>
                <a:ea typeface="+mj-ea"/>
                <a:cs typeface="+mj-cs"/>
              </a:rPr>
              <a:t>pogorszenie </a:t>
            </a:r>
            <a:r>
              <a:rPr lang="pl-PL" sz="1800" dirty="0">
                <a:solidFill>
                  <a:srgbClr val="000066"/>
                </a:solidFill>
                <a:latin typeface="+mj-lt"/>
                <a:ea typeface="+mj-ea"/>
                <a:cs typeface="+mj-cs"/>
              </a:rPr>
              <a:t>subiektywnej oceny jakości </a:t>
            </a:r>
            <a:r>
              <a:rPr lang="pl-PL" sz="1800" dirty="0" smtClean="0">
                <a:solidFill>
                  <a:srgbClr val="000066"/>
                </a:solidFill>
                <a:latin typeface="+mj-lt"/>
                <a:ea typeface="+mj-ea"/>
                <a:cs typeface="+mj-cs"/>
              </a:rPr>
              <a:t>obrazu</a:t>
            </a:r>
          </a:p>
          <a:p>
            <a:pPr algn="l">
              <a:lnSpc>
                <a:spcPct val="80000"/>
              </a:lnSpc>
              <a:spcBef>
                <a:spcPts val="1200"/>
              </a:spcBef>
              <a:buFont typeface="Arial" pitchFamily="34" charset="0"/>
              <a:buChar char="•"/>
            </a:pPr>
            <a:endParaRPr lang="pl-PL" sz="1800" dirty="0">
              <a:solidFill>
                <a:srgbClr val="000066"/>
              </a:solidFill>
              <a:latin typeface="+mj-lt"/>
              <a:ea typeface="+mj-ea"/>
              <a:cs typeface="+mj-cs"/>
            </a:endParaRPr>
          </a:p>
          <a:p>
            <a:pPr marL="403225" indent="-403225" algn="l">
              <a:lnSpc>
                <a:spcPct val="80000"/>
              </a:lnSpc>
              <a:spcBef>
                <a:spcPts val="1200"/>
              </a:spcBef>
              <a:buFont typeface="Arial" pitchFamily="34" charset="0"/>
              <a:buChar char="•"/>
            </a:pPr>
            <a:r>
              <a:rPr lang="pl-PL" sz="1800" dirty="0">
                <a:solidFill>
                  <a:srgbClr val="000066"/>
                </a:solidFill>
                <a:latin typeface="+mj-lt"/>
                <a:ea typeface="+mj-ea"/>
                <a:cs typeface="+mj-cs"/>
              </a:rPr>
              <a:t>Spośród nowych testowanych platform sprzętowych:</a:t>
            </a:r>
          </a:p>
          <a:p>
            <a:pPr marL="860425" lvl="1" indent="-403225" algn="l">
              <a:lnSpc>
                <a:spcPct val="80000"/>
              </a:lnSpc>
              <a:spcBef>
                <a:spcPts val="1200"/>
              </a:spcBef>
              <a:buFont typeface="Arial" pitchFamily="34" charset="0"/>
              <a:buChar char="•"/>
            </a:pPr>
            <a:r>
              <a:rPr lang="pl-PL" sz="1800" dirty="0">
                <a:solidFill>
                  <a:srgbClr val="000066"/>
                </a:solidFill>
                <a:latin typeface="+mj-lt"/>
                <a:ea typeface="+mj-ea"/>
                <a:cs typeface="+mj-cs"/>
              </a:rPr>
              <a:t>najlepsze wyniki odnotowano dla </a:t>
            </a:r>
            <a:r>
              <a:rPr lang="pl-PL" sz="1800" dirty="0" smtClean="0">
                <a:solidFill>
                  <a:srgbClr val="000066"/>
                </a:solidFill>
                <a:latin typeface="+mj-lt"/>
                <a:ea typeface="+mj-ea"/>
                <a:cs typeface="+mj-cs"/>
              </a:rPr>
              <a:t>dostawców Y i Z </a:t>
            </a:r>
            <a:r>
              <a:rPr lang="pl-PL" sz="1800" dirty="0">
                <a:solidFill>
                  <a:srgbClr val="000066"/>
                </a:solidFill>
                <a:latin typeface="+mj-lt"/>
                <a:ea typeface="+mj-ea"/>
                <a:cs typeface="+mj-cs"/>
              </a:rPr>
              <a:t>– po uwzględnieniu odchylenia standardowego można je uznać za statystycznie równoważne</a:t>
            </a:r>
          </a:p>
          <a:p>
            <a:pPr marL="860425" lvl="1" indent="-403225" algn="l">
              <a:lnSpc>
                <a:spcPct val="80000"/>
              </a:lnSpc>
              <a:spcBef>
                <a:spcPts val="1200"/>
              </a:spcBef>
              <a:buFont typeface="Arial" pitchFamily="34" charset="0"/>
              <a:buChar char="•"/>
            </a:pPr>
            <a:r>
              <a:rPr lang="pl-PL" sz="1800" dirty="0">
                <a:solidFill>
                  <a:srgbClr val="000066"/>
                </a:solidFill>
                <a:latin typeface="+mj-lt"/>
                <a:ea typeface="+mj-ea"/>
                <a:cs typeface="+mj-cs"/>
              </a:rPr>
              <a:t>najgorsze wyniki odnotowano dla platformy </a:t>
            </a:r>
            <a:r>
              <a:rPr lang="pl-PL" sz="1800" dirty="0" smtClean="0">
                <a:solidFill>
                  <a:srgbClr val="000066"/>
                </a:solidFill>
                <a:latin typeface="+mj-lt"/>
                <a:ea typeface="+mj-ea"/>
                <a:cs typeface="+mj-cs"/>
              </a:rPr>
              <a:t>X</a:t>
            </a:r>
            <a:endParaRPr lang="pl-PL" sz="1800" dirty="0">
              <a:solidFill>
                <a:srgbClr val="000066"/>
              </a:solidFill>
              <a:latin typeface="+mj-lt"/>
              <a:ea typeface="+mj-ea"/>
              <a:cs typeface="+mj-cs"/>
            </a:endParaRPr>
          </a:p>
          <a:p>
            <a:pPr marL="860425" lvl="1" indent="-403225" algn="l">
              <a:lnSpc>
                <a:spcPct val="80000"/>
              </a:lnSpc>
              <a:spcBef>
                <a:spcPts val="1200"/>
              </a:spcBef>
              <a:buFont typeface="Arial" pitchFamily="34" charset="0"/>
              <a:buChar char="•"/>
            </a:pPr>
            <a:r>
              <a:rPr lang="pl-PL" sz="1800" dirty="0">
                <a:solidFill>
                  <a:srgbClr val="000066"/>
                </a:solidFill>
                <a:latin typeface="+mj-lt"/>
                <a:ea typeface="+mj-ea"/>
                <a:cs typeface="+mj-cs"/>
              </a:rPr>
              <a:t>stwierdzono mniejszy niż w przypadku </a:t>
            </a:r>
            <a:r>
              <a:rPr lang="pl-PL" sz="1800" dirty="0" smtClean="0">
                <a:solidFill>
                  <a:srgbClr val="000066"/>
                </a:solidFill>
                <a:latin typeface="+mj-lt"/>
                <a:ea typeface="+mj-ea"/>
                <a:cs typeface="+mj-cs"/>
              </a:rPr>
              <a:t>starego systemu rozrzut </a:t>
            </a:r>
            <a:r>
              <a:rPr lang="pl-PL" sz="1800" dirty="0">
                <a:solidFill>
                  <a:srgbClr val="000066"/>
                </a:solidFill>
                <a:latin typeface="+mj-lt"/>
                <a:ea typeface="+mj-ea"/>
                <a:cs typeface="+mj-cs"/>
              </a:rPr>
              <a:t>wyników między treściami SD/HD oraz statycznymi/</a:t>
            </a:r>
            <a:r>
              <a:rPr lang="pl-PL" sz="1800" dirty="0" smtClean="0">
                <a:solidFill>
                  <a:srgbClr val="000066"/>
                </a:solidFill>
                <a:latin typeface="+mj-lt"/>
                <a:ea typeface="+mj-ea"/>
                <a:cs typeface="+mj-cs"/>
              </a:rPr>
              <a:t>dynamicznymi</a:t>
            </a:r>
            <a:endParaRPr lang="pl-PL" sz="1800" dirty="0">
              <a:solidFill>
                <a:srgbClr val="000066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5" name="Tytuł 1"/>
          <p:cNvSpPr>
            <a:spLocks noGrp="1"/>
          </p:cNvSpPr>
          <p:nvPr>
            <p:ph type="title" idx="4294967295"/>
          </p:nvPr>
        </p:nvSpPr>
        <p:spPr>
          <a:xfrm>
            <a:off x="-3175" y="953770"/>
            <a:ext cx="9144000" cy="622300"/>
          </a:xfrm>
          <a:prstGeom prst="rect">
            <a:avLst/>
          </a:prstGeo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pl-PL" sz="2800" dirty="0"/>
              <a:t>Wyniki testów oceny subiektywnej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1"/>
          <p:cNvSpPr>
            <a:spLocks noGrp="1"/>
          </p:cNvSpPr>
          <p:nvPr>
            <p:ph type="title" idx="4294967295"/>
          </p:nvPr>
        </p:nvSpPr>
        <p:spPr>
          <a:xfrm>
            <a:off x="-3175" y="953770"/>
            <a:ext cx="9144000" cy="622300"/>
          </a:xfrm>
          <a:prstGeom prst="rect">
            <a:avLst/>
          </a:prstGeo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pl-PL" sz="2800" dirty="0" smtClean="0"/>
              <a:t>Wybrana konfiguracja docelowa </a:t>
            </a:r>
            <a:endParaRPr lang="pl-PL" sz="2800" dirty="0"/>
          </a:p>
        </p:txBody>
      </p:sp>
      <p:graphicFrame>
        <p:nvGraphicFramePr>
          <p:cNvPr id="3" name="Obiek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34732529"/>
              </p:ext>
            </p:extLst>
          </p:nvPr>
        </p:nvGraphicFramePr>
        <p:xfrm>
          <a:off x="251460" y="1988820"/>
          <a:ext cx="11613366" cy="3390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8" name="Dokument" r:id="rId3" imgW="6134100" imgH="1790700" progId="Word.Document.12">
                  <p:link updateAutomatic="1"/>
                </p:oleObj>
              </mc:Choice>
              <mc:Fallback>
                <p:oleObj name="Dokument" r:id="rId3" imgW="6134100" imgH="1790700" progId="Word.Document.12">
                  <p:link updateAutomatic="1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51460" y="1988820"/>
                        <a:ext cx="11613366" cy="33902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Prostokąt 3"/>
          <p:cNvSpPr/>
          <p:nvPr/>
        </p:nvSpPr>
        <p:spPr>
          <a:xfrm>
            <a:off x="251460" y="5229225"/>
            <a:ext cx="86410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1800" dirty="0">
                <a:solidFill>
                  <a:srgbClr val="000066"/>
                </a:solidFill>
                <a:latin typeface="+mj-lt"/>
                <a:ea typeface="+mj-ea"/>
                <a:cs typeface="+mj-cs"/>
              </a:rPr>
              <a:t>grupa statystyczna o przepływności 16 </a:t>
            </a:r>
            <a:r>
              <a:rPr lang="pl-PL" sz="1800" dirty="0" smtClean="0">
                <a:solidFill>
                  <a:srgbClr val="000066"/>
                </a:solidFill>
                <a:latin typeface="+mj-lt"/>
                <a:ea typeface="+mj-ea"/>
                <a:cs typeface="+mj-cs"/>
              </a:rPr>
              <a:t>584 </a:t>
            </a:r>
            <a:r>
              <a:rPr lang="pl-PL" sz="1800" dirty="0" err="1" smtClean="0">
                <a:solidFill>
                  <a:srgbClr val="000066"/>
                </a:solidFill>
                <a:latin typeface="+mj-lt"/>
                <a:ea typeface="+mj-ea"/>
                <a:cs typeface="+mj-cs"/>
              </a:rPr>
              <a:t>kb</a:t>
            </a:r>
            <a:r>
              <a:rPr lang="pl-PL" sz="1800" dirty="0" smtClean="0">
                <a:solidFill>
                  <a:srgbClr val="000066"/>
                </a:solidFill>
                <a:latin typeface="+mj-lt"/>
                <a:ea typeface="+mj-ea"/>
                <a:cs typeface="+mj-cs"/>
              </a:rPr>
              <a:t>/</a:t>
            </a:r>
            <a:r>
              <a:rPr lang="pl-PL" sz="1800" dirty="0">
                <a:solidFill>
                  <a:srgbClr val="000066"/>
                </a:solidFill>
                <a:latin typeface="+mj-lt"/>
                <a:ea typeface="+mj-ea"/>
                <a:cs typeface="+mj-cs"/>
              </a:rPr>
              <a:t>s dla strumieni </a:t>
            </a:r>
            <a:r>
              <a:rPr lang="pl-PL" sz="1800" dirty="0" smtClean="0">
                <a:solidFill>
                  <a:srgbClr val="000066"/>
                </a:solidFill>
                <a:latin typeface="+mj-lt"/>
                <a:ea typeface="+mj-ea"/>
                <a:cs typeface="+mj-cs"/>
              </a:rPr>
              <a:t>wizyjnych</a:t>
            </a:r>
            <a:endParaRPr lang="pl-PL" sz="1800" dirty="0">
              <a:solidFill>
                <a:srgbClr val="000066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11503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281304" y="656590"/>
            <a:ext cx="6481446" cy="720725"/>
          </a:xfrm>
          <a:noFill/>
        </p:spPr>
        <p:txBody>
          <a:bodyPr/>
          <a:lstStyle/>
          <a:p>
            <a:pPr eaLnBrk="1" hangingPunct="1">
              <a:buFontTx/>
              <a:buNone/>
            </a:pPr>
            <a:r>
              <a:rPr lang="pl-PL" sz="2800" dirty="0" err="1" smtClean="0"/>
              <a:t>DVB-T</a:t>
            </a:r>
            <a:r>
              <a:rPr lang="pl-PL" sz="2800" dirty="0" smtClean="0"/>
              <a:t> i DVB-T2, normalizacja DVB-T2</a:t>
            </a:r>
          </a:p>
        </p:txBody>
      </p:sp>
      <p:pic>
        <p:nvPicPr>
          <p:cNvPr id="34819" name="Picture 9" descr="dvb-t2-log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71988" y="962024"/>
            <a:ext cx="1615776" cy="465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95338" name="Picture 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00900" y="1463993"/>
            <a:ext cx="1561465" cy="2214142"/>
          </a:xfrm>
          <a:prstGeom prst="rect">
            <a:avLst/>
          </a:prstGeom>
          <a:noFill/>
          <a:ln w="9525" cap="flat" cmpd="sng" algn="ctr">
            <a:solidFill>
              <a:srgbClr val="000066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7" name="Grupa 9"/>
          <p:cNvGrpSpPr>
            <a:grpSpLocks/>
          </p:cNvGrpSpPr>
          <p:nvPr/>
        </p:nvGrpSpPr>
        <p:grpSpPr bwMode="auto">
          <a:xfrm>
            <a:off x="739140" y="2249805"/>
            <a:ext cx="1971675" cy="3293746"/>
            <a:chOff x="4239491" y="2328057"/>
            <a:chExt cx="2222615" cy="3692090"/>
          </a:xfrm>
        </p:grpSpPr>
        <p:pic>
          <p:nvPicPr>
            <p:cNvPr id="9" name="Picture 1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239491" y="2872740"/>
              <a:ext cx="2222615" cy="3147407"/>
            </a:xfrm>
            <a:prstGeom prst="rect">
              <a:avLst/>
            </a:prstGeom>
            <a:noFill/>
            <a:ln w="9525" cap="flat" cmpd="sng" algn="ctr">
              <a:solidFill>
                <a:srgbClr val="000066"/>
              </a:solidFill>
              <a:prstDash val="solid"/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0" name="Picture 13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609408" y="2328057"/>
              <a:ext cx="1514908" cy="46276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</p:pic>
      </p:grpSp>
      <p:grpSp>
        <p:nvGrpSpPr>
          <p:cNvPr id="15" name="Grupa 14"/>
          <p:cNvGrpSpPr/>
          <p:nvPr/>
        </p:nvGrpSpPr>
        <p:grpSpPr>
          <a:xfrm>
            <a:off x="3627098" y="3710941"/>
            <a:ext cx="5180035" cy="2447290"/>
            <a:chOff x="1264898" y="3762376"/>
            <a:chExt cx="5180035" cy="2447290"/>
          </a:xfrm>
        </p:grpSpPr>
        <p:pic>
          <p:nvPicPr>
            <p:cNvPr id="995339" name="Picture 11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264898" y="3762376"/>
              <a:ext cx="5180035" cy="2447290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1" name="Elipsa 10"/>
            <p:cNvSpPr/>
            <p:nvPr/>
          </p:nvSpPr>
          <p:spPr>
            <a:xfrm>
              <a:off x="4886325" y="4438651"/>
              <a:ext cx="1485900" cy="628650"/>
            </a:xfrm>
            <a:prstGeom prst="ellipse">
              <a:avLst/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>
                <a:noFill/>
              </a:endParaRPr>
            </a:p>
          </p:txBody>
        </p:sp>
        <p:sp>
          <p:nvSpPr>
            <p:cNvPr id="12" name="Elipsa 11"/>
            <p:cNvSpPr/>
            <p:nvPr/>
          </p:nvSpPr>
          <p:spPr>
            <a:xfrm>
              <a:off x="4924425" y="5524501"/>
              <a:ext cx="1485900" cy="628650"/>
            </a:xfrm>
            <a:prstGeom prst="ellipse">
              <a:avLst/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>
                <a:noFill/>
              </a:endParaRPr>
            </a:p>
          </p:txBody>
        </p:sp>
      </p:grpSp>
      <p:cxnSp>
        <p:nvCxnSpPr>
          <p:cNvPr id="14" name="Łącznik prosty 13"/>
          <p:cNvCxnSpPr/>
          <p:nvPr/>
        </p:nvCxnSpPr>
        <p:spPr>
          <a:xfrm flipV="1">
            <a:off x="3491865" y="1268730"/>
            <a:ext cx="0" cy="5040631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advClick="0" advTm="2000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1" name="Text Box 11"/>
          <p:cNvSpPr txBox="1">
            <a:spLocks noChangeArrowheads="1"/>
          </p:cNvSpPr>
          <p:nvPr/>
        </p:nvSpPr>
        <p:spPr bwMode="auto">
          <a:xfrm>
            <a:off x="251460" y="1268730"/>
            <a:ext cx="4343400" cy="230187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457200" indent="-457200">
              <a:defRPr/>
            </a:pPr>
            <a:r>
              <a:rPr lang="pl-PL" sz="1600" dirty="0">
                <a:solidFill>
                  <a:srgbClr val="5F5F5F"/>
                </a:solidFill>
              </a:rPr>
              <a:t>Tryb </a:t>
            </a:r>
            <a:r>
              <a:rPr lang="pl-PL" sz="1600" b="1" dirty="0">
                <a:solidFill>
                  <a:srgbClr val="5F5F5F"/>
                </a:solidFill>
              </a:rPr>
              <a:t>2k</a:t>
            </a:r>
          </a:p>
          <a:p>
            <a:pPr marL="457200" indent="-457200">
              <a:buFontTx/>
              <a:buChar char="•"/>
              <a:defRPr/>
            </a:pPr>
            <a:r>
              <a:rPr lang="pl-PL" sz="1600" dirty="0">
                <a:solidFill>
                  <a:srgbClr val="5F5F5F"/>
                </a:solidFill>
              </a:rPr>
              <a:t>Liczba nośnych: 1705</a:t>
            </a:r>
          </a:p>
          <a:p>
            <a:pPr marL="457200" indent="-457200">
              <a:buFontTx/>
              <a:buChar char="•"/>
              <a:defRPr/>
            </a:pPr>
            <a:r>
              <a:rPr lang="pl-PL" sz="1600" dirty="0">
                <a:solidFill>
                  <a:srgbClr val="5F5F5F"/>
                </a:solidFill>
              </a:rPr>
              <a:t>T</a:t>
            </a:r>
            <a:r>
              <a:rPr lang="pl-PL" sz="1600" baseline="-25000" dirty="0">
                <a:solidFill>
                  <a:srgbClr val="5F5F5F"/>
                </a:solidFill>
              </a:rPr>
              <a:t>U</a:t>
            </a:r>
            <a:r>
              <a:rPr lang="pl-PL" sz="1600" dirty="0">
                <a:solidFill>
                  <a:srgbClr val="5F5F5F"/>
                </a:solidFill>
              </a:rPr>
              <a:t> = 224</a:t>
            </a:r>
            <a:r>
              <a:rPr lang="pl-PL" sz="1600" dirty="0">
                <a:solidFill>
                  <a:srgbClr val="5F5F5F"/>
                </a:solidFill>
                <a:cs typeface="Times New Roman" pitchFamily="18" charset="0"/>
              </a:rPr>
              <a:t> </a:t>
            </a:r>
            <a:r>
              <a:rPr lang="pl-PL" sz="1600" dirty="0" err="1">
                <a:solidFill>
                  <a:srgbClr val="5F5F5F"/>
                </a:solidFill>
                <a:cs typeface="Times New Roman" pitchFamily="18" charset="0"/>
              </a:rPr>
              <a:t>μ</a:t>
            </a:r>
            <a:r>
              <a:rPr lang="pl-PL" sz="1600" dirty="0" err="1">
                <a:solidFill>
                  <a:srgbClr val="5F5F5F"/>
                </a:solidFill>
              </a:rPr>
              <a:t>s</a:t>
            </a:r>
            <a:endParaRPr lang="pl-PL" sz="1600" dirty="0">
              <a:solidFill>
                <a:srgbClr val="5F5F5F"/>
              </a:solidFill>
            </a:endParaRPr>
          </a:p>
          <a:p>
            <a:pPr marL="457200" indent="-457200">
              <a:buFontTx/>
              <a:buChar char="•"/>
              <a:defRPr/>
            </a:pPr>
            <a:r>
              <a:rPr lang="pl-PL" sz="1600" dirty="0">
                <a:solidFill>
                  <a:srgbClr val="5F5F5F"/>
                </a:solidFill>
              </a:rPr>
              <a:t>odstęp między nośnymi 1/ T</a:t>
            </a:r>
            <a:r>
              <a:rPr lang="pl-PL" sz="1600" baseline="-25000" dirty="0">
                <a:solidFill>
                  <a:srgbClr val="5F5F5F"/>
                </a:solidFill>
              </a:rPr>
              <a:t>U</a:t>
            </a:r>
            <a:r>
              <a:rPr lang="pl-PL" sz="1600" dirty="0">
                <a:solidFill>
                  <a:srgbClr val="5F5F5F"/>
                </a:solidFill>
              </a:rPr>
              <a:t> = 1116 Hz</a:t>
            </a:r>
          </a:p>
          <a:p>
            <a:pPr marL="457200" indent="-457200">
              <a:defRPr/>
            </a:pPr>
            <a:r>
              <a:rPr lang="pl-PL" sz="1600" dirty="0">
                <a:solidFill>
                  <a:srgbClr val="5F5F5F"/>
                </a:solidFill>
              </a:rPr>
              <a:t>		</a:t>
            </a:r>
          </a:p>
          <a:p>
            <a:pPr marL="457200" indent="-457200">
              <a:defRPr/>
            </a:pPr>
            <a:r>
              <a:rPr lang="pl-PL" sz="1600" dirty="0">
                <a:solidFill>
                  <a:srgbClr val="5F5F5F"/>
                </a:solidFill>
              </a:rPr>
              <a:t>Tryb </a:t>
            </a:r>
            <a:r>
              <a:rPr lang="pl-PL" sz="1600" b="1" dirty="0">
                <a:solidFill>
                  <a:srgbClr val="5F5F5F"/>
                </a:solidFill>
              </a:rPr>
              <a:t>8k</a:t>
            </a:r>
          </a:p>
          <a:p>
            <a:pPr marL="457200" indent="-457200">
              <a:buFontTx/>
              <a:buChar char="•"/>
              <a:defRPr/>
            </a:pPr>
            <a:r>
              <a:rPr lang="pl-PL" sz="1600" dirty="0">
                <a:solidFill>
                  <a:srgbClr val="5F5F5F"/>
                </a:solidFill>
              </a:rPr>
              <a:t>Liczba nośnych: 6817</a:t>
            </a:r>
          </a:p>
          <a:p>
            <a:pPr marL="457200" indent="-457200">
              <a:buFontTx/>
              <a:buChar char="•"/>
              <a:defRPr/>
            </a:pPr>
            <a:r>
              <a:rPr lang="pl-PL" sz="1600" dirty="0">
                <a:solidFill>
                  <a:srgbClr val="5F5F5F"/>
                </a:solidFill>
              </a:rPr>
              <a:t>T</a:t>
            </a:r>
            <a:r>
              <a:rPr lang="pl-PL" sz="1600" baseline="-25000" dirty="0">
                <a:solidFill>
                  <a:srgbClr val="5F5F5F"/>
                </a:solidFill>
              </a:rPr>
              <a:t>U</a:t>
            </a:r>
            <a:r>
              <a:rPr lang="pl-PL" sz="1600" dirty="0">
                <a:solidFill>
                  <a:srgbClr val="5F5F5F"/>
                </a:solidFill>
              </a:rPr>
              <a:t> = 896 </a:t>
            </a:r>
            <a:r>
              <a:rPr lang="pl-PL" sz="1600" dirty="0" err="1">
                <a:solidFill>
                  <a:srgbClr val="5F5F5F"/>
                </a:solidFill>
                <a:cs typeface="Times New Roman" pitchFamily="18" charset="0"/>
              </a:rPr>
              <a:t>μ</a:t>
            </a:r>
            <a:r>
              <a:rPr lang="pl-PL" sz="1600" dirty="0" err="1">
                <a:solidFill>
                  <a:srgbClr val="5F5F5F"/>
                </a:solidFill>
              </a:rPr>
              <a:t>s</a:t>
            </a:r>
            <a:endParaRPr lang="pl-PL" sz="1600" dirty="0">
              <a:solidFill>
                <a:srgbClr val="5F5F5F"/>
              </a:solidFill>
            </a:endParaRPr>
          </a:p>
          <a:p>
            <a:pPr marL="457200" indent="-457200">
              <a:buFontTx/>
              <a:buChar char="•"/>
              <a:defRPr/>
            </a:pPr>
            <a:r>
              <a:rPr lang="pl-PL" sz="1600" dirty="0">
                <a:solidFill>
                  <a:srgbClr val="5F5F5F"/>
                </a:solidFill>
              </a:rPr>
              <a:t>odstęp między nośnymi 1/ T</a:t>
            </a:r>
            <a:r>
              <a:rPr lang="pl-PL" sz="1600" baseline="-25000" dirty="0">
                <a:solidFill>
                  <a:srgbClr val="5F5F5F"/>
                </a:solidFill>
              </a:rPr>
              <a:t>U</a:t>
            </a:r>
            <a:r>
              <a:rPr lang="pl-PL" sz="1600" dirty="0">
                <a:solidFill>
                  <a:srgbClr val="5F5F5F"/>
                </a:solidFill>
              </a:rPr>
              <a:t> = 4464 Hz</a:t>
            </a:r>
          </a:p>
        </p:txBody>
      </p:sp>
      <p:grpSp>
        <p:nvGrpSpPr>
          <p:cNvPr id="1029" name="Group 14"/>
          <p:cNvGrpSpPr>
            <a:grpSpLocks/>
          </p:cNvGrpSpPr>
          <p:nvPr/>
        </p:nvGrpSpPr>
        <p:grpSpPr bwMode="auto">
          <a:xfrm>
            <a:off x="401954" y="4183428"/>
            <a:ext cx="8380095" cy="2122121"/>
            <a:chOff x="144" y="2256"/>
            <a:chExt cx="5520" cy="1392"/>
          </a:xfrm>
        </p:grpSpPr>
        <p:sp>
          <p:nvSpPr>
            <p:cNvPr id="40973" name="Rectangle 13"/>
            <p:cNvSpPr>
              <a:spLocks noChangeArrowheads="1"/>
            </p:cNvSpPr>
            <p:nvPr/>
          </p:nvSpPr>
          <p:spPr bwMode="auto">
            <a:xfrm>
              <a:off x="144" y="2256"/>
              <a:ext cx="5520" cy="1392"/>
            </a:xfrm>
            <a:prstGeom prst="rect">
              <a:avLst/>
            </a:prstGeom>
            <a:ln>
              <a:headEnd/>
              <a:tailEnd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>
                <a:defRPr/>
              </a:pPr>
              <a:endParaRPr lang="pl-PL"/>
            </a:p>
          </p:txBody>
        </p:sp>
        <p:graphicFrame>
          <p:nvGraphicFramePr>
            <p:cNvPr id="1026" name="Object 2"/>
            <p:cNvGraphicFramePr>
              <a:graphicFrameLocks noChangeAspect="1"/>
            </p:cNvGraphicFramePr>
            <p:nvPr/>
          </p:nvGraphicFramePr>
          <p:xfrm>
            <a:off x="148" y="2292"/>
            <a:ext cx="5417" cy="132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38" name="Obraz - mapa bitowa" r:id="rId4" imgW="8600000" imgH="2095793" progId="PBrush">
                    <p:embed/>
                  </p:oleObj>
                </mc:Choice>
                <mc:Fallback>
                  <p:oleObj name="Obraz - mapa bitowa" r:id="rId4" imgW="8600000" imgH="2095793" progId="PBrush">
                    <p:embed/>
                    <p:pic>
                      <p:nvPicPr>
                        <p:cNvPr id="0" name="Object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clrChange>
                            <a:clrFrom>
                              <a:srgbClr val="FFFFFF"/>
                            </a:clrFrom>
                            <a:clrTo>
                              <a:srgbClr val="FFFFFF">
                                <a:alpha val="0"/>
                              </a:srgbClr>
                            </a:clrTo>
                          </a:clrChange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48" y="2292"/>
                          <a:ext cx="5417" cy="132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030" name="Text Box 15"/>
          <p:cNvSpPr txBox="1">
            <a:spLocks noChangeArrowheads="1"/>
          </p:cNvSpPr>
          <p:nvPr/>
        </p:nvSpPr>
        <p:spPr bwMode="auto">
          <a:xfrm>
            <a:off x="459423" y="3920173"/>
            <a:ext cx="2286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 sz="1400" b="1" dirty="0">
                <a:solidFill>
                  <a:schemeClr val="bg2"/>
                </a:solidFill>
              </a:rPr>
              <a:t>Źródło</a:t>
            </a:r>
            <a:r>
              <a:rPr lang="pl-PL" sz="1400" dirty="0">
                <a:solidFill>
                  <a:schemeClr val="bg2"/>
                </a:solidFill>
              </a:rPr>
              <a:t>: </a:t>
            </a:r>
            <a:r>
              <a:rPr lang="pl-PL" sz="1400" dirty="0">
                <a:solidFill>
                  <a:srgbClr val="5F5F5F"/>
                </a:solidFill>
              </a:rPr>
              <a:t>ETSI EN 300 744</a:t>
            </a:r>
            <a:r>
              <a:rPr lang="pl-PL" sz="1400" dirty="0">
                <a:solidFill>
                  <a:schemeClr val="bg2"/>
                </a:solidFill>
              </a:rPr>
              <a:t> 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29570" y="1308735"/>
            <a:ext cx="3948669" cy="1869448"/>
          </a:xfrm>
          <a:prstGeom prst="rect">
            <a:avLst/>
          </a:prstGeom>
          <a:noFill/>
        </p:spPr>
      </p:pic>
      <p:sp>
        <p:nvSpPr>
          <p:cNvPr id="10" name="Text Box 9"/>
          <p:cNvSpPr txBox="1">
            <a:spLocks noChangeArrowheads="1"/>
          </p:cNvSpPr>
          <p:nvPr/>
        </p:nvSpPr>
        <p:spPr bwMode="auto">
          <a:xfrm>
            <a:off x="4648201" y="3219450"/>
            <a:ext cx="4084320" cy="830997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457200" indent="-457200" algn="just">
              <a:defRPr/>
            </a:pPr>
            <a:r>
              <a:rPr lang="pl-PL" dirty="0" smtClean="0">
                <a:solidFill>
                  <a:srgbClr val="000066"/>
                </a:solidFill>
              </a:rPr>
              <a:t>W </a:t>
            </a:r>
            <a:r>
              <a:rPr lang="pl-PL" dirty="0" err="1" smtClean="0">
                <a:solidFill>
                  <a:srgbClr val="000066"/>
                </a:solidFill>
              </a:rPr>
              <a:t>DVB-T</a:t>
            </a:r>
            <a:r>
              <a:rPr lang="pl-PL" dirty="0" smtClean="0">
                <a:solidFill>
                  <a:srgbClr val="000066"/>
                </a:solidFill>
              </a:rPr>
              <a:t> bardzo prosta sygnalizacja parametrów emisji:</a:t>
            </a:r>
          </a:p>
          <a:p>
            <a:pPr marL="457200" indent="-457200" algn="just">
              <a:buFont typeface="Arial" pitchFamily="34" charset="0"/>
              <a:buChar char="•"/>
              <a:defRPr/>
            </a:pPr>
            <a:r>
              <a:rPr lang="pl-PL" dirty="0" smtClean="0">
                <a:solidFill>
                  <a:srgbClr val="000066"/>
                </a:solidFill>
              </a:rPr>
              <a:t>W czasie symbolu OFDM symbol, każda podnośna TPS transmituje ten sam bit</a:t>
            </a:r>
          </a:p>
          <a:p>
            <a:pPr marL="457200" indent="-457200" algn="just">
              <a:buFont typeface="Arial" pitchFamily="34" charset="0"/>
              <a:buChar char="•"/>
              <a:defRPr/>
            </a:pPr>
            <a:r>
              <a:rPr lang="pl-PL" dirty="0" smtClean="0">
                <a:solidFill>
                  <a:srgbClr val="000066"/>
                </a:solidFill>
              </a:rPr>
              <a:t>68 OFDM symboli stanowi ramkę (68 bitów TPS)</a:t>
            </a:r>
            <a:endParaRPr lang="en-GB" b="1" dirty="0">
              <a:solidFill>
                <a:srgbClr val="000066"/>
              </a:solidFill>
            </a:endParaRPr>
          </a:p>
        </p:txBody>
      </p:sp>
      <p:sp>
        <p:nvSpPr>
          <p:cNvPr id="11" name="Prostokąt 10"/>
          <p:cNvSpPr/>
          <p:nvPr/>
        </p:nvSpPr>
        <p:spPr>
          <a:xfrm>
            <a:off x="4753328" y="1004501"/>
            <a:ext cx="119776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b="1" dirty="0" smtClean="0">
                <a:solidFill>
                  <a:srgbClr val="000066"/>
                </a:solidFill>
              </a:rPr>
              <a:t>Sygnalizacja</a:t>
            </a:r>
            <a:r>
              <a:rPr lang="pl-PL" dirty="0" smtClean="0">
                <a:solidFill>
                  <a:srgbClr val="000066"/>
                </a:solidFill>
              </a:rPr>
              <a:t> </a:t>
            </a:r>
            <a:endParaRPr lang="pl-PL" dirty="0"/>
          </a:p>
        </p:txBody>
      </p:sp>
      <p:sp>
        <p:nvSpPr>
          <p:cNvPr id="12" name="Rectangle 5"/>
          <p:cNvSpPr txBox="1">
            <a:spLocks noChangeArrowheads="1"/>
          </p:cNvSpPr>
          <p:nvPr/>
        </p:nvSpPr>
        <p:spPr>
          <a:xfrm>
            <a:off x="281304" y="656590"/>
            <a:ext cx="6481446" cy="720725"/>
          </a:xfrm>
          <a:prstGeom prst="rect">
            <a:avLst/>
          </a:prstGeom>
          <a:noFill/>
        </p:spPr>
        <p:txBody>
          <a:bodyPr/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Podsumowanie </a:t>
            </a:r>
            <a:r>
              <a:rPr kumimoji="0" lang="pl-PL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DVB-T</a:t>
            </a:r>
            <a:endParaRPr kumimoji="0" lang="pl-PL" sz="2800" b="0" i="0" u="none" strike="noStrike" kern="0" cap="none" spc="0" normalizeH="0" baseline="0" noProof="0" dirty="0" smtClean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08505" name="Group 537"/>
          <p:cNvGraphicFramePr>
            <a:graphicFrameLocks noGrp="1"/>
          </p:cNvGraphicFramePr>
          <p:nvPr/>
        </p:nvGraphicFramePr>
        <p:xfrm>
          <a:off x="355600" y="812800"/>
          <a:ext cx="8534400" cy="5338770"/>
        </p:xfrm>
        <a:graphic>
          <a:graphicData uri="http://schemas.openxmlformats.org/drawingml/2006/table">
            <a:tbl>
              <a:tblPr/>
              <a:tblGrid>
                <a:gridCol w="930275"/>
                <a:gridCol w="1241425"/>
                <a:gridCol w="1181100"/>
                <a:gridCol w="1219200"/>
                <a:gridCol w="1295400"/>
                <a:gridCol w="1295400"/>
                <a:gridCol w="1371600"/>
              </a:tblGrid>
              <a:tr h="334963"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</a:rPr>
                        <a:t>Wariant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</a:rPr>
                        <a:t>Modulacja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</a:rPr>
                        <a:t>Sprawność kodu splotowego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</a:rPr>
                        <a:t>Przepływność [Mbit/s]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</a:tr>
              <a:tr h="396875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Δ</a:t>
                      </a:r>
                      <a:r>
                        <a:rPr kumimoji="0" lang="pl-PL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</a:rPr>
                        <a:t>/T</a:t>
                      </a:r>
                      <a:r>
                        <a:rPr kumimoji="0" lang="pl-PL" sz="1200" b="1" i="0" u="none" strike="noStrike" cap="none" normalizeH="0" baseline="-2500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</a:rPr>
                        <a:t>U </a:t>
                      </a:r>
                      <a:r>
                        <a:rPr kumimoji="0" lang="pl-PL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</a:rPr>
                        <a:t>= 1/4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Δ</a:t>
                      </a:r>
                      <a:r>
                        <a:rPr kumimoji="0" lang="pl-PL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</a:rPr>
                        <a:t>/T</a:t>
                      </a:r>
                      <a:r>
                        <a:rPr kumimoji="0" lang="pl-PL" sz="1200" b="1" i="0" u="none" strike="noStrike" cap="none" normalizeH="0" baseline="-2500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</a:rPr>
                        <a:t>U </a:t>
                      </a:r>
                      <a:r>
                        <a:rPr kumimoji="0" lang="pl-PL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</a:rPr>
                        <a:t>= 1/8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Δ</a:t>
                      </a:r>
                      <a:r>
                        <a:rPr kumimoji="0" lang="pl-PL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</a:rPr>
                        <a:t>/T</a:t>
                      </a:r>
                      <a:r>
                        <a:rPr kumimoji="0" lang="pl-PL" sz="1200" b="1" i="0" u="none" strike="noStrike" cap="none" normalizeH="0" baseline="-2500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</a:rPr>
                        <a:t>U </a:t>
                      </a:r>
                      <a:r>
                        <a:rPr kumimoji="0" lang="pl-PL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</a:rPr>
                        <a:t>= 1/16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Δ</a:t>
                      </a:r>
                      <a:r>
                        <a:rPr kumimoji="0" lang="pl-PL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</a:rPr>
                        <a:t>/T</a:t>
                      </a:r>
                      <a:r>
                        <a:rPr kumimoji="0" lang="pl-PL" sz="1200" b="1" i="0" u="none" strike="noStrike" cap="none" normalizeH="0" baseline="-2500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</a:rPr>
                        <a:t>U </a:t>
                      </a:r>
                      <a:r>
                        <a:rPr kumimoji="0" lang="pl-PL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</a:rPr>
                        <a:t>= 1/32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</a:tr>
              <a:tr h="3032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</a:rPr>
                        <a:t>A1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</a:rPr>
                        <a:t>QPSK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</a:rPr>
                        <a:t>1/2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</a:rPr>
                        <a:t>4.98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</a:rPr>
                        <a:t>5.53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</a:rPr>
                        <a:t>5.85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</a:rPr>
                        <a:t>6.03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</a:tr>
              <a:tr h="3032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</a:rPr>
                        <a:t>A2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</a:rPr>
                        <a:t>QPSK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</a:rPr>
                        <a:t>2/3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</a:rPr>
                        <a:t>6.64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</a:rPr>
                        <a:t>7.37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</a:rPr>
                        <a:t>7.81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</a:rPr>
                        <a:t>8.04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</a:tr>
              <a:tr h="3032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</a:rPr>
                        <a:t>A3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</a:rPr>
                        <a:t>QPSK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</a:rPr>
                        <a:t>3/4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</a:rPr>
                        <a:t>7.46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</a:rPr>
                        <a:t>8.29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</a:rPr>
                        <a:t>8.78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</a:rPr>
                        <a:t>9.05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</a:tr>
              <a:tr h="3032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</a:rPr>
                        <a:t>A5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</a:rPr>
                        <a:t>QPSK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</a:rPr>
                        <a:t>5/6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</a:rPr>
                        <a:t>8.29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</a:rPr>
                        <a:t>9.22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</a:rPr>
                        <a:t>9.76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</a:rPr>
                        <a:t>10.05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</a:tr>
              <a:tr h="3032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</a:rPr>
                        <a:t>A7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</a:rPr>
                        <a:t>QPSK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</a:rPr>
                        <a:t>7/8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</a:rPr>
                        <a:t>8.71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</a:rPr>
                        <a:t>9.68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</a:rPr>
                        <a:t>10.25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</a:rPr>
                        <a:t>10.56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</a:tr>
              <a:tr h="3032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</a:rPr>
                        <a:t>B1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</a:rPr>
                        <a:t>16-QAM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</a:rPr>
                        <a:t>1/2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</a:rPr>
                        <a:t>9.95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</a:rPr>
                        <a:t>11.06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</a:rPr>
                        <a:t>11.71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</a:rPr>
                        <a:t>12.06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</a:tr>
              <a:tr h="3619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</a:rPr>
                        <a:t>B2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</a:rPr>
                        <a:t>16-QAM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</a:rPr>
                        <a:t>2/3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</a:rPr>
                        <a:t>13.27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</a:rPr>
                        <a:t>14.75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</a:rPr>
                        <a:t>15.61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</a:rPr>
                        <a:t>16.09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</a:tr>
              <a:tr h="3032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</a:rPr>
                        <a:t>B3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</a:rPr>
                        <a:t>16-QAM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</a:rPr>
                        <a:t>3/4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</a:rPr>
                        <a:t>14.93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</a:rPr>
                        <a:t>16.59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</a:rPr>
                        <a:t>17.56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</a:rPr>
                        <a:t>18.10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</a:tr>
              <a:tr h="3032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</a:rPr>
                        <a:t>B5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</a:rPr>
                        <a:t>16-QAM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</a:rPr>
                        <a:t>5/6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</a:rPr>
                        <a:t>16.59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</a:rPr>
                        <a:t>18.43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</a:rPr>
                        <a:t>19.52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</a:rPr>
                        <a:t>20.11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</a:tr>
              <a:tr h="3032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</a:rPr>
                        <a:t>B7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</a:rPr>
                        <a:t>16-QAM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</a:rPr>
                        <a:t>7/8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</a:rPr>
                        <a:t>17.42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</a:rPr>
                        <a:t>19.35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</a:rPr>
                        <a:t>20.49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</a:rPr>
                        <a:t>21.11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</a:tr>
              <a:tr h="3032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</a:rPr>
                        <a:t>C1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</a:rPr>
                        <a:t>64-QAM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</a:rPr>
                        <a:t>1/2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</a:rPr>
                        <a:t>14.93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</a:rPr>
                        <a:t>16.59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</a:rPr>
                        <a:t>17.56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</a:rPr>
                        <a:t>18.10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</a:tr>
              <a:tr h="3032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</a:rPr>
                        <a:t>C2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</a:rPr>
                        <a:t>64-QAM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</a:rPr>
                        <a:t>2/3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</a:rPr>
                        <a:t>19.91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</a:rPr>
                        <a:t>22.12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</a:rPr>
                        <a:t>23.42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</a:rPr>
                        <a:t>24.13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</a:tr>
              <a:tr h="3032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</a:rPr>
                        <a:t>C3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</a:rPr>
                        <a:t>64-QAM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</a:rPr>
                        <a:t>3/4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</a:rPr>
                        <a:t>22.39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</a:rPr>
                        <a:t>24.88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</a:rPr>
                        <a:t>26.35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</a:rPr>
                        <a:t>27.14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</a:tr>
              <a:tr h="3032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</a:rPr>
                        <a:t>C5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</a:rPr>
                        <a:t>64-QAM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</a:rPr>
                        <a:t>5/6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</a:rPr>
                        <a:t>24.88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</a:rPr>
                        <a:t>27.65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</a:rPr>
                        <a:t>29.27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</a:rPr>
                        <a:t>30.16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</a:tr>
              <a:tr h="3032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</a:rPr>
                        <a:t>C7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</a:rPr>
                        <a:t>64-QAM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</a:rPr>
                        <a:t>7/8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</a:rPr>
                        <a:t>26.13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</a:rPr>
                        <a:t>29.03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</a:rPr>
                        <a:t>30.74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</a:rPr>
                        <a:t>31.67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</a:tr>
            </a:tbl>
          </a:graphicData>
        </a:graphic>
      </p:graphicFrame>
      <p:sp>
        <p:nvSpPr>
          <p:cNvPr id="1108506" name="Oval 538"/>
          <p:cNvSpPr>
            <a:spLocks noChangeArrowheads="1"/>
          </p:cNvSpPr>
          <p:nvPr/>
        </p:nvSpPr>
        <p:spPr bwMode="auto">
          <a:xfrm>
            <a:off x="4341813" y="5495925"/>
            <a:ext cx="725487" cy="358775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pl-PL"/>
          </a:p>
        </p:txBody>
      </p:sp>
      <p:sp>
        <p:nvSpPr>
          <p:cNvPr id="1108507" name="Oval 539"/>
          <p:cNvSpPr>
            <a:spLocks noChangeArrowheads="1"/>
          </p:cNvSpPr>
          <p:nvPr/>
        </p:nvSpPr>
        <p:spPr bwMode="auto">
          <a:xfrm>
            <a:off x="5597525" y="5189538"/>
            <a:ext cx="725488" cy="358775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pl-PL"/>
          </a:p>
        </p:txBody>
      </p:sp>
    </p:spTree>
  </p:cSld>
  <p:clrMapOvr>
    <a:masterClrMapping/>
  </p:clrMapOvr>
  <p:transition advClick="0" advTm="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8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085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085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8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085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085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08506" grpId="0" animBg="1"/>
      <p:bldP spid="110850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9" name="Picture 5" descr="C:\Users\p27414\AppData\Local\Microsoft\Windows\Temporary Internet Files\Content.IE5\VI069CCJ\MC900389266[1].wmf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6968807" y="1531620"/>
            <a:ext cx="2363788" cy="4502812"/>
          </a:xfrm>
          <a:prstGeom prst="rect">
            <a:avLst/>
          </a:prstGeom>
          <a:noFill/>
        </p:spPr>
      </p:pic>
      <p:sp>
        <p:nvSpPr>
          <p:cNvPr id="32" name="Tytuł 1"/>
          <p:cNvSpPr>
            <a:spLocks noGrp="1"/>
          </p:cNvSpPr>
          <p:nvPr>
            <p:ph type="title"/>
          </p:nvPr>
        </p:nvSpPr>
        <p:spPr>
          <a:xfrm>
            <a:off x="0" y="908684"/>
            <a:ext cx="9144000" cy="1080135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pl-PL" sz="2400" dirty="0" smtClean="0"/>
              <a:t>Cel testów koderów H.264 i multiplekserów nowej generacji</a:t>
            </a:r>
            <a:endParaRPr lang="pl-PL" sz="2400" dirty="0"/>
          </a:p>
        </p:txBody>
      </p:sp>
      <p:sp>
        <p:nvSpPr>
          <p:cNvPr id="17" name="Podtytuł 2"/>
          <p:cNvSpPr txBox="1">
            <a:spLocks/>
          </p:cNvSpPr>
          <p:nvPr/>
        </p:nvSpPr>
        <p:spPr>
          <a:xfrm>
            <a:off x="139700" y="1628775"/>
            <a:ext cx="6858000" cy="4556465"/>
          </a:xfrm>
          <a:prstGeom prst="rect">
            <a:avLst/>
          </a:prstGeom>
        </p:spPr>
        <p:txBody>
          <a:bodyPr>
            <a:noAutofit/>
          </a:bodyPr>
          <a:lstStyle/>
          <a:p>
            <a:pPr marL="342900" indent="-342900" eaLnBrk="0" hangingPunct="0">
              <a:spcBef>
                <a:spcPct val="20000"/>
              </a:spcBef>
            </a:pPr>
            <a:r>
              <a:rPr lang="pl-PL" sz="2400" dirty="0">
                <a:solidFill>
                  <a:srgbClr val="000066"/>
                </a:solidFill>
                <a:latin typeface="+mj-lt"/>
                <a:ea typeface="+mj-ea"/>
                <a:cs typeface="+mj-cs"/>
              </a:rPr>
              <a:t>Głównym celem testów było </a:t>
            </a:r>
            <a:r>
              <a:rPr lang="pl-PL" sz="2400" dirty="0" smtClean="0">
                <a:solidFill>
                  <a:srgbClr val="000066"/>
                </a:solidFill>
                <a:latin typeface="+mj-lt"/>
                <a:ea typeface="+mj-ea"/>
                <a:cs typeface="+mj-cs"/>
              </a:rPr>
              <a:t>uzyskanie przez TVP odpowiedzi </a:t>
            </a:r>
            <a:r>
              <a:rPr lang="pl-PL" sz="2400" dirty="0">
                <a:solidFill>
                  <a:srgbClr val="000066"/>
                </a:solidFill>
                <a:latin typeface="+mj-lt"/>
                <a:ea typeface="+mj-ea"/>
                <a:cs typeface="+mj-cs"/>
              </a:rPr>
              <a:t>na pytanie, czy: </a:t>
            </a:r>
            <a:endParaRPr lang="pl-PL" sz="2400" dirty="0" smtClean="0">
              <a:solidFill>
                <a:srgbClr val="000066"/>
              </a:solidFill>
              <a:latin typeface="+mj-lt"/>
              <a:ea typeface="+mj-ea"/>
              <a:cs typeface="+mj-cs"/>
            </a:endParaRPr>
          </a:p>
          <a:p>
            <a:pPr marL="342900" indent="-342900" eaLnBrk="0" hangingPunct="0">
              <a:spcBef>
                <a:spcPct val="20000"/>
              </a:spcBef>
            </a:pPr>
            <a:endParaRPr lang="pl-PL" sz="2400" dirty="0" smtClean="0">
              <a:solidFill>
                <a:srgbClr val="000066"/>
              </a:solidFill>
              <a:latin typeface="+mj-lt"/>
              <a:ea typeface="+mj-ea"/>
              <a:cs typeface="+mj-cs"/>
            </a:endParaRPr>
          </a:p>
          <a:p>
            <a:pPr marL="800100" lvl="2" indent="-342900" eaLnBrk="0" hangingPunct="0">
              <a:spcBef>
                <a:spcPct val="20000"/>
              </a:spcBef>
              <a:buFontTx/>
              <a:buChar char="•"/>
            </a:pPr>
            <a:r>
              <a:rPr lang="pl-PL" sz="1800" dirty="0" smtClean="0">
                <a:solidFill>
                  <a:srgbClr val="000066"/>
                </a:solidFill>
                <a:latin typeface="+mj-lt"/>
                <a:ea typeface="+mj-ea"/>
                <a:cs typeface="+mj-cs"/>
              </a:rPr>
              <a:t>można </a:t>
            </a:r>
            <a:r>
              <a:rPr lang="pl-PL" sz="1800" dirty="0">
                <a:solidFill>
                  <a:srgbClr val="000066"/>
                </a:solidFill>
                <a:latin typeface="+mj-lt"/>
                <a:ea typeface="+mj-ea"/>
                <a:cs typeface="+mj-cs"/>
              </a:rPr>
              <a:t>przy obecnym stanie technologii kompresji zwiększyć z 8 do 10 liczbę slotów w </a:t>
            </a:r>
            <a:r>
              <a:rPr lang="pl-PL" sz="1800" dirty="0" smtClean="0">
                <a:solidFill>
                  <a:srgbClr val="000066"/>
                </a:solidFill>
                <a:latin typeface="+mj-lt"/>
                <a:ea typeface="+mj-ea"/>
                <a:cs typeface="+mj-cs"/>
              </a:rPr>
              <a:t>MUX-3?</a:t>
            </a:r>
          </a:p>
          <a:p>
            <a:pPr marL="800100" lvl="2" indent="-342900" eaLnBrk="0" hangingPunct="0">
              <a:spcBef>
                <a:spcPct val="20000"/>
              </a:spcBef>
              <a:buFontTx/>
              <a:buChar char="•"/>
            </a:pPr>
            <a:endParaRPr lang="pl-PL" sz="1800" dirty="0">
              <a:solidFill>
                <a:srgbClr val="000066"/>
              </a:solidFill>
              <a:latin typeface="+mj-lt"/>
              <a:ea typeface="+mj-ea"/>
              <a:cs typeface="+mj-cs"/>
            </a:endParaRPr>
          </a:p>
          <a:p>
            <a:pPr marL="800100" lvl="2" indent="-342900" eaLnBrk="0" hangingPunct="0">
              <a:spcBef>
                <a:spcPct val="20000"/>
              </a:spcBef>
              <a:buFontTx/>
              <a:buChar char="•"/>
            </a:pPr>
            <a:r>
              <a:rPr lang="pl-PL" sz="1800" dirty="0">
                <a:solidFill>
                  <a:srgbClr val="000066"/>
                </a:solidFill>
                <a:latin typeface="+mj-lt"/>
                <a:ea typeface="+mj-ea"/>
                <a:cs typeface="+mj-cs"/>
              </a:rPr>
              <a:t>zwiększenie liczby slotów spowoduje obniżenie jakości i jeżeli tak, to w jakim stopniu</a:t>
            </a:r>
            <a:r>
              <a:rPr lang="pl-PL" sz="1800" dirty="0" smtClean="0">
                <a:solidFill>
                  <a:srgbClr val="000066"/>
                </a:solidFill>
                <a:latin typeface="+mj-lt"/>
                <a:ea typeface="+mj-ea"/>
                <a:cs typeface="+mj-cs"/>
              </a:rPr>
              <a:t>?</a:t>
            </a:r>
          </a:p>
          <a:p>
            <a:pPr marL="800100" lvl="2" indent="-342900" eaLnBrk="0" hangingPunct="0">
              <a:spcBef>
                <a:spcPct val="20000"/>
              </a:spcBef>
              <a:buFontTx/>
              <a:buChar char="•"/>
            </a:pPr>
            <a:endParaRPr lang="pl-PL" sz="1800" dirty="0">
              <a:solidFill>
                <a:srgbClr val="000066"/>
              </a:solidFill>
              <a:latin typeface="+mj-lt"/>
              <a:ea typeface="+mj-ea"/>
              <a:cs typeface="+mj-cs"/>
            </a:endParaRPr>
          </a:p>
          <a:p>
            <a:pPr marL="800100" lvl="2" indent="-342900" eaLnBrk="0" hangingPunct="0">
              <a:spcBef>
                <a:spcPct val="20000"/>
              </a:spcBef>
              <a:buFontTx/>
              <a:buChar char="•"/>
            </a:pPr>
            <a:r>
              <a:rPr lang="pl-PL" sz="1800" dirty="0">
                <a:solidFill>
                  <a:srgbClr val="000066"/>
                </a:solidFill>
                <a:latin typeface="+mj-lt"/>
                <a:ea typeface="+mj-ea"/>
                <a:cs typeface="+mj-cs"/>
              </a:rPr>
              <a:t>możliwe jest zwiększenie liczby slotów przy obecnej infrastrukturze w TVP? </a:t>
            </a:r>
            <a:endParaRPr lang="pl-PL" sz="1800" dirty="0" smtClean="0">
              <a:solidFill>
                <a:srgbClr val="000066"/>
              </a:solidFill>
              <a:latin typeface="+mj-lt"/>
              <a:ea typeface="+mj-ea"/>
              <a:cs typeface="+mj-cs"/>
            </a:endParaRPr>
          </a:p>
          <a:p>
            <a:pPr marL="800100" lvl="2" indent="-342900" eaLnBrk="0" hangingPunct="0">
              <a:spcBef>
                <a:spcPct val="20000"/>
              </a:spcBef>
              <a:buFontTx/>
              <a:buChar char="•"/>
            </a:pPr>
            <a:endParaRPr lang="pl-PL" sz="1800" dirty="0">
              <a:solidFill>
                <a:srgbClr val="000066"/>
              </a:solidFill>
              <a:latin typeface="+mj-lt"/>
              <a:ea typeface="+mj-ea"/>
              <a:cs typeface="+mj-cs"/>
            </a:endParaRPr>
          </a:p>
          <a:p>
            <a:pPr marL="800100" lvl="2" indent="-342900" eaLnBrk="0" hangingPunct="0">
              <a:spcBef>
                <a:spcPct val="20000"/>
              </a:spcBef>
              <a:buFontTx/>
              <a:buChar char="•"/>
            </a:pPr>
            <a:r>
              <a:rPr lang="pl-PL" sz="1800" dirty="0">
                <a:solidFill>
                  <a:srgbClr val="000066"/>
                </a:solidFill>
                <a:latin typeface="+mj-lt"/>
                <a:ea typeface="+mj-ea"/>
                <a:cs typeface="+mj-cs"/>
              </a:rPr>
              <a:t>dostawcy są w stanie dostarczyć  nowoczesne </a:t>
            </a:r>
            <a:r>
              <a:rPr lang="pl-PL" sz="1800" dirty="0" smtClean="0">
                <a:solidFill>
                  <a:srgbClr val="000066"/>
                </a:solidFill>
                <a:latin typeface="+mj-lt"/>
                <a:ea typeface="+mj-ea"/>
                <a:cs typeface="+mj-cs"/>
              </a:rPr>
              <a:t>kodery </a:t>
            </a:r>
            <a:r>
              <a:rPr lang="pl-PL" sz="1800" dirty="0">
                <a:solidFill>
                  <a:srgbClr val="000066"/>
                </a:solidFill>
                <a:latin typeface="+mj-lt"/>
                <a:ea typeface="+mj-ea"/>
                <a:cs typeface="+mj-cs"/>
              </a:rPr>
              <a:t>w akceptowalnych: czasie i cenie?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3" name="Text Box 1027"/>
          <p:cNvSpPr txBox="1">
            <a:spLocks noChangeArrowheads="1"/>
          </p:cNvSpPr>
          <p:nvPr/>
        </p:nvSpPr>
        <p:spPr bwMode="auto">
          <a:xfrm>
            <a:off x="269875" y="898525"/>
            <a:ext cx="4706938" cy="49847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marL="457200" indent="-457200">
              <a:defRPr/>
            </a:pPr>
            <a:r>
              <a:rPr lang="en-GB" sz="2600" dirty="0" err="1">
                <a:solidFill>
                  <a:srgbClr val="000066"/>
                </a:solidFill>
              </a:rPr>
              <a:t>DVB</a:t>
            </a:r>
            <a:r>
              <a:rPr lang="en-GB" sz="2600" dirty="0">
                <a:solidFill>
                  <a:srgbClr val="000066"/>
                </a:solidFill>
              </a:rPr>
              <a:t>-T</a:t>
            </a:r>
            <a:r>
              <a:rPr lang="pl-PL" sz="2600" dirty="0">
                <a:solidFill>
                  <a:srgbClr val="000066"/>
                </a:solidFill>
              </a:rPr>
              <a:t>2 a </a:t>
            </a:r>
            <a:r>
              <a:rPr lang="pl-PL" sz="2600" dirty="0" err="1">
                <a:solidFill>
                  <a:srgbClr val="000066"/>
                </a:solidFill>
              </a:rPr>
              <a:t>DVB-T</a:t>
            </a:r>
            <a:r>
              <a:rPr lang="pl-PL" sz="2600" dirty="0">
                <a:solidFill>
                  <a:srgbClr val="000066"/>
                </a:solidFill>
              </a:rPr>
              <a:t> - modulacja</a:t>
            </a:r>
            <a:endParaRPr lang="en-GB" sz="2600" dirty="0">
              <a:solidFill>
                <a:srgbClr val="000066"/>
              </a:solidFill>
            </a:endParaRPr>
          </a:p>
        </p:txBody>
      </p:sp>
      <p:sp>
        <p:nvSpPr>
          <p:cNvPr id="6148" name="Rectangle 1063"/>
          <p:cNvSpPr>
            <a:spLocks noChangeArrowheads="1"/>
          </p:cNvSpPr>
          <p:nvPr/>
        </p:nvSpPr>
        <p:spPr bwMode="auto">
          <a:xfrm>
            <a:off x="3509963" y="23383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pl-PL"/>
          </a:p>
        </p:txBody>
      </p:sp>
      <p:pic>
        <p:nvPicPr>
          <p:cNvPr id="7174" name="Picture 106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4163" y="2138363"/>
            <a:ext cx="2673350" cy="27432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</p:pic>
      <p:grpSp>
        <p:nvGrpSpPr>
          <p:cNvPr id="6150" name="Group 1090"/>
          <p:cNvGrpSpPr>
            <a:grpSpLocks/>
          </p:cNvGrpSpPr>
          <p:nvPr/>
        </p:nvGrpSpPr>
        <p:grpSpPr bwMode="auto">
          <a:xfrm>
            <a:off x="5257800" y="914400"/>
            <a:ext cx="3581400" cy="2057400"/>
            <a:chOff x="3312" y="576"/>
            <a:chExt cx="2256" cy="1440"/>
          </a:xfrm>
        </p:grpSpPr>
        <p:sp>
          <p:nvSpPr>
            <p:cNvPr id="7180" name="Rectangle 1085"/>
            <p:cNvSpPr>
              <a:spLocks noChangeArrowheads="1"/>
            </p:cNvSpPr>
            <p:nvPr/>
          </p:nvSpPr>
          <p:spPr bwMode="auto">
            <a:xfrm>
              <a:off x="3312" y="576"/>
              <a:ext cx="2256" cy="1440"/>
            </a:xfrm>
            <a:prstGeom prst="rect">
              <a:avLst/>
            </a:prstGeom>
            <a:ln>
              <a:headEnd/>
              <a:tailEnd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>
                <a:defRPr/>
              </a:pPr>
              <a:endParaRPr lang="pl-PL"/>
            </a:p>
          </p:txBody>
        </p:sp>
        <p:grpSp>
          <p:nvGrpSpPr>
            <p:cNvPr id="6156" name="Group 1084"/>
            <p:cNvGrpSpPr>
              <a:grpSpLocks/>
            </p:cNvGrpSpPr>
            <p:nvPr/>
          </p:nvGrpSpPr>
          <p:grpSpPr bwMode="auto">
            <a:xfrm>
              <a:off x="3360" y="624"/>
              <a:ext cx="2147" cy="1344"/>
              <a:chOff x="-2" y="-2"/>
              <a:chExt cx="2147" cy="1541"/>
            </a:xfrm>
          </p:grpSpPr>
          <p:grpSp>
            <p:nvGrpSpPr>
              <p:cNvPr id="6157" name="Group 1082"/>
              <p:cNvGrpSpPr>
                <a:grpSpLocks/>
              </p:cNvGrpSpPr>
              <p:nvPr/>
            </p:nvGrpSpPr>
            <p:grpSpPr bwMode="auto">
              <a:xfrm>
                <a:off x="0" y="0"/>
                <a:ext cx="2143" cy="1537"/>
                <a:chOff x="0" y="0"/>
                <a:chExt cx="2143" cy="1537"/>
              </a:xfrm>
            </p:grpSpPr>
            <p:grpSp>
              <p:nvGrpSpPr>
                <p:cNvPr id="6159" name="Group 1071"/>
                <p:cNvGrpSpPr>
                  <a:grpSpLocks/>
                </p:cNvGrpSpPr>
                <p:nvPr/>
              </p:nvGrpSpPr>
              <p:grpSpPr bwMode="auto">
                <a:xfrm>
                  <a:off x="0" y="0"/>
                  <a:ext cx="619" cy="384"/>
                  <a:chOff x="0" y="0"/>
                  <a:chExt cx="619" cy="384"/>
                </a:xfrm>
              </p:grpSpPr>
              <p:sp>
                <p:nvSpPr>
                  <p:cNvPr id="6175" name="Rectangle 1064"/>
                  <p:cNvSpPr>
                    <a:spLocks noChangeArrowheads="1"/>
                  </p:cNvSpPr>
                  <p:nvPr/>
                </p:nvSpPr>
                <p:spPr bwMode="auto">
                  <a:xfrm>
                    <a:off x="43" y="0"/>
                    <a:ext cx="533" cy="384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algn="just"/>
                    <a:endParaRPr lang="en-GB" sz="1000">
                      <a:latin typeface="Times New Roman" pitchFamily="18" charset="0"/>
                      <a:cs typeface="Times New Roman" pitchFamily="18" charset="0"/>
                    </a:endParaRPr>
                  </a:p>
                  <a:p>
                    <a:pPr algn="just" eaLnBrk="0" hangingPunct="0"/>
                    <a:endParaRPr lang="en-GB" sz="2400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6176" name="Rectangle 1070"/>
                  <p:cNvSpPr>
                    <a:spLocks noChangeArrowheads="1"/>
                  </p:cNvSpPr>
                  <p:nvPr/>
                </p:nvSpPr>
                <p:spPr bwMode="auto">
                  <a:xfrm>
                    <a:off x="0" y="0"/>
                    <a:ext cx="619" cy="384"/>
                  </a:xfrm>
                  <a:prstGeom prst="rect">
                    <a:avLst/>
                  </a:prstGeom>
                  <a:noFill/>
                  <a:ln w="7">
                    <a:solidFill>
                      <a:srgbClr val="A0A0A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l-PL"/>
                  </a:p>
                </p:txBody>
              </p:sp>
            </p:grpSp>
            <p:grpSp>
              <p:nvGrpSpPr>
                <p:cNvPr id="6160" name="Group 1073"/>
                <p:cNvGrpSpPr>
                  <a:grpSpLocks/>
                </p:cNvGrpSpPr>
                <p:nvPr/>
              </p:nvGrpSpPr>
              <p:grpSpPr bwMode="auto">
                <a:xfrm>
                  <a:off x="619" y="0"/>
                  <a:ext cx="734" cy="384"/>
                  <a:chOff x="619" y="0"/>
                  <a:chExt cx="734" cy="384"/>
                </a:xfrm>
              </p:grpSpPr>
              <p:sp>
                <p:nvSpPr>
                  <p:cNvPr id="6173" name="Rectangle 1065"/>
                  <p:cNvSpPr>
                    <a:spLocks noChangeArrowheads="1"/>
                  </p:cNvSpPr>
                  <p:nvPr/>
                </p:nvSpPr>
                <p:spPr bwMode="auto">
                  <a:xfrm>
                    <a:off x="662" y="0"/>
                    <a:ext cx="648" cy="384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algn="just"/>
                    <a:r>
                      <a:rPr lang="de-DE" sz="1000" b="1">
                        <a:latin typeface="Times New Roman" pitchFamily="18" charset="0"/>
                        <a:cs typeface="Times New Roman" pitchFamily="18" charset="0"/>
                      </a:rPr>
                      <a:t>DVB-T2</a:t>
                    </a:r>
                    <a:endParaRPr lang="en-GB" sz="1000">
                      <a:latin typeface="Times New Roman" pitchFamily="18" charset="0"/>
                      <a:cs typeface="Times New Roman" pitchFamily="18" charset="0"/>
                    </a:endParaRPr>
                  </a:p>
                  <a:p>
                    <a:pPr algn="just" eaLnBrk="0" hangingPunct="0"/>
                    <a:endParaRPr lang="en-GB" sz="2400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6174" name="Rectangle 1072"/>
                  <p:cNvSpPr>
                    <a:spLocks noChangeArrowheads="1"/>
                  </p:cNvSpPr>
                  <p:nvPr/>
                </p:nvSpPr>
                <p:spPr bwMode="auto">
                  <a:xfrm>
                    <a:off x="619" y="0"/>
                    <a:ext cx="734" cy="384"/>
                  </a:xfrm>
                  <a:prstGeom prst="rect">
                    <a:avLst/>
                  </a:prstGeom>
                  <a:noFill/>
                  <a:ln w="7">
                    <a:solidFill>
                      <a:srgbClr val="A0A0A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l-PL"/>
                  </a:p>
                </p:txBody>
              </p:sp>
            </p:grpSp>
            <p:grpSp>
              <p:nvGrpSpPr>
                <p:cNvPr id="6161" name="Group 1075"/>
                <p:cNvGrpSpPr>
                  <a:grpSpLocks/>
                </p:cNvGrpSpPr>
                <p:nvPr/>
              </p:nvGrpSpPr>
              <p:grpSpPr bwMode="auto">
                <a:xfrm>
                  <a:off x="1353" y="0"/>
                  <a:ext cx="790" cy="384"/>
                  <a:chOff x="1353" y="0"/>
                  <a:chExt cx="790" cy="384"/>
                </a:xfrm>
              </p:grpSpPr>
              <p:sp>
                <p:nvSpPr>
                  <p:cNvPr id="6171" name="Rectangle 1066"/>
                  <p:cNvSpPr>
                    <a:spLocks noChangeArrowheads="1"/>
                  </p:cNvSpPr>
                  <p:nvPr/>
                </p:nvSpPr>
                <p:spPr bwMode="auto">
                  <a:xfrm>
                    <a:off x="1396" y="0"/>
                    <a:ext cx="704" cy="384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algn="just"/>
                    <a:r>
                      <a:rPr lang="de-DE" sz="1000" b="1">
                        <a:latin typeface="Times New Roman" pitchFamily="18" charset="0"/>
                        <a:cs typeface="Times New Roman" pitchFamily="18" charset="0"/>
                      </a:rPr>
                      <a:t>DVB-T</a:t>
                    </a:r>
                    <a:endParaRPr lang="en-GB" sz="1000">
                      <a:latin typeface="Times New Roman" pitchFamily="18" charset="0"/>
                      <a:cs typeface="Times New Roman" pitchFamily="18" charset="0"/>
                    </a:endParaRPr>
                  </a:p>
                  <a:p>
                    <a:pPr algn="just" eaLnBrk="0" hangingPunct="0"/>
                    <a:endParaRPr lang="en-GB" sz="2400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6172" name="Rectangle 1074"/>
                  <p:cNvSpPr>
                    <a:spLocks noChangeArrowheads="1"/>
                  </p:cNvSpPr>
                  <p:nvPr/>
                </p:nvSpPr>
                <p:spPr bwMode="auto">
                  <a:xfrm>
                    <a:off x="1353" y="0"/>
                    <a:ext cx="790" cy="384"/>
                  </a:xfrm>
                  <a:prstGeom prst="rect">
                    <a:avLst/>
                  </a:prstGeom>
                  <a:noFill/>
                  <a:ln w="7">
                    <a:solidFill>
                      <a:srgbClr val="A0A0A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l-PL"/>
                  </a:p>
                </p:txBody>
              </p:sp>
            </p:grpSp>
            <p:grpSp>
              <p:nvGrpSpPr>
                <p:cNvPr id="6162" name="Group 1077"/>
                <p:cNvGrpSpPr>
                  <a:grpSpLocks/>
                </p:cNvGrpSpPr>
                <p:nvPr/>
              </p:nvGrpSpPr>
              <p:grpSpPr bwMode="auto">
                <a:xfrm>
                  <a:off x="0" y="384"/>
                  <a:ext cx="619" cy="1153"/>
                  <a:chOff x="0" y="384"/>
                  <a:chExt cx="619" cy="1153"/>
                </a:xfrm>
              </p:grpSpPr>
              <p:sp>
                <p:nvSpPr>
                  <p:cNvPr id="6169" name="Rectangle 1067"/>
                  <p:cNvSpPr>
                    <a:spLocks noChangeArrowheads="1"/>
                  </p:cNvSpPr>
                  <p:nvPr/>
                </p:nvSpPr>
                <p:spPr bwMode="auto">
                  <a:xfrm>
                    <a:off x="43" y="384"/>
                    <a:ext cx="533" cy="1153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algn="just"/>
                    <a:r>
                      <a:rPr lang="en-US" sz="1000">
                        <a:latin typeface="Times New Roman" pitchFamily="18" charset="0"/>
                        <a:cs typeface="Times New Roman" pitchFamily="18" charset="0"/>
                      </a:rPr>
                      <a:t>Modulation</a:t>
                    </a:r>
                    <a:endParaRPr lang="en-GB" sz="1000">
                      <a:latin typeface="Times New Roman" pitchFamily="18" charset="0"/>
                      <a:cs typeface="Times New Roman" pitchFamily="18" charset="0"/>
                    </a:endParaRPr>
                  </a:p>
                  <a:p>
                    <a:pPr algn="just" eaLnBrk="0" hangingPunct="0"/>
                    <a:endParaRPr lang="en-GB" sz="2400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6170" name="Rectangle 1076"/>
                  <p:cNvSpPr>
                    <a:spLocks noChangeArrowheads="1"/>
                  </p:cNvSpPr>
                  <p:nvPr/>
                </p:nvSpPr>
                <p:spPr bwMode="auto">
                  <a:xfrm>
                    <a:off x="0" y="384"/>
                    <a:ext cx="619" cy="1153"/>
                  </a:xfrm>
                  <a:prstGeom prst="rect">
                    <a:avLst/>
                  </a:prstGeom>
                  <a:noFill/>
                  <a:ln w="7">
                    <a:solidFill>
                      <a:srgbClr val="A0A0A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l-PL"/>
                  </a:p>
                </p:txBody>
              </p:sp>
            </p:grpSp>
            <p:grpSp>
              <p:nvGrpSpPr>
                <p:cNvPr id="6163" name="Group 1079"/>
                <p:cNvGrpSpPr>
                  <a:grpSpLocks/>
                </p:cNvGrpSpPr>
                <p:nvPr/>
              </p:nvGrpSpPr>
              <p:grpSpPr bwMode="auto">
                <a:xfrm>
                  <a:off x="619" y="384"/>
                  <a:ext cx="734" cy="1153"/>
                  <a:chOff x="619" y="384"/>
                  <a:chExt cx="734" cy="1153"/>
                </a:xfrm>
              </p:grpSpPr>
              <p:sp>
                <p:nvSpPr>
                  <p:cNvPr id="6167" name="Rectangle 1068"/>
                  <p:cNvSpPr>
                    <a:spLocks noChangeArrowheads="1"/>
                  </p:cNvSpPr>
                  <p:nvPr/>
                </p:nvSpPr>
                <p:spPr bwMode="auto">
                  <a:xfrm>
                    <a:off x="662" y="384"/>
                    <a:ext cx="648" cy="1153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r>
                      <a:rPr lang="en-US" sz="1000">
                        <a:latin typeface="Times New Roman" pitchFamily="18" charset="0"/>
                        <a:cs typeface="Times New Roman" pitchFamily="18" charset="0"/>
                      </a:rPr>
                      <a:t>BPSK</a:t>
                    </a:r>
                    <a:endParaRPr lang="en-GB" sz="1000">
                      <a:latin typeface="Times New Roman" pitchFamily="18" charset="0"/>
                      <a:cs typeface="Times New Roman" pitchFamily="18" charset="0"/>
                    </a:endParaRPr>
                  </a:p>
                  <a:p>
                    <a:pPr eaLnBrk="0" hangingPunct="0"/>
                    <a:r>
                      <a:rPr lang="en-US" sz="800">
                        <a:latin typeface="Times New Roman" pitchFamily="18" charset="0"/>
                        <a:cs typeface="Times New Roman" pitchFamily="18" charset="0"/>
                      </a:rPr>
                      <a:t>(signalling only)</a:t>
                    </a:r>
                    <a:endParaRPr lang="en-GB" sz="1000">
                      <a:latin typeface="Times New Roman" pitchFamily="18" charset="0"/>
                      <a:cs typeface="Times New Roman" pitchFamily="18" charset="0"/>
                    </a:endParaRPr>
                  </a:p>
                  <a:p>
                    <a:pPr eaLnBrk="0" hangingPunct="0"/>
                    <a:r>
                      <a:rPr lang="en-US" sz="1000">
                        <a:latin typeface="Times New Roman" pitchFamily="18" charset="0"/>
                        <a:cs typeface="Times New Roman" pitchFamily="18" charset="0"/>
                      </a:rPr>
                      <a:t> </a:t>
                    </a:r>
                    <a:endParaRPr lang="en-GB" sz="1000">
                      <a:latin typeface="Times New Roman" pitchFamily="18" charset="0"/>
                      <a:cs typeface="Times New Roman" pitchFamily="18" charset="0"/>
                    </a:endParaRPr>
                  </a:p>
                  <a:p>
                    <a:pPr eaLnBrk="0" hangingPunct="0"/>
                    <a:r>
                      <a:rPr lang="en-US" sz="1000">
                        <a:latin typeface="Times New Roman" pitchFamily="18" charset="0"/>
                        <a:cs typeface="Times New Roman" pitchFamily="18" charset="0"/>
                      </a:rPr>
                      <a:t>QPSK</a:t>
                    </a:r>
                    <a:endParaRPr lang="en-GB" sz="1000">
                      <a:latin typeface="Times New Roman" pitchFamily="18" charset="0"/>
                      <a:cs typeface="Times New Roman" pitchFamily="18" charset="0"/>
                    </a:endParaRPr>
                  </a:p>
                  <a:p>
                    <a:pPr eaLnBrk="0" hangingPunct="0"/>
                    <a:r>
                      <a:rPr lang="en-US" sz="1000">
                        <a:latin typeface="Times New Roman" pitchFamily="18" charset="0"/>
                        <a:cs typeface="Times New Roman" pitchFamily="18" charset="0"/>
                      </a:rPr>
                      <a:t>16-QAM</a:t>
                    </a:r>
                    <a:endParaRPr lang="en-GB" sz="1000">
                      <a:latin typeface="Times New Roman" pitchFamily="18" charset="0"/>
                      <a:cs typeface="Times New Roman" pitchFamily="18" charset="0"/>
                    </a:endParaRPr>
                  </a:p>
                  <a:p>
                    <a:pPr eaLnBrk="0" hangingPunct="0"/>
                    <a:r>
                      <a:rPr lang="en-US" sz="1000">
                        <a:latin typeface="Times New Roman" pitchFamily="18" charset="0"/>
                        <a:cs typeface="Times New Roman" pitchFamily="18" charset="0"/>
                      </a:rPr>
                      <a:t>64-QAM</a:t>
                    </a:r>
                    <a:endParaRPr lang="en-GB" sz="1000">
                      <a:latin typeface="Times New Roman" pitchFamily="18" charset="0"/>
                      <a:cs typeface="Times New Roman" pitchFamily="18" charset="0"/>
                    </a:endParaRPr>
                  </a:p>
                  <a:p>
                    <a:pPr eaLnBrk="0" hangingPunct="0"/>
                    <a:r>
                      <a:rPr lang="en-US" sz="1000">
                        <a:latin typeface="Times New Roman" pitchFamily="18" charset="0"/>
                        <a:cs typeface="Times New Roman" pitchFamily="18" charset="0"/>
                      </a:rPr>
                      <a:t>256-QAM</a:t>
                    </a:r>
                    <a:endParaRPr lang="en-GB" sz="1000">
                      <a:latin typeface="Times New Roman" pitchFamily="18" charset="0"/>
                      <a:cs typeface="Times New Roman" pitchFamily="18" charset="0"/>
                    </a:endParaRPr>
                  </a:p>
                  <a:p>
                    <a:pPr eaLnBrk="0" hangingPunct="0"/>
                    <a:endParaRPr lang="en-GB" sz="2400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6168" name="Rectangle 1078"/>
                  <p:cNvSpPr>
                    <a:spLocks noChangeArrowheads="1"/>
                  </p:cNvSpPr>
                  <p:nvPr/>
                </p:nvSpPr>
                <p:spPr bwMode="auto">
                  <a:xfrm>
                    <a:off x="619" y="384"/>
                    <a:ext cx="734" cy="1153"/>
                  </a:xfrm>
                  <a:prstGeom prst="rect">
                    <a:avLst/>
                  </a:prstGeom>
                  <a:noFill/>
                  <a:ln w="7">
                    <a:solidFill>
                      <a:srgbClr val="A0A0A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l-PL"/>
                  </a:p>
                </p:txBody>
              </p:sp>
            </p:grpSp>
            <p:grpSp>
              <p:nvGrpSpPr>
                <p:cNvPr id="6164" name="Group 1081"/>
                <p:cNvGrpSpPr>
                  <a:grpSpLocks/>
                </p:cNvGrpSpPr>
                <p:nvPr/>
              </p:nvGrpSpPr>
              <p:grpSpPr bwMode="auto">
                <a:xfrm>
                  <a:off x="1353" y="384"/>
                  <a:ext cx="790" cy="1153"/>
                  <a:chOff x="1353" y="384"/>
                  <a:chExt cx="790" cy="1153"/>
                </a:xfrm>
              </p:grpSpPr>
              <p:sp>
                <p:nvSpPr>
                  <p:cNvPr id="6165" name="Rectangle 1069"/>
                  <p:cNvSpPr>
                    <a:spLocks noChangeArrowheads="1"/>
                  </p:cNvSpPr>
                  <p:nvPr/>
                </p:nvSpPr>
                <p:spPr bwMode="auto">
                  <a:xfrm>
                    <a:off x="1396" y="384"/>
                    <a:ext cx="704" cy="1153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r>
                      <a:rPr lang="en-US" sz="1000">
                        <a:latin typeface="Times New Roman" pitchFamily="18" charset="0"/>
                        <a:cs typeface="Times New Roman" pitchFamily="18" charset="0"/>
                      </a:rPr>
                      <a:t>DBPSK</a:t>
                    </a:r>
                    <a:endParaRPr lang="en-GB" sz="1000">
                      <a:latin typeface="Times New Roman" pitchFamily="18" charset="0"/>
                      <a:cs typeface="Times New Roman" pitchFamily="18" charset="0"/>
                    </a:endParaRPr>
                  </a:p>
                  <a:p>
                    <a:pPr eaLnBrk="0" hangingPunct="0"/>
                    <a:r>
                      <a:rPr lang="en-US" sz="800">
                        <a:latin typeface="Times New Roman" pitchFamily="18" charset="0"/>
                        <a:cs typeface="Times New Roman" pitchFamily="18" charset="0"/>
                      </a:rPr>
                      <a:t>(signalling only) </a:t>
                    </a:r>
                    <a:endParaRPr lang="en-GB" sz="1000">
                      <a:latin typeface="Times New Roman" pitchFamily="18" charset="0"/>
                      <a:cs typeface="Times New Roman" pitchFamily="18" charset="0"/>
                    </a:endParaRPr>
                  </a:p>
                  <a:p>
                    <a:pPr eaLnBrk="0" hangingPunct="0"/>
                    <a:r>
                      <a:rPr lang="en-US" sz="1000">
                        <a:latin typeface="Times New Roman" pitchFamily="18" charset="0"/>
                        <a:cs typeface="Times New Roman" pitchFamily="18" charset="0"/>
                      </a:rPr>
                      <a:t> </a:t>
                    </a:r>
                    <a:endParaRPr lang="en-GB" sz="1000">
                      <a:latin typeface="Times New Roman" pitchFamily="18" charset="0"/>
                      <a:cs typeface="Times New Roman" pitchFamily="18" charset="0"/>
                    </a:endParaRPr>
                  </a:p>
                  <a:p>
                    <a:pPr eaLnBrk="0" hangingPunct="0"/>
                    <a:r>
                      <a:rPr lang="en-US" sz="1000">
                        <a:latin typeface="Times New Roman" pitchFamily="18" charset="0"/>
                        <a:cs typeface="Times New Roman" pitchFamily="18" charset="0"/>
                      </a:rPr>
                      <a:t>QPSK</a:t>
                    </a:r>
                    <a:endParaRPr lang="en-GB" sz="1000">
                      <a:latin typeface="Times New Roman" pitchFamily="18" charset="0"/>
                      <a:cs typeface="Times New Roman" pitchFamily="18" charset="0"/>
                    </a:endParaRPr>
                  </a:p>
                  <a:p>
                    <a:pPr eaLnBrk="0" hangingPunct="0"/>
                    <a:r>
                      <a:rPr lang="en-US" sz="1000">
                        <a:latin typeface="Times New Roman" pitchFamily="18" charset="0"/>
                        <a:cs typeface="Times New Roman" pitchFamily="18" charset="0"/>
                      </a:rPr>
                      <a:t>16-QAM</a:t>
                    </a:r>
                    <a:endParaRPr lang="en-GB" sz="1000">
                      <a:latin typeface="Times New Roman" pitchFamily="18" charset="0"/>
                      <a:cs typeface="Times New Roman" pitchFamily="18" charset="0"/>
                    </a:endParaRPr>
                  </a:p>
                  <a:p>
                    <a:pPr eaLnBrk="0" hangingPunct="0"/>
                    <a:r>
                      <a:rPr lang="en-US" sz="800">
                        <a:latin typeface="Times New Roman" pitchFamily="18" charset="0"/>
                        <a:cs typeface="Times New Roman" pitchFamily="18" charset="0"/>
                      </a:rPr>
                      <a:t>(uniform and non-uniform)</a:t>
                    </a:r>
                    <a:endParaRPr lang="en-GB" sz="1000">
                      <a:latin typeface="Times New Roman" pitchFamily="18" charset="0"/>
                      <a:cs typeface="Times New Roman" pitchFamily="18" charset="0"/>
                    </a:endParaRPr>
                  </a:p>
                  <a:p>
                    <a:pPr eaLnBrk="0" hangingPunct="0"/>
                    <a:r>
                      <a:rPr lang="en-US" sz="1000">
                        <a:latin typeface="Times New Roman" pitchFamily="18" charset="0"/>
                        <a:cs typeface="Times New Roman" pitchFamily="18" charset="0"/>
                      </a:rPr>
                      <a:t>64-QAM</a:t>
                    </a:r>
                    <a:endParaRPr lang="en-GB" sz="1000">
                      <a:latin typeface="Times New Roman" pitchFamily="18" charset="0"/>
                      <a:cs typeface="Times New Roman" pitchFamily="18" charset="0"/>
                    </a:endParaRPr>
                  </a:p>
                  <a:p>
                    <a:pPr eaLnBrk="0" hangingPunct="0"/>
                    <a:r>
                      <a:rPr lang="en-US" sz="800">
                        <a:latin typeface="Times New Roman" pitchFamily="18" charset="0"/>
                        <a:cs typeface="Times New Roman" pitchFamily="18" charset="0"/>
                      </a:rPr>
                      <a:t>(uniform and non-uniform)</a:t>
                    </a:r>
                    <a:endParaRPr lang="en-GB" sz="1000">
                      <a:latin typeface="Times New Roman" pitchFamily="18" charset="0"/>
                      <a:cs typeface="Times New Roman" pitchFamily="18" charset="0"/>
                    </a:endParaRPr>
                  </a:p>
                  <a:p>
                    <a:pPr eaLnBrk="0" hangingPunct="0"/>
                    <a:endParaRPr lang="en-GB" sz="2400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6166" name="Rectangle 1080"/>
                  <p:cNvSpPr>
                    <a:spLocks noChangeArrowheads="1"/>
                  </p:cNvSpPr>
                  <p:nvPr/>
                </p:nvSpPr>
                <p:spPr bwMode="auto">
                  <a:xfrm>
                    <a:off x="1353" y="384"/>
                    <a:ext cx="790" cy="1153"/>
                  </a:xfrm>
                  <a:prstGeom prst="rect">
                    <a:avLst/>
                  </a:prstGeom>
                  <a:noFill/>
                  <a:ln w="7">
                    <a:solidFill>
                      <a:srgbClr val="A0A0A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l-PL"/>
                  </a:p>
                </p:txBody>
              </p:sp>
            </p:grpSp>
          </p:grpSp>
          <p:sp>
            <p:nvSpPr>
              <p:cNvPr id="6158" name="Rectangle 1083"/>
              <p:cNvSpPr>
                <a:spLocks noChangeArrowheads="1"/>
              </p:cNvSpPr>
              <p:nvPr/>
            </p:nvSpPr>
            <p:spPr bwMode="auto">
              <a:xfrm>
                <a:off x="-2" y="-2"/>
                <a:ext cx="2147" cy="1541"/>
              </a:xfrm>
              <a:prstGeom prst="rect">
                <a:avLst/>
              </a:prstGeom>
              <a:noFill/>
              <a:ln w="7937">
                <a:solidFill>
                  <a:srgbClr val="A0A0A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pl-PL"/>
              </a:p>
            </p:txBody>
          </p:sp>
        </p:grpSp>
      </p:grpSp>
      <p:sp>
        <p:nvSpPr>
          <p:cNvPr id="7176" name="Text Box 1086"/>
          <p:cNvSpPr txBox="1">
            <a:spLocks noChangeArrowheads="1"/>
          </p:cNvSpPr>
          <p:nvPr/>
        </p:nvSpPr>
        <p:spPr bwMode="auto">
          <a:xfrm>
            <a:off x="284163" y="1604963"/>
            <a:ext cx="4419600" cy="307777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marL="457200" indent="-457200">
              <a:defRPr/>
            </a:pPr>
            <a:r>
              <a:rPr lang="pl-PL" sz="1400" dirty="0" smtClean="0">
                <a:solidFill>
                  <a:srgbClr val="4D4D4D"/>
                </a:solidFill>
              </a:rPr>
              <a:t>Niejednorodna modulacja 16-QAM w </a:t>
            </a:r>
            <a:r>
              <a:rPr lang="pl-PL" sz="1400" b="1" dirty="0" err="1" smtClean="0">
                <a:solidFill>
                  <a:srgbClr val="4D4D4D"/>
                </a:solidFill>
              </a:rPr>
              <a:t>DVB-T</a:t>
            </a:r>
            <a:endParaRPr lang="en-GB" sz="1400" b="1" dirty="0">
              <a:solidFill>
                <a:srgbClr val="4D4D4D"/>
              </a:solidFill>
            </a:endParaRPr>
          </a:p>
        </p:txBody>
      </p:sp>
      <p:sp>
        <p:nvSpPr>
          <p:cNvPr id="7177" name="Text Box 1088"/>
          <p:cNvSpPr txBox="1">
            <a:spLocks noChangeArrowheads="1"/>
          </p:cNvSpPr>
          <p:nvPr/>
        </p:nvSpPr>
        <p:spPr bwMode="auto">
          <a:xfrm>
            <a:off x="179388" y="5538788"/>
            <a:ext cx="5029200" cy="738664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marL="457200" indent="-457200">
              <a:defRPr/>
            </a:pPr>
            <a:r>
              <a:rPr lang="pl-PL" sz="1400" dirty="0" smtClean="0">
                <a:solidFill>
                  <a:srgbClr val="4D4D4D"/>
                </a:solidFill>
              </a:rPr>
              <a:t>W </a:t>
            </a:r>
            <a:r>
              <a:rPr lang="pl-PL" sz="1400" b="1" dirty="0">
                <a:solidFill>
                  <a:srgbClr val="4D4D4D"/>
                </a:solidFill>
              </a:rPr>
              <a:t>DVB-T2</a:t>
            </a:r>
            <a:r>
              <a:rPr lang="pl-PL" sz="1400" dirty="0">
                <a:solidFill>
                  <a:srgbClr val="4D4D4D"/>
                </a:solidFill>
              </a:rPr>
              <a:t> </a:t>
            </a:r>
            <a:r>
              <a:rPr lang="pl-PL" sz="1400" dirty="0" smtClean="0">
                <a:solidFill>
                  <a:srgbClr val="4D4D4D"/>
                </a:solidFill>
              </a:rPr>
              <a:t>różne </a:t>
            </a:r>
            <a:r>
              <a:rPr lang="en-US" sz="1400" dirty="0" smtClean="0">
                <a:solidFill>
                  <a:srgbClr val="4D4D4D"/>
                </a:solidFill>
                <a:cs typeface="Times New Roman" pitchFamily="18" charset="0"/>
              </a:rPr>
              <a:t>PLP</a:t>
            </a:r>
            <a:r>
              <a:rPr lang="pl-PL" sz="1400" dirty="0" smtClean="0">
                <a:solidFill>
                  <a:srgbClr val="4D4D4D"/>
                </a:solidFill>
                <a:cs typeface="Times New Roman" pitchFamily="18" charset="0"/>
              </a:rPr>
              <a:t> mogą być nadawane z różnymi konstelacjami i różnymi sprawnościami kodowania, co jest sygnalizowane w nagłówkach</a:t>
            </a:r>
            <a:endParaRPr lang="en-GB" sz="1400" dirty="0">
              <a:solidFill>
                <a:srgbClr val="4D4D4D"/>
              </a:solidFill>
            </a:endParaRPr>
          </a:p>
        </p:txBody>
      </p:sp>
      <p:graphicFrame>
        <p:nvGraphicFramePr>
          <p:cNvPr id="6146" name="Object 1089"/>
          <p:cNvGraphicFramePr>
            <a:graphicFrameLocks noChangeAspect="1"/>
          </p:cNvGraphicFramePr>
          <p:nvPr/>
        </p:nvGraphicFramePr>
        <p:xfrm>
          <a:off x="5738296" y="3086100"/>
          <a:ext cx="3100903" cy="275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8" name="Obraz - mapa bitowa" r:id="rId5" imgW="6590476" imgH="5858693" progId="">
                  <p:embed/>
                </p:oleObj>
              </mc:Choice>
              <mc:Fallback>
                <p:oleObj name="Obraz - mapa bitowa" r:id="rId5" imgW="6590476" imgH="5858693" progId="">
                  <p:embed/>
                  <p:pic>
                    <p:nvPicPr>
                      <p:cNvPr id="0" name="Object 108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38296" y="3086100"/>
                        <a:ext cx="3100903" cy="2755900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accent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53" name="Text Box 1091"/>
          <p:cNvSpPr txBox="1">
            <a:spLocks noChangeArrowheads="1"/>
          </p:cNvSpPr>
          <p:nvPr/>
        </p:nvSpPr>
        <p:spPr bwMode="auto">
          <a:xfrm>
            <a:off x="5195888" y="6142038"/>
            <a:ext cx="2424112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 sz="1000" b="1">
                <a:solidFill>
                  <a:srgbClr val="5F5F5F"/>
                </a:solidFill>
              </a:rPr>
              <a:t>Source</a:t>
            </a:r>
            <a:r>
              <a:rPr lang="en-GB" sz="1000">
                <a:solidFill>
                  <a:srgbClr val="5F5F5F"/>
                </a:solidFill>
              </a:rPr>
              <a:t>: </a:t>
            </a:r>
            <a:r>
              <a:rPr lang="pl-PL" sz="1000">
                <a:solidFill>
                  <a:srgbClr val="5F5F5F"/>
                </a:solidFill>
              </a:rPr>
              <a:t>DVB Bluebook A122</a:t>
            </a:r>
            <a:endParaRPr lang="en-GB" sz="1000">
              <a:solidFill>
                <a:srgbClr val="5F5F5F"/>
              </a:solidFill>
            </a:endParaRPr>
          </a:p>
        </p:txBody>
      </p:sp>
      <p:sp>
        <p:nvSpPr>
          <p:cNvPr id="6154" name="Text Box 1092"/>
          <p:cNvSpPr txBox="1">
            <a:spLocks noChangeArrowheads="1"/>
          </p:cNvSpPr>
          <p:nvPr/>
        </p:nvSpPr>
        <p:spPr bwMode="auto">
          <a:xfrm>
            <a:off x="284163" y="4881563"/>
            <a:ext cx="2424112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 b="1">
                <a:solidFill>
                  <a:srgbClr val="5F5F5F"/>
                </a:solidFill>
              </a:rPr>
              <a:t>Source</a:t>
            </a:r>
            <a:r>
              <a:rPr lang="en-GB">
                <a:solidFill>
                  <a:srgbClr val="5F5F5F"/>
                </a:solidFill>
              </a:rPr>
              <a:t>: </a:t>
            </a:r>
            <a:r>
              <a:rPr lang="pl-PL">
                <a:solidFill>
                  <a:srgbClr val="5F5F5F"/>
                </a:solidFill>
              </a:rPr>
              <a:t>ETSI EN 300 744</a:t>
            </a:r>
            <a:endParaRPr lang="en-GB">
              <a:solidFill>
                <a:srgbClr val="5F5F5F"/>
              </a:solidFill>
            </a:endParaRPr>
          </a:p>
        </p:txBody>
      </p:sp>
      <p:grpSp>
        <p:nvGrpSpPr>
          <p:cNvPr id="33" name="Group 24"/>
          <p:cNvGrpSpPr>
            <a:grpSpLocks noChangeAspect="1"/>
          </p:cNvGrpSpPr>
          <p:nvPr/>
        </p:nvGrpSpPr>
        <p:grpSpPr bwMode="auto">
          <a:xfrm>
            <a:off x="3716655" y="4222004"/>
            <a:ext cx="1800225" cy="838548"/>
            <a:chOff x="3708" y="3967"/>
            <a:chExt cx="4272" cy="1990"/>
          </a:xfrm>
        </p:grpSpPr>
        <p:sp>
          <p:nvSpPr>
            <p:cNvPr id="34" name="Oval 25"/>
            <p:cNvSpPr>
              <a:spLocks noChangeAspect="1" noChangeArrowheads="1"/>
            </p:cNvSpPr>
            <p:nvPr/>
          </p:nvSpPr>
          <p:spPr bwMode="auto">
            <a:xfrm>
              <a:off x="3877" y="4328"/>
              <a:ext cx="113" cy="113"/>
            </a:xfrm>
            <a:prstGeom prst="ellipse">
              <a:avLst/>
            </a:prstGeom>
            <a:solidFill>
              <a:srgbClr val="C0C0C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35" name="Oval 26"/>
            <p:cNvSpPr>
              <a:spLocks noChangeAspect="1" noChangeArrowheads="1"/>
            </p:cNvSpPr>
            <p:nvPr/>
          </p:nvSpPr>
          <p:spPr bwMode="auto">
            <a:xfrm>
              <a:off x="5151" y="4327"/>
              <a:ext cx="113" cy="113"/>
            </a:xfrm>
            <a:prstGeom prst="ellipse">
              <a:avLst/>
            </a:prstGeom>
            <a:solidFill>
              <a:srgbClr val="C0C0C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36" name="Oval 27"/>
            <p:cNvSpPr>
              <a:spLocks noChangeAspect="1" noChangeArrowheads="1"/>
            </p:cNvSpPr>
            <p:nvPr/>
          </p:nvSpPr>
          <p:spPr bwMode="auto">
            <a:xfrm>
              <a:off x="3876" y="5602"/>
              <a:ext cx="113" cy="113"/>
            </a:xfrm>
            <a:prstGeom prst="ellipse">
              <a:avLst/>
            </a:prstGeom>
            <a:solidFill>
              <a:srgbClr val="C0C0C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37" name="Oval 28"/>
            <p:cNvSpPr>
              <a:spLocks noChangeAspect="1" noChangeArrowheads="1"/>
            </p:cNvSpPr>
            <p:nvPr/>
          </p:nvSpPr>
          <p:spPr bwMode="auto">
            <a:xfrm>
              <a:off x="5151" y="5601"/>
              <a:ext cx="113" cy="113"/>
            </a:xfrm>
            <a:prstGeom prst="ellipse">
              <a:avLst/>
            </a:prstGeom>
            <a:solidFill>
              <a:srgbClr val="C0C0C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38" name="Oval 29"/>
            <p:cNvSpPr>
              <a:spLocks noChangeAspect="1" noChangeArrowheads="1"/>
            </p:cNvSpPr>
            <p:nvPr/>
          </p:nvSpPr>
          <p:spPr bwMode="auto">
            <a:xfrm>
              <a:off x="3876" y="5261"/>
              <a:ext cx="113" cy="113"/>
            </a:xfrm>
            <a:prstGeom prst="ellipse">
              <a:avLst/>
            </a:pr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39" name="Oval 30"/>
            <p:cNvSpPr>
              <a:spLocks noChangeAspect="1" noChangeArrowheads="1"/>
            </p:cNvSpPr>
            <p:nvPr/>
          </p:nvSpPr>
          <p:spPr bwMode="auto">
            <a:xfrm>
              <a:off x="5152" y="5263"/>
              <a:ext cx="113" cy="113"/>
            </a:xfrm>
            <a:prstGeom prst="ellipse">
              <a:avLst/>
            </a:pr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40" name="Oval 31"/>
            <p:cNvSpPr>
              <a:spLocks noChangeAspect="1" noChangeArrowheads="1"/>
            </p:cNvSpPr>
            <p:nvPr/>
          </p:nvSpPr>
          <p:spPr bwMode="auto">
            <a:xfrm>
              <a:off x="3877" y="4668"/>
              <a:ext cx="113" cy="113"/>
            </a:xfrm>
            <a:prstGeom prst="ellipse">
              <a:avLst/>
            </a:pr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41" name="Oval 32"/>
            <p:cNvSpPr>
              <a:spLocks noChangeAspect="1" noChangeArrowheads="1"/>
            </p:cNvSpPr>
            <p:nvPr/>
          </p:nvSpPr>
          <p:spPr bwMode="auto">
            <a:xfrm>
              <a:off x="5151" y="4667"/>
              <a:ext cx="113" cy="113"/>
            </a:xfrm>
            <a:prstGeom prst="ellipse">
              <a:avLst/>
            </a:pr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42" name="Line 33"/>
            <p:cNvSpPr>
              <a:spLocks noChangeAspect="1" noChangeShapeType="1"/>
            </p:cNvSpPr>
            <p:nvPr/>
          </p:nvSpPr>
          <p:spPr bwMode="auto">
            <a:xfrm>
              <a:off x="3933" y="4446"/>
              <a:ext cx="0" cy="22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stealth" w="sm" len="med"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43" name="Line 34"/>
            <p:cNvSpPr>
              <a:spLocks noChangeAspect="1" noChangeShapeType="1"/>
            </p:cNvSpPr>
            <p:nvPr/>
          </p:nvSpPr>
          <p:spPr bwMode="auto">
            <a:xfrm>
              <a:off x="5207" y="4446"/>
              <a:ext cx="0" cy="22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stealth" w="sm" len="med"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44" name="Line 35"/>
            <p:cNvSpPr>
              <a:spLocks noChangeAspect="1" noChangeShapeType="1"/>
            </p:cNvSpPr>
            <p:nvPr/>
          </p:nvSpPr>
          <p:spPr bwMode="auto">
            <a:xfrm flipV="1">
              <a:off x="5208" y="5379"/>
              <a:ext cx="0" cy="22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stealth" w="sm" len="med"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45" name="Line 36"/>
            <p:cNvSpPr>
              <a:spLocks noChangeAspect="1" noChangeShapeType="1"/>
            </p:cNvSpPr>
            <p:nvPr/>
          </p:nvSpPr>
          <p:spPr bwMode="auto">
            <a:xfrm flipV="1">
              <a:off x="3933" y="5379"/>
              <a:ext cx="0" cy="22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stealth" w="sm" len="med"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46" name="Line 37"/>
            <p:cNvSpPr>
              <a:spLocks noChangeAspect="1" noChangeShapeType="1"/>
            </p:cNvSpPr>
            <p:nvPr/>
          </p:nvSpPr>
          <p:spPr bwMode="auto">
            <a:xfrm>
              <a:off x="3708" y="5019"/>
              <a:ext cx="1921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stealth" w="sm" len="med"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47" name="Line 38"/>
            <p:cNvSpPr>
              <a:spLocks noChangeAspect="1" noChangeShapeType="1"/>
            </p:cNvSpPr>
            <p:nvPr/>
          </p:nvSpPr>
          <p:spPr bwMode="auto">
            <a:xfrm rot="-5400000">
              <a:off x="3587" y="4949"/>
              <a:ext cx="1963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stealth" w="sm" len="med"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48" name="Line 39"/>
            <p:cNvSpPr>
              <a:spLocks noChangeAspect="1" noChangeShapeType="1"/>
            </p:cNvSpPr>
            <p:nvPr/>
          </p:nvSpPr>
          <p:spPr bwMode="auto">
            <a:xfrm>
              <a:off x="6086" y="4706"/>
              <a:ext cx="0" cy="22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stealth" w="sm" len="med"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49" name="Line 40"/>
            <p:cNvSpPr>
              <a:spLocks noChangeAspect="1" noChangeShapeType="1"/>
            </p:cNvSpPr>
            <p:nvPr/>
          </p:nvSpPr>
          <p:spPr bwMode="auto">
            <a:xfrm>
              <a:off x="7238" y="4178"/>
              <a:ext cx="0" cy="22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stealth" w="sm" len="med"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50" name="Oval 41"/>
            <p:cNvSpPr>
              <a:spLocks noChangeAspect="1" noChangeArrowheads="1"/>
            </p:cNvSpPr>
            <p:nvPr/>
          </p:nvSpPr>
          <p:spPr bwMode="auto">
            <a:xfrm>
              <a:off x="6029" y="4915"/>
              <a:ext cx="113" cy="113"/>
            </a:xfrm>
            <a:prstGeom prst="ellipse">
              <a:avLst/>
            </a:pr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51" name="Oval 42"/>
            <p:cNvSpPr>
              <a:spLocks noChangeAspect="1" noChangeArrowheads="1"/>
            </p:cNvSpPr>
            <p:nvPr/>
          </p:nvSpPr>
          <p:spPr bwMode="auto">
            <a:xfrm>
              <a:off x="7182" y="4386"/>
              <a:ext cx="113" cy="113"/>
            </a:xfrm>
            <a:prstGeom prst="ellipse">
              <a:avLst/>
            </a:pr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52" name="Oval 43"/>
            <p:cNvSpPr>
              <a:spLocks noChangeAspect="1" noChangeArrowheads="1"/>
            </p:cNvSpPr>
            <p:nvPr/>
          </p:nvSpPr>
          <p:spPr bwMode="auto">
            <a:xfrm>
              <a:off x="6573" y="5450"/>
              <a:ext cx="113" cy="113"/>
            </a:xfrm>
            <a:prstGeom prst="ellipse">
              <a:avLst/>
            </a:pr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53" name="Oval 44"/>
            <p:cNvSpPr>
              <a:spLocks noChangeAspect="1" noChangeArrowheads="1"/>
            </p:cNvSpPr>
            <p:nvPr/>
          </p:nvSpPr>
          <p:spPr bwMode="auto">
            <a:xfrm>
              <a:off x="7722" y="4912"/>
              <a:ext cx="113" cy="113"/>
            </a:xfrm>
            <a:prstGeom prst="ellipse">
              <a:avLst/>
            </a:pr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54" name="Line 45"/>
            <p:cNvSpPr>
              <a:spLocks noChangeAspect="1" noChangeShapeType="1"/>
            </p:cNvSpPr>
            <p:nvPr/>
          </p:nvSpPr>
          <p:spPr bwMode="auto">
            <a:xfrm flipV="1">
              <a:off x="6630" y="5561"/>
              <a:ext cx="0" cy="22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stealth" w="sm" len="med"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55" name="Line 46"/>
            <p:cNvSpPr>
              <a:spLocks noChangeAspect="1" noChangeShapeType="1"/>
            </p:cNvSpPr>
            <p:nvPr/>
          </p:nvSpPr>
          <p:spPr bwMode="auto">
            <a:xfrm flipV="1">
              <a:off x="7778" y="5023"/>
              <a:ext cx="0" cy="22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stealth" w="sm" len="med"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56" name="Oval 47"/>
            <p:cNvSpPr>
              <a:spLocks noChangeAspect="1" noChangeArrowheads="1"/>
            </p:cNvSpPr>
            <p:nvPr/>
          </p:nvSpPr>
          <p:spPr bwMode="auto">
            <a:xfrm>
              <a:off x="6573" y="5758"/>
              <a:ext cx="113" cy="113"/>
            </a:xfrm>
            <a:prstGeom prst="ellipse">
              <a:avLst/>
            </a:prstGeom>
            <a:solidFill>
              <a:srgbClr val="C0C0C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57" name="Oval 48"/>
            <p:cNvSpPr>
              <a:spLocks noChangeAspect="1" noChangeArrowheads="1"/>
            </p:cNvSpPr>
            <p:nvPr/>
          </p:nvSpPr>
          <p:spPr bwMode="auto">
            <a:xfrm>
              <a:off x="7722" y="5222"/>
              <a:ext cx="113" cy="113"/>
            </a:xfrm>
            <a:prstGeom prst="ellipse">
              <a:avLst/>
            </a:prstGeom>
            <a:solidFill>
              <a:srgbClr val="C0C0C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58" name="Oval 49"/>
            <p:cNvSpPr>
              <a:spLocks noChangeAspect="1" noChangeArrowheads="1"/>
            </p:cNvSpPr>
            <p:nvPr/>
          </p:nvSpPr>
          <p:spPr bwMode="auto">
            <a:xfrm>
              <a:off x="6030" y="4603"/>
              <a:ext cx="113" cy="113"/>
            </a:xfrm>
            <a:prstGeom prst="ellipse">
              <a:avLst/>
            </a:prstGeom>
            <a:solidFill>
              <a:srgbClr val="C0C0C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59" name="Oval 50"/>
            <p:cNvSpPr>
              <a:spLocks noChangeAspect="1" noChangeArrowheads="1"/>
            </p:cNvSpPr>
            <p:nvPr/>
          </p:nvSpPr>
          <p:spPr bwMode="auto">
            <a:xfrm>
              <a:off x="7182" y="4065"/>
              <a:ext cx="113" cy="113"/>
            </a:xfrm>
            <a:prstGeom prst="ellipse">
              <a:avLst/>
            </a:prstGeom>
            <a:solidFill>
              <a:srgbClr val="C0C0C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60" name="Line 51"/>
            <p:cNvSpPr>
              <a:spLocks noChangeAspect="1" noChangeShapeType="1"/>
            </p:cNvSpPr>
            <p:nvPr/>
          </p:nvSpPr>
          <p:spPr bwMode="auto">
            <a:xfrm>
              <a:off x="5842" y="5021"/>
              <a:ext cx="2138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stealth" w="sm" len="med"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61" name="Line 52"/>
            <p:cNvSpPr>
              <a:spLocks noChangeAspect="1" noChangeShapeType="1"/>
            </p:cNvSpPr>
            <p:nvPr/>
          </p:nvSpPr>
          <p:spPr bwMode="auto">
            <a:xfrm rot="-5400000">
              <a:off x="5913" y="4969"/>
              <a:ext cx="1977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stealth" w="sm" len="med"/>
            </a:ln>
          </p:spPr>
          <p:txBody>
            <a:bodyPr/>
            <a:lstStyle/>
            <a:p>
              <a:endParaRPr lang="pl-PL"/>
            </a:p>
          </p:txBody>
        </p:sp>
      </p:grpSp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720339" y="5128319"/>
            <a:ext cx="2908935" cy="24695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8" name="Text Box 4"/>
          <p:cNvSpPr txBox="1">
            <a:spLocks noChangeArrowheads="1"/>
          </p:cNvSpPr>
          <p:nvPr/>
        </p:nvSpPr>
        <p:spPr bwMode="auto">
          <a:xfrm>
            <a:off x="241300" y="1116013"/>
            <a:ext cx="3502025" cy="129222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marL="457200" indent="-457200">
              <a:defRPr/>
            </a:pPr>
            <a:r>
              <a:rPr lang="en-GB" sz="2600" dirty="0">
                <a:solidFill>
                  <a:srgbClr val="000066"/>
                </a:solidFill>
              </a:rPr>
              <a:t>DVB-T2</a:t>
            </a:r>
            <a:r>
              <a:rPr lang="pl-PL" sz="2600" dirty="0">
                <a:solidFill>
                  <a:srgbClr val="000066"/>
                </a:solidFill>
              </a:rPr>
              <a:t> a </a:t>
            </a:r>
            <a:r>
              <a:rPr lang="pl-PL" sz="2600" dirty="0" err="1">
                <a:solidFill>
                  <a:srgbClr val="000066"/>
                </a:solidFill>
              </a:rPr>
              <a:t>DVB-T</a:t>
            </a:r>
            <a:r>
              <a:rPr lang="pl-PL" sz="2600" dirty="0">
                <a:solidFill>
                  <a:srgbClr val="000066"/>
                </a:solidFill>
              </a:rPr>
              <a:t>, porównanie widm sygnałów</a:t>
            </a:r>
            <a:endParaRPr lang="en-GB" sz="2600" dirty="0">
              <a:solidFill>
                <a:srgbClr val="000066"/>
              </a:solidFill>
            </a:endParaRPr>
          </a:p>
        </p:txBody>
      </p:sp>
      <p:sp>
        <p:nvSpPr>
          <p:cNvPr id="38919" name="Rectangle 263"/>
          <p:cNvSpPr>
            <a:spLocks noChangeArrowheads="1"/>
          </p:cNvSpPr>
          <p:nvPr/>
        </p:nvSpPr>
        <p:spPr bwMode="auto">
          <a:xfrm>
            <a:off x="3930650" y="1073150"/>
            <a:ext cx="4419600" cy="51816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pPr>
              <a:defRPr/>
            </a:pPr>
            <a:endParaRPr lang="pl-PL"/>
          </a:p>
        </p:txBody>
      </p:sp>
      <p:grpSp>
        <p:nvGrpSpPr>
          <p:cNvPr id="35844" name="Group 28"/>
          <p:cNvGrpSpPr>
            <a:grpSpLocks/>
          </p:cNvGrpSpPr>
          <p:nvPr/>
        </p:nvGrpSpPr>
        <p:grpSpPr bwMode="auto">
          <a:xfrm>
            <a:off x="4159250" y="1149350"/>
            <a:ext cx="4457700" cy="5029200"/>
            <a:chOff x="877" y="1513"/>
            <a:chExt cx="5220" cy="6375"/>
          </a:xfrm>
        </p:grpSpPr>
        <p:grpSp>
          <p:nvGrpSpPr>
            <p:cNvPr id="35847" name="Group 29"/>
            <p:cNvGrpSpPr>
              <a:grpSpLocks/>
            </p:cNvGrpSpPr>
            <p:nvPr/>
          </p:nvGrpSpPr>
          <p:grpSpPr bwMode="auto">
            <a:xfrm>
              <a:off x="877" y="4658"/>
              <a:ext cx="5220" cy="3230"/>
              <a:chOff x="877" y="4658"/>
              <a:chExt cx="5220" cy="3230"/>
            </a:xfrm>
          </p:grpSpPr>
          <p:grpSp>
            <p:nvGrpSpPr>
              <p:cNvPr id="35905" name="Group 30"/>
              <p:cNvGrpSpPr>
                <a:grpSpLocks noChangeAspect="1"/>
              </p:cNvGrpSpPr>
              <p:nvPr/>
            </p:nvGrpSpPr>
            <p:grpSpPr bwMode="auto">
              <a:xfrm>
                <a:off x="1417" y="4838"/>
                <a:ext cx="3600" cy="2629"/>
                <a:chOff x="2677" y="6637"/>
                <a:chExt cx="4798" cy="3504"/>
              </a:xfrm>
            </p:grpSpPr>
            <p:grpSp>
              <p:nvGrpSpPr>
                <p:cNvPr id="35931" name="Group 31"/>
                <p:cNvGrpSpPr>
                  <a:grpSpLocks noChangeAspect="1"/>
                </p:cNvGrpSpPr>
                <p:nvPr/>
              </p:nvGrpSpPr>
              <p:grpSpPr bwMode="auto">
                <a:xfrm>
                  <a:off x="2677" y="6637"/>
                  <a:ext cx="4798" cy="3504"/>
                  <a:chOff x="3459" y="6537"/>
                  <a:chExt cx="4798" cy="3504"/>
                </a:xfrm>
              </p:grpSpPr>
              <p:grpSp>
                <p:nvGrpSpPr>
                  <p:cNvPr id="35942" name="Group 32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3464" y="6543"/>
                    <a:ext cx="4793" cy="3498"/>
                    <a:chOff x="3444" y="6543"/>
                    <a:chExt cx="4796" cy="3498"/>
                  </a:xfrm>
                </p:grpSpPr>
                <p:sp>
                  <p:nvSpPr>
                    <p:cNvPr id="35953" name="Line 33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3444" y="6543"/>
                      <a:ext cx="4796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80808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l-PL"/>
                    </a:p>
                  </p:txBody>
                </p:sp>
                <p:sp>
                  <p:nvSpPr>
                    <p:cNvPr id="35954" name="Line 34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3444" y="7038"/>
                      <a:ext cx="4796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80808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l-PL"/>
                    </a:p>
                  </p:txBody>
                </p:sp>
                <p:sp>
                  <p:nvSpPr>
                    <p:cNvPr id="35955" name="Line 35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3444" y="7535"/>
                      <a:ext cx="4796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80808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l-PL"/>
                    </a:p>
                  </p:txBody>
                </p:sp>
                <p:sp>
                  <p:nvSpPr>
                    <p:cNvPr id="35956" name="Line 36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3444" y="8037"/>
                      <a:ext cx="4796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80808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l-PL"/>
                    </a:p>
                  </p:txBody>
                </p:sp>
                <p:sp>
                  <p:nvSpPr>
                    <p:cNvPr id="35957" name="Line 37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3444" y="8535"/>
                      <a:ext cx="4796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80808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l-PL"/>
                    </a:p>
                  </p:txBody>
                </p:sp>
                <p:sp>
                  <p:nvSpPr>
                    <p:cNvPr id="35958" name="Line 38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3444" y="9033"/>
                      <a:ext cx="4796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80808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l-PL"/>
                    </a:p>
                  </p:txBody>
                </p:sp>
                <p:sp>
                  <p:nvSpPr>
                    <p:cNvPr id="35959" name="Line 39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3444" y="9528"/>
                      <a:ext cx="4796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80808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l-PL"/>
                    </a:p>
                  </p:txBody>
                </p:sp>
                <p:sp>
                  <p:nvSpPr>
                    <p:cNvPr id="35960" name="Line 40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3444" y="10041"/>
                      <a:ext cx="4796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80808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l-PL"/>
                    </a:p>
                  </p:txBody>
                </p:sp>
              </p:grpSp>
              <p:grpSp>
                <p:nvGrpSpPr>
                  <p:cNvPr id="35943" name="Group 41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3459" y="6537"/>
                    <a:ext cx="4795" cy="3499"/>
                    <a:chOff x="3459" y="6537"/>
                    <a:chExt cx="4795" cy="3499"/>
                  </a:xfrm>
                </p:grpSpPr>
                <p:sp>
                  <p:nvSpPr>
                    <p:cNvPr id="35944" name="Line 42"/>
                    <p:cNvSpPr>
                      <a:spLocks noChangeAspect="1" noChangeShapeType="1"/>
                    </p:cNvSpPr>
                    <p:nvPr/>
                  </p:nvSpPr>
                  <p:spPr bwMode="auto">
                    <a:xfrm rot="-5400000">
                      <a:off x="6505" y="8287"/>
                      <a:ext cx="3498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80808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l-PL"/>
                    </a:p>
                  </p:txBody>
                </p:sp>
                <p:sp>
                  <p:nvSpPr>
                    <p:cNvPr id="35945" name="Line 43"/>
                    <p:cNvSpPr>
                      <a:spLocks noChangeAspect="1" noChangeShapeType="1"/>
                    </p:cNvSpPr>
                    <p:nvPr/>
                  </p:nvSpPr>
                  <p:spPr bwMode="auto">
                    <a:xfrm rot="-5400000">
                      <a:off x="5898" y="8287"/>
                      <a:ext cx="3498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80808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l-PL"/>
                    </a:p>
                  </p:txBody>
                </p:sp>
                <p:sp>
                  <p:nvSpPr>
                    <p:cNvPr id="35946" name="Line 44"/>
                    <p:cNvSpPr>
                      <a:spLocks noChangeAspect="1" noChangeShapeType="1"/>
                    </p:cNvSpPr>
                    <p:nvPr/>
                  </p:nvSpPr>
                  <p:spPr bwMode="auto">
                    <a:xfrm rot="-5400000">
                      <a:off x="5301" y="8286"/>
                      <a:ext cx="3498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80808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l-PL"/>
                    </a:p>
                  </p:txBody>
                </p:sp>
                <p:sp>
                  <p:nvSpPr>
                    <p:cNvPr id="35947" name="Line 45"/>
                    <p:cNvSpPr>
                      <a:spLocks noChangeAspect="1" noChangeShapeType="1"/>
                    </p:cNvSpPr>
                    <p:nvPr/>
                  </p:nvSpPr>
                  <p:spPr bwMode="auto">
                    <a:xfrm rot="-5400000">
                      <a:off x="4701" y="8287"/>
                      <a:ext cx="3498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80808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l-PL"/>
                    </a:p>
                  </p:txBody>
                </p:sp>
                <p:sp>
                  <p:nvSpPr>
                    <p:cNvPr id="35948" name="Line 46"/>
                    <p:cNvSpPr>
                      <a:spLocks noChangeAspect="1" noChangeShapeType="1"/>
                    </p:cNvSpPr>
                    <p:nvPr/>
                  </p:nvSpPr>
                  <p:spPr bwMode="auto">
                    <a:xfrm rot="-5400000">
                      <a:off x="4106" y="8287"/>
                      <a:ext cx="3498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80808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l-PL"/>
                    </a:p>
                  </p:txBody>
                </p:sp>
                <p:sp>
                  <p:nvSpPr>
                    <p:cNvPr id="35949" name="Line 47"/>
                    <p:cNvSpPr>
                      <a:spLocks noChangeAspect="1" noChangeShapeType="1"/>
                    </p:cNvSpPr>
                    <p:nvPr/>
                  </p:nvSpPr>
                  <p:spPr bwMode="auto">
                    <a:xfrm rot="-5400000">
                      <a:off x="3502" y="8287"/>
                      <a:ext cx="3498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80808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l-PL"/>
                    </a:p>
                  </p:txBody>
                </p:sp>
                <p:sp>
                  <p:nvSpPr>
                    <p:cNvPr id="35950" name="Line 48"/>
                    <p:cNvSpPr>
                      <a:spLocks noChangeAspect="1" noChangeShapeType="1"/>
                    </p:cNvSpPr>
                    <p:nvPr/>
                  </p:nvSpPr>
                  <p:spPr bwMode="auto">
                    <a:xfrm rot="-5400000">
                      <a:off x="2903" y="8287"/>
                      <a:ext cx="3498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80808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l-PL"/>
                    </a:p>
                  </p:txBody>
                </p:sp>
                <p:sp>
                  <p:nvSpPr>
                    <p:cNvPr id="35951" name="Line 49"/>
                    <p:cNvSpPr>
                      <a:spLocks noChangeAspect="1" noChangeShapeType="1"/>
                    </p:cNvSpPr>
                    <p:nvPr/>
                  </p:nvSpPr>
                  <p:spPr bwMode="auto">
                    <a:xfrm rot="-5400000">
                      <a:off x="2306" y="8287"/>
                      <a:ext cx="3498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80808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l-PL"/>
                    </a:p>
                  </p:txBody>
                </p:sp>
                <p:sp>
                  <p:nvSpPr>
                    <p:cNvPr id="35952" name="Line 50"/>
                    <p:cNvSpPr>
                      <a:spLocks noChangeAspect="1" noChangeShapeType="1"/>
                    </p:cNvSpPr>
                    <p:nvPr/>
                  </p:nvSpPr>
                  <p:spPr bwMode="auto">
                    <a:xfrm rot="-5400000">
                      <a:off x="1710" y="8287"/>
                      <a:ext cx="3498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80808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l-PL"/>
                    </a:p>
                  </p:txBody>
                </p:sp>
              </p:grpSp>
            </p:grpSp>
            <p:grpSp>
              <p:nvGrpSpPr>
                <p:cNvPr id="35932" name="Group 51"/>
                <p:cNvGrpSpPr>
                  <a:grpSpLocks noChangeAspect="1"/>
                </p:cNvGrpSpPr>
                <p:nvPr/>
              </p:nvGrpSpPr>
              <p:grpSpPr bwMode="auto">
                <a:xfrm>
                  <a:off x="2679" y="7105"/>
                  <a:ext cx="4785" cy="2661"/>
                  <a:chOff x="2679" y="7105"/>
                  <a:chExt cx="4785" cy="2661"/>
                </a:xfrm>
              </p:grpSpPr>
              <p:grpSp>
                <p:nvGrpSpPr>
                  <p:cNvPr id="35933" name="Group 52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2679" y="7105"/>
                    <a:ext cx="1248" cy="2658"/>
                    <a:chOff x="3461" y="7005"/>
                    <a:chExt cx="1248" cy="2658"/>
                  </a:xfrm>
                </p:grpSpPr>
                <p:sp>
                  <p:nvSpPr>
                    <p:cNvPr id="35939" name="Freeform 53"/>
                    <p:cNvSpPr>
                      <a:spLocks noChangeAspect="1"/>
                    </p:cNvSpPr>
                    <p:nvPr/>
                  </p:nvSpPr>
                  <p:spPr bwMode="auto">
                    <a:xfrm>
                      <a:off x="3465" y="7014"/>
                      <a:ext cx="1243" cy="2649"/>
                    </a:xfrm>
                    <a:custGeom>
                      <a:avLst/>
                      <a:gdLst>
                        <a:gd name="T0" fmla="*/ 0 w 1243"/>
                        <a:gd name="T1" fmla="*/ 2649 h 2649"/>
                        <a:gd name="T2" fmla="*/ 204 w 1243"/>
                        <a:gd name="T3" fmla="*/ 2595 h 2649"/>
                        <a:gd name="T4" fmla="*/ 561 w 1243"/>
                        <a:gd name="T5" fmla="*/ 2472 h 2649"/>
                        <a:gd name="T6" fmla="*/ 861 w 1243"/>
                        <a:gd name="T7" fmla="*/ 2328 h 2649"/>
                        <a:gd name="T8" fmla="*/ 1062 w 1243"/>
                        <a:gd name="T9" fmla="*/ 2151 h 2649"/>
                        <a:gd name="T10" fmla="*/ 1194 w 1243"/>
                        <a:gd name="T11" fmla="*/ 1866 h 2649"/>
                        <a:gd name="T12" fmla="*/ 1236 w 1243"/>
                        <a:gd name="T13" fmla="*/ 1296 h 2649"/>
                        <a:gd name="T14" fmla="*/ 1239 w 1243"/>
                        <a:gd name="T15" fmla="*/ 639 h 2649"/>
                        <a:gd name="T16" fmla="*/ 1239 w 1243"/>
                        <a:gd name="T17" fmla="*/ 0 h 2649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w 1243"/>
                        <a:gd name="T28" fmla="*/ 0 h 2649"/>
                        <a:gd name="T29" fmla="*/ 1243 w 1243"/>
                        <a:gd name="T30" fmla="*/ 2649 h 2649"/>
                      </a:gdLst>
                      <a:ahLst/>
                      <a:cxnLst>
                        <a:cxn ang="T18">
                          <a:pos x="T0" y="T1"/>
                        </a:cxn>
                        <a:cxn ang="T19">
                          <a:pos x="T2" y="T3"/>
                        </a:cxn>
                        <a:cxn ang="T20">
                          <a:pos x="T4" y="T5"/>
                        </a:cxn>
                        <a:cxn ang="T21">
                          <a:pos x="T6" y="T7"/>
                        </a:cxn>
                        <a:cxn ang="T22">
                          <a:pos x="T8" y="T9"/>
                        </a:cxn>
                        <a:cxn ang="T23">
                          <a:pos x="T10" y="T11"/>
                        </a:cxn>
                        <a:cxn ang="T24">
                          <a:pos x="T12" y="T13"/>
                        </a:cxn>
                        <a:cxn ang="T25">
                          <a:pos x="T14" y="T15"/>
                        </a:cxn>
                        <a:cxn ang="T26">
                          <a:pos x="T16" y="T17"/>
                        </a:cxn>
                      </a:cxnLst>
                      <a:rect l="T27" t="T28" r="T29" b="T30"/>
                      <a:pathLst>
                        <a:path w="1243" h="2649">
                          <a:moveTo>
                            <a:pt x="0" y="2649"/>
                          </a:moveTo>
                          <a:cubicBezTo>
                            <a:pt x="34" y="2640"/>
                            <a:pt x="111" y="2624"/>
                            <a:pt x="204" y="2595"/>
                          </a:cubicBezTo>
                          <a:cubicBezTo>
                            <a:pt x="297" y="2566"/>
                            <a:pt x="451" y="2516"/>
                            <a:pt x="561" y="2472"/>
                          </a:cubicBezTo>
                          <a:cubicBezTo>
                            <a:pt x="671" y="2428"/>
                            <a:pt x="778" y="2381"/>
                            <a:pt x="861" y="2328"/>
                          </a:cubicBezTo>
                          <a:cubicBezTo>
                            <a:pt x="944" y="2275"/>
                            <a:pt x="1007" y="2228"/>
                            <a:pt x="1062" y="2151"/>
                          </a:cubicBezTo>
                          <a:cubicBezTo>
                            <a:pt x="1117" y="2074"/>
                            <a:pt x="1165" y="2008"/>
                            <a:pt x="1194" y="1866"/>
                          </a:cubicBezTo>
                          <a:cubicBezTo>
                            <a:pt x="1223" y="1724"/>
                            <a:pt x="1229" y="1500"/>
                            <a:pt x="1236" y="1296"/>
                          </a:cubicBezTo>
                          <a:cubicBezTo>
                            <a:pt x="1243" y="1092"/>
                            <a:pt x="1239" y="855"/>
                            <a:pt x="1239" y="639"/>
                          </a:cubicBezTo>
                          <a:cubicBezTo>
                            <a:pt x="1239" y="423"/>
                            <a:pt x="1239" y="133"/>
                            <a:pt x="1239" y="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0000FF"/>
                      </a:solidFill>
                      <a:round/>
                      <a:headEnd type="none" w="med" len="med"/>
                      <a:tailEnd type="none" w="med" len="med"/>
                    </a:ln>
                  </p:spPr>
                  <p:txBody>
                    <a:bodyPr/>
                    <a:lstStyle/>
                    <a:p>
                      <a:endParaRPr lang="pl-PL"/>
                    </a:p>
                  </p:txBody>
                </p:sp>
                <p:sp>
                  <p:nvSpPr>
                    <p:cNvPr id="35940" name="Freeform 54"/>
                    <p:cNvSpPr>
                      <a:spLocks noChangeAspect="1"/>
                    </p:cNvSpPr>
                    <p:nvPr/>
                  </p:nvSpPr>
                  <p:spPr bwMode="auto">
                    <a:xfrm>
                      <a:off x="3461" y="7007"/>
                      <a:ext cx="1245" cy="2505"/>
                    </a:xfrm>
                    <a:custGeom>
                      <a:avLst/>
                      <a:gdLst>
                        <a:gd name="T0" fmla="*/ 0 w 1245"/>
                        <a:gd name="T1" fmla="*/ 2505 h 2505"/>
                        <a:gd name="T2" fmla="*/ 204 w 1245"/>
                        <a:gd name="T3" fmla="*/ 2454 h 2505"/>
                        <a:gd name="T4" fmla="*/ 561 w 1245"/>
                        <a:gd name="T5" fmla="*/ 2338 h 2505"/>
                        <a:gd name="T6" fmla="*/ 826 w 1245"/>
                        <a:gd name="T7" fmla="*/ 2209 h 2505"/>
                        <a:gd name="T8" fmla="*/ 1051 w 1245"/>
                        <a:gd name="T9" fmla="*/ 2029 h 2505"/>
                        <a:gd name="T10" fmla="*/ 1183 w 1245"/>
                        <a:gd name="T11" fmla="*/ 1765 h 2505"/>
                        <a:gd name="T12" fmla="*/ 1236 w 1245"/>
                        <a:gd name="T13" fmla="*/ 1226 h 2505"/>
                        <a:gd name="T14" fmla="*/ 1239 w 1245"/>
                        <a:gd name="T15" fmla="*/ 604 h 2505"/>
                        <a:gd name="T16" fmla="*/ 1239 w 1245"/>
                        <a:gd name="T17" fmla="*/ 0 h 2505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w 1245"/>
                        <a:gd name="T28" fmla="*/ 0 h 2505"/>
                        <a:gd name="T29" fmla="*/ 1245 w 1245"/>
                        <a:gd name="T30" fmla="*/ 2505 h 2505"/>
                      </a:gdLst>
                      <a:ahLst/>
                      <a:cxnLst>
                        <a:cxn ang="T18">
                          <a:pos x="T0" y="T1"/>
                        </a:cxn>
                        <a:cxn ang="T19">
                          <a:pos x="T2" y="T3"/>
                        </a:cxn>
                        <a:cxn ang="T20">
                          <a:pos x="T4" y="T5"/>
                        </a:cxn>
                        <a:cxn ang="T21">
                          <a:pos x="T6" y="T7"/>
                        </a:cxn>
                        <a:cxn ang="T22">
                          <a:pos x="T8" y="T9"/>
                        </a:cxn>
                        <a:cxn ang="T23">
                          <a:pos x="T10" y="T11"/>
                        </a:cxn>
                        <a:cxn ang="T24">
                          <a:pos x="T12" y="T13"/>
                        </a:cxn>
                        <a:cxn ang="T25">
                          <a:pos x="T14" y="T15"/>
                        </a:cxn>
                        <a:cxn ang="T26">
                          <a:pos x="T16" y="T17"/>
                        </a:cxn>
                      </a:cxnLst>
                      <a:rect l="T27" t="T28" r="T29" b="T30"/>
                      <a:pathLst>
                        <a:path w="1245" h="2505">
                          <a:moveTo>
                            <a:pt x="0" y="2505"/>
                          </a:moveTo>
                          <a:cubicBezTo>
                            <a:pt x="34" y="2496"/>
                            <a:pt x="111" y="2481"/>
                            <a:pt x="204" y="2454"/>
                          </a:cubicBezTo>
                          <a:cubicBezTo>
                            <a:pt x="297" y="2427"/>
                            <a:pt x="457" y="2379"/>
                            <a:pt x="561" y="2338"/>
                          </a:cubicBezTo>
                          <a:cubicBezTo>
                            <a:pt x="665" y="2297"/>
                            <a:pt x="744" y="2260"/>
                            <a:pt x="826" y="2209"/>
                          </a:cubicBezTo>
                          <a:cubicBezTo>
                            <a:pt x="908" y="2158"/>
                            <a:pt x="992" y="2103"/>
                            <a:pt x="1051" y="2029"/>
                          </a:cubicBezTo>
                          <a:cubicBezTo>
                            <a:pt x="1110" y="1955"/>
                            <a:pt x="1152" y="1899"/>
                            <a:pt x="1183" y="1765"/>
                          </a:cubicBezTo>
                          <a:cubicBezTo>
                            <a:pt x="1214" y="1631"/>
                            <a:pt x="1227" y="1419"/>
                            <a:pt x="1236" y="1226"/>
                          </a:cubicBezTo>
                          <a:cubicBezTo>
                            <a:pt x="1245" y="1033"/>
                            <a:pt x="1239" y="809"/>
                            <a:pt x="1239" y="604"/>
                          </a:cubicBezTo>
                          <a:cubicBezTo>
                            <a:pt x="1239" y="400"/>
                            <a:pt x="1239" y="126"/>
                            <a:pt x="1239" y="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000000"/>
                      </a:solidFill>
                      <a:round/>
                      <a:headEnd type="none" w="med" len="med"/>
                      <a:tailEnd type="none" w="med" len="med"/>
                    </a:ln>
                  </p:spPr>
                  <p:txBody>
                    <a:bodyPr/>
                    <a:lstStyle/>
                    <a:p>
                      <a:endParaRPr lang="pl-PL"/>
                    </a:p>
                  </p:txBody>
                </p:sp>
                <p:sp>
                  <p:nvSpPr>
                    <p:cNvPr id="35941" name="Freeform 55"/>
                    <p:cNvSpPr>
                      <a:spLocks noChangeAspect="1"/>
                    </p:cNvSpPr>
                    <p:nvPr/>
                  </p:nvSpPr>
                  <p:spPr bwMode="auto">
                    <a:xfrm>
                      <a:off x="3463" y="7005"/>
                      <a:ext cx="1246" cy="2350"/>
                    </a:xfrm>
                    <a:custGeom>
                      <a:avLst/>
                      <a:gdLst>
                        <a:gd name="T0" fmla="*/ 0 w 1246"/>
                        <a:gd name="T1" fmla="*/ 2350 h 2350"/>
                        <a:gd name="T2" fmla="*/ 204 w 1246"/>
                        <a:gd name="T3" fmla="*/ 2302 h 2350"/>
                        <a:gd name="T4" fmla="*/ 560 w 1246"/>
                        <a:gd name="T5" fmla="*/ 2187 h 2350"/>
                        <a:gd name="T6" fmla="*/ 827 w 1246"/>
                        <a:gd name="T7" fmla="*/ 2055 h 2350"/>
                        <a:gd name="T8" fmla="*/ 1043 w 1246"/>
                        <a:gd name="T9" fmla="*/ 1884 h 2350"/>
                        <a:gd name="T10" fmla="*/ 1178 w 1246"/>
                        <a:gd name="T11" fmla="*/ 1647 h 2350"/>
                        <a:gd name="T12" fmla="*/ 1236 w 1246"/>
                        <a:gd name="T13" fmla="*/ 1150 h 2350"/>
                        <a:gd name="T14" fmla="*/ 1239 w 1246"/>
                        <a:gd name="T15" fmla="*/ 567 h 2350"/>
                        <a:gd name="T16" fmla="*/ 1239 w 1246"/>
                        <a:gd name="T17" fmla="*/ 0 h 2350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w 1246"/>
                        <a:gd name="T28" fmla="*/ 0 h 2350"/>
                        <a:gd name="T29" fmla="*/ 1246 w 1246"/>
                        <a:gd name="T30" fmla="*/ 2350 h 2350"/>
                      </a:gdLst>
                      <a:ahLst/>
                      <a:cxnLst>
                        <a:cxn ang="T18">
                          <a:pos x="T0" y="T1"/>
                        </a:cxn>
                        <a:cxn ang="T19">
                          <a:pos x="T2" y="T3"/>
                        </a:cxn>
                        <a:cxn ang="T20">
                          <a:pos x="T4" y="T5"/>
                        </a:cxn>
                        <a:cxn ang="T21">
                          <a:pos x="T6" y="T7"/>
                        </a:cxn>
                        <a:cxn ang="T22">
                          <a:pos x="T8" y="T9"/>
                        </a:cxn>
                        <a:cxn ang="T23">
                          <a:pos x="T10" y="T11"/>
                        </a:cxn>
                        <a:cxn ang="T24">
                          <a:pos x="T12" y="T13"/>
                        </a:cxn>
                        <a:cxn ang="T25">
                          <a:pos x="T14" y="T15"/>
                        </a:cxn>
                        <a:cxn ang="T26">
                          <a:pos x="T16" y="T17"/>
                        </a:cxn>
                      </a:cxnLst>
                      <a:rect l="T27" t="T28" r="T29" b="T30"/>
                      <a:pathLst>
                        <a:path w="1246" h="2350">
                          <a:moveTo>
                            <a:pt x="0" y="2350"/>
                          </a:moveTo>
                          <a:cubicBezTo>
                            <a:pt x="34" y="2342"/>
                            <a:pt x="111" y="2329"/>
                            <a:pt x="204" y="2302"/>
                          </a:cubicBezTo>
                          <a:cubicBezTo>
                            <a:pt x="297" y="2275"/>
                            <a:pt x="456" y="2228"/>
                            <a:pt x="560" y="2187"/>
                          </a:cubicBezTo>
                          <a:cubicBezTo>
                            <a:pt x="664" y="2146"/>
                            <a:pt x="747" y="2105"/>
                            <a:pt x="827" y="2055"/>
                          </a:cubicBezTo>
                          <a:cubicBezTo>
                            <a:pt x="907" y="2005"/>
                            <a:pt x="985" y="1952"/>
                            <a:pt x="1043" y="1884"/>
                          </a:cubicBezTo>
                          <a:cubicBezTo>
                            <a:pt x="1101" y="1816"/>
                            <a:pt x="1146" y="1769"/>
                            <a:pt x="1178" y="1647"/>
                          </a:cubicBezTo>
                          <a:cubicBezTo>
                            <a:pt x="1210" y="1525"/>
                            <a:pt x="1226" y="1330"/>
                            <a:pt x="1236" y="1150"/>
                          </a:cubicBezTo>
                          <a:cubicBezTo>
                            <a:pt x="1246" y="970"/>
                            <a:pt x="1239" y="759"/>
                            <a:pt x="1239" y="567"/>
                          </a:cubicBezTo>
                          <a:cubicBezTo>
                            <a:pt x="1239" y="375"/>
                            <a:pt x="1239" y="118"/>
                            <a:pt x="1239" y="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FF0000"/>
                      </a:solidFill>
                      <a:round/>
                      <a:headEnd type="none" w="med" len="med"/>
                      <a:tailEnd type="none" w="med" len="med"/>
                    </a:ln>
                  </p:spPr>
                  <p:txBody>
                    <a:bodyPr/>
                    <a:lstStyle/>
                    <a:p>
                      <a:endParaRPr lang="pl-PL"/>
                    </a:p>
                  </p:txBody>
                </p:sp>
              </p:grpSp>
              <p:grpSp>
                <p:nvGrpSpPr>
                  <p:cNvPr id="35934" name="Group 56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6216" y="7108"/>
                    <a:ext cx="1248" cy="2658"/>
                    <a:chOff x="6998" y="7008"/>
                    <a:chExt cx="1248" cy="2658"/>
                  </a:xfrm>
                </p:grpSpPr>
                <p:sp>
                  <p:nvSpPr>
                    <p:cNvPr id="35936" name="Freeform 57"/>
                    <p:cNvSpPr>
                      <a:spLocks noChangeAspect="1"/>
                    </p:cNvSpPr>
                    <p:nvPr/>
                  </p:nvSpPr>
                  <p:spPr bwMode="auto">
                    <a:xfrm flipH="1">
                      <a:off x="7002" y="7017"/>
                      <a:ext cx="1243" cy="2649"/>
                    </a:xfrm>
                    <a:custGeom>
                      <a:avLst/>
                      <a:gdLst>
                        <a:gd name="T0" fmla="*/ 0 w 1243"/>
                        <a:gd name="T1" fmla="*/ 2649 h 2649"/>
                        <a:gd name="T2" fmla="*/ 204 w 1243"/>
                        <a:gd name="T3" fmla="*/ 2595 h 2649"/>
                        <a:gd name="T4" fmla="*/ 561 w 1243"/>
                        <a:gd name="T5" fmla="*/ 2472 h 2649"/>
                        <a:gd name="T6" fmla="*/ 861 w 1243"/>
                        <a:gd name="T7" fmla="*/ 2328 h 2649"/>
                        <a:gd name="T8" fmla="*/ 1062 w 1243"/>
                        <a:gd name="T9" fmla="*/ 2151 h 2649"/>
                        <a:gd name="T10" fmla="*/ 1194 w 1243"/>
                        <a:gd name="T11" fmla="*/ 1866 h 2649"/>
                        <a:gd name="T12" fmla="*/ 1236 w 1243"/>
                        <a:gd name="T13" fmla="*/ 1296 h 2649"/>
                        <a:gd name="T14" fmla="*/ 1239 w 1243"/>
                        <a:gd name="T15" fmla="*/ 639 h 2649"/>
                        <a:gd name="T16" fmla="*/ 1239 w 1243"/>
                        <a:gd name="T17" fmla="*/ 0 h 2649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w 1243"/>
                        <a:gd name="T28" fmla="*/ 0 h 2649"/>
                        <a:gd name="T29" fmla="*/ 1243 w 1243"/>
                        <a:gd name="T30" fmla="*/ 2649 h 2649"/>
                      </a:gdLst>
                      <a:ahLst/>
                      <a:cxnLst>
                        <a:cxn ang="T18">
                          <a:pos x="T0" y="T1"/>
                        </a:cxn>
                        <a:cxn ang="T19">
                          <a:pos x="T2" y="T3"/>
                        </a:cxn>
                        <a:cxn ang="T20">
                          <a:pos x="T4" y="T5"/>
                        </a:cxn>
                        <a:cxn ang="T21">
                          <a:pos x="T6" y="T7"/>
                        </a:cxn>
                        <a:cxn ang="T22">
                          <a:pos x="T8" y="T9"/>
                        </a:cxn>
                        <a:cxn ang="T23">
                          <a:pos x="T10" y="T11"/>
                        </a:cxn>
                        <a:cxn ang="T24">
                          <a:pos x="T12" y="T13"/>
                        </a:cxn>
                        <a:cxn ang="T25">
                          <a:pos x="T14" y="T15"/>
                        </a:cxn>
                        <a:cxn ang="T26">
                          <a:pos x="T16" y="T17"/>
                        </a:cxn>
                      </a:cxnLst>
                      <a:rect l="T27" t="T28" r="T29" b="T30"/>
                      <a:pathLst>
                        <a:path w="1243" h="2649">
                          <a:moveTo>
                            <a:pt x="0" y="2649"/>
                          </a:moveTo>
                          <a:cubicBezTo>
                            <a:pt x="34" y="2640"/>
                            <a:pt x="111" y="2624"/>
                            <a:pt x="204" y="2595"/>
                          </a:cubicBezTo>
                          <a:cubicBezTo>
                            <a:pt x="297" y="2566"/>
                            <a:pt x="451" y="2516"/>
                            <a:pt x="561" y="2472"/>
                          </a:cubicBezTo>
                          <a:cubicBezTo>
                            <a:pt x="671" y="2428"/>
                            <a:pt x="778" y="2381"/>
                            <a:pt x="861" y="2328"/>
                          </a:cubicBezTo>
                          <a:cubicBezTo>
                            <a:pt x="944" y="2275"/>
                            <a:pt x="1007" y="2228"/>
                            <a:pt x="1062" y="2151"/>
                          </a:cubicBezTo>
                          <a:cubicBezTo>
                            <a:pt x="1117" y="2074"/>
                            <a:pt x="1165" y="2008"/>
                            <a:pt x="1194" y="1866"/>
                          </a:cubicBezTo>
                          <a:cubicBezTo>
                            <a:pt x="1223" y="1724"/>
                            <a:pt x="1229" y="1500"/>
                            <a:pt x="1236" y="1296"/>
                          </a:cubicBezTo>
                          <a:cubicBezTo>
                            <a:pt x="1243" y="1092"/>
                            <a:pt x="1239" y="855"/>
                            <a:pt x="1239" y="639"/>
                          </a:cubicBezTo>
                          <a:cubicBezTo>
                            <a:pt x="1239" y="423"/>
                            <a:pt x="1239" y="133"/>
                            <a:pt x="1239" y="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0000FF"/>
                      </a:solidFill>
                      <a:round/>
                      <a:headEnd type="none" w="med" len="med"/>
                      <a:tailEnd type="none" w="med" len="med"/>
                    </a:ln>
                  </p:spPr>
                  <p:txBody>
                    <a:bodyPr/>
                    <a:lstStyle/>
                    <a:p>
                      <a:endParaRPr lang="pl-PL"/>
                    </a:p>
                  </p:txBody>
                </p:sp>
                <p:sp>
                  <p:nvSpPr>
                    <p:cNvPr id="35937" name="Freeform 58"/>
                    <p:cNvSpPr>
                      <a:spLocks noChangeAspect="1"/>
                    </p:cNvSpPr>
                    <p:nvPr/>
                  </p:nvSpPr>
                  <p:spPr bwMode="auto">
                    <a:xfrm flipH="1">
                      <a:off x="6998" y="7010"/>
                      <a:ext cx="1245" cy="2505"/>
                    </a:xfrm>
                    <a:custGeom>
                      <a:avLst/>
                      <a:gdLst>
                        <a:gd name="T0" fmla="*/ 0 w 1245"/>
                        <a:gd name="T1" fmla="*/ 2505 h 2505"/>
                        <a:gd name="T2" fmla="*/ 204 w 1245"/>
                        <a:gd name="T3" fmla="*/ 2454 h 2505"/>
                        <a:gd name="T4" fmla="*/ 561 w 1245"/>
                        <a:gd name="T5" fmla="*/ 2338 h 2505"/>
                        <a:gd name="T6" fmla="*/ 826 w 1245"/>
                        <a:gd name="T7" fmla="*/ 2209 h 2505"/>
                        <a:gd name="T8" fmla="*/ 1051 w 1245"/>
                        <a:gd name="T9" fmla="*/ 2029 h 2505"/>
                        <a:gd name="T10" fmla="*/ 1183 w 1245"/>
                        <a:gd name="T11" fmla="*/ 1765 h 2505"/>
                        <a:gd name="T12" fmla="*/ 1236 w 1245"/>
                        <a:gd name="T13" fmla="*/ 1226 h 2505"/>
                        <a:gd name="T14" fmla="*/ 1239 w 1245"/>
                        <a:gd name="T15" fmla="*/ 604 h 2505"/>
                        <a:gd name="T16" fmla="*/ 1239 w 1245"/>
                        <a:gd name="T17" fmla="*/ 0 h 2505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w 1245"/>
                        <a:gd name="T28" fmla="*/ 0 h 2505"/>
                        <a:gd name="T29" fmla="*/ 1245 w 1245"/>
                        <a:gd name="T30" fmla="*/ 2505 h 2505"/>
                      </a:gdLst>
                      <a:ahLst/>
                      <a:cxnLst>
                        <a:cxn ang="T18">
                          <a:pos x="T0" y="T1"/>
                        </a:cxn>
                        <a:cxn ang="T19">
                          <a:pos x="T2" y="T3"/>
                        </a:cxn>
                        <a:cxn ang="T20">
                          <a:pos x="T4" y="T5"/>
                        </a:cxn>
                        <a:cxn ang="T21">
                          <a:pos x="T6" y="T7"/>
                        </a:cxn>
                        <a:cxn ang="T22">
                          <a:pos x="T8" y="T9"/>
                        </a:cxn>
                        <a:cxn ang="T23">
                          <a:pos x="T10" y="T11"/>
                        </a:cxn>
                        <a:cxn ang="T24">
                          <a:pos x="T12" y="T13"/>
                        </a:cxn>
                        <a:cxn ang="T25">
                          <a:pos x="T14" y="T15"/>
                        </a:cxn>
                        <a:cxn ang="T26">
                          <a:pos x="T16" y="T17"/>
                        </a:cxn>
                      </a:cxnLst>
                      <a:rect l="T27" t="T28" r="T29" b="T30"/>
                      <a:pathLst>
                        <a:path w="1245" h="2505">
                          <a:moveTo>
                            <a:pt x="0" y="2505"/>
                          </a:moveTo>
                          <a:cubicBezTo>
                            <a:pt x="34" y="2496"/>
                            <a:pt x="111" y="2481"/>
                            <a:pt x="204" y="2454"/>
                          </a:cubicBezTo>
                          <a:cubicBezTo>
                            <a:pt x="297" y="2427"/>
                            <a:pt x="457" y="2379"/>
                            <a:pt x="561" y="2338"/>
                          </a:cubicBezTo>
                          <a:cubicBezTo>
                            <a:pt x="665" y="2297"/>
                            <a:pt x="744" y="2260"/>
                            <a:pt x="826" y="2209"/>
                          </a:cubicBezTo>
                          <a:cubicBezTo>
                            <a:pt x="908" y="2158"/>
                            <a:pt x="992" y="2103"/>
                            <a:pt x="1051" y="2029"/>
                          </a:cubicBezTo>
                          <a:cubicBezTo>
                            <a:pt x="1110" y="1955"/>
                            <a:pt x="1152" y="1899"/>
                            <a:pt x="1183" y="1765"/>
                          </a:cubicBezTo>
                          <a:cubicBezTo>
                            <a:pt x="1214" y="1631"/>
                            <a:pt x="1227" y="1419"/>
                            <a:pt x="1236" y="1226"/>
                          </a:cubicBezTo>
                          <a:cubicBezTo>
                            <a:pt x="1245" y="1033"/>
                            <a:pt x="1239" y="809"/>
                            <a:pt x="1239" y="604"/>
                          </a:cubicBezTo>
                          <a:cubicBezTo>
                            <a:pt x="1239" y="400"/>
                            <a:pt x="1239" y="126"/>
                            <a:pt x="1239" y="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000000"/>
                      </a:solidFill>
                      <a:round/>
                      <a:headEnd type="none" w="med" len="med"/>
                      <a:tailEnd type="none" w="med" len="med"/>
                    </a:ln>
                  </p:spPr>
                  <p:txBody>
                    <a:bodyPr/>
                    <a:lstStyle/>
                    <a:p>
                      <a:endParaRPr lang="pl-PL"/>
                    </a:p>
                  </p:txBody>
                </p:sp>
                <p:sp>
                  <p:nvSpPr>
                    <p:cNvPr id="35938" name="Freeform 59"/>
                    <p:cNvSpPr>
                      <a:spLocks noChangeAspect="1"/>
                    </p:cNvSpPr>
                    <p:nvPr/>
                  </p:nvSpPr>
                  <p:spPr bwMode="auto">
                    <a:xfrm flipH="1">
                      <a:off x="7000" y="7008"/>
                      <a:ext cx="1246" cy="2350"/>
                    </a:xfrm>
                    <a:custGeom>
                      <a:avLst/>
                      <a:gdLst>
                        <a:gd name="T0" fmla="*/ 0 w 1246"/>
                        <a:gd name="T1" fmla="*/ 2350 h 2350"/>
                        <a:gd name="T2" fmla="*/ 204 w 1246"/>
                        <a:gd name="T3" fmla="*/ 2302 h 2350"/>
                        <a:gd name="T4" fmla="*/ 560 w 1246"/>
                        <a:gd name="T5" fmla="*/ 2187 h 2350"/>
                        <a:gd name="T6" fmla="*/ 827 w 1246"/>
                        <a:gd name="T7" fmla="*/ 2055 h 2350"/>
                        <a:gd name="T8" fmla="*/ 1043 w 1246"/>
                        <a:gd name="T9" fmla="*/ 1884 h 2350"/>
                        <a:gd name="T10" fmla="*/ 1178 w 1246"/>
                        <a:gd name="T11" fmla="*/ 1647 h 2350"/>
                        <a:gd name="T12" fmla="*/ 1236 w 1246"/>
                        <a:gd name="T13" fmla="*/ 1150 h 2350"/>
                        <a:gd name="T14" fmla="*/ 1239 w 1246"/>
                        <a:gd name="T15" fmla="*/ 567 h 2350"/>
                        <a:gd name="T16" fmla="*/ 1239 w 1246"/>
                        <a:gd name="T17" fmla="*/ 0 h 2350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w 1246"/>
                        <a:gd name="T28" fmla="*/ 0 h 2350"/>
                        <a:gd name="T29" fmla="*/ 1246 w 1246"/>
                        <a:gd name="T30" fmla="*/ 2350 h 2350"/>
                      </a:gdLst>
                      <a:ahLst/>
                      <a:cxnLst>
                        <a:cxn ang="T18">
                          <a:pos x="T0" y="T1"/>
                        </a:cxn>
                        <a:cxn ang="T19">
                          <a:pos x="T2" y="T3"/>
                        </a:cxn>
                        <a:cxn ang="T20">
                          <a:pos x="T4" y="T5"/>
                        </a:cxn>
                        <a:cxn ang="T21">
                          <a:pos x="T6" y="T7"/>
                        </a:cxn>
                        <a:cxn ang="T22">
                          <a:pos x="T8" y="T9"/>
                        </a:cxn>
                        <a:cxn ang="T23">
                          <a:pos x="T10" y="T11"/>
                        </a:cxn>
                        <a:cxn ang="T24">
                          <a:pos x="T12" y="T13"/>
                        </a:cxn>
                        <a:cxn ang="T25">
                          <a:pos x="T14" y="T15"/>
                        </a:cxn>
                        <a:cxn ang="T26">
                          <a:pos x="T16" y="T17"/>
                        </a:cxn>
                      </a:cxnLst>
                      <a:rect l="T27" t="T28" r="T29" b="T30"/>
                      <a:pathLst>
                        <a:path w="1246" h="2350">
                          <a:moveTo>
                            <a:pt x="0" y="2350"/>
                          </a:moveTo>
                          <a:cubicBezTo>
                            <a:pt x="34" y="2342"/>
                            <a:pt x="111" y="2329"/>
                            <a:pt x="204" y="2302"/>
                          </a:cubicBezTo>
                          <a:cubicBezTo>
                            <a:pt x="297" y="2275"/>
                            <a:pt x="456" y="2228"/>
                            <a:pt x="560" y="2187"/>
                          </a:cubicBezTo>
                          <a:cubicBezTo>
                            <a:pt x="664" y="2146"/>
                            <a:pt x="747" y="2105"/>
                            <a:pt x="827" y="2055"/>
                          </a:cubicBezTo>
                          <a:cubicBezTo>
                            <a:pt x="907" y="2005"/>
                            <a:pt x="985" y="1952"/>
                            <a:pt x="1043" y="1884"/>
                          </a:cubicBezTo>
                          <a:cubicBezTo>
                            <a:pt x="1101" y="1816"/>
                            <a:pt x="1146" y="1769"/>
                            <a:pt x="1178" y="1647"/>
                          </a:cubicBezTo>
                          <a:cubicBezTo>
                            <a:pt x="1210" y="1525"/>
                            <a:pt x="1226" y="1330"/>
                            <a:pt x="1236" y="1150"/>
                          </a:cubicBezTo>
                          <a:cubicBezTo>
                            <a:pt x="1246" y="970"/>
                            <a:pt x="1239" y="759"/>
                            <a:pt x="1239" y="567"/>
                          </a:cubicBezTo>
                          <a:cubicBezTo>
                            <a:pt x="1239" y="375"/>
                            <a:pt x="1239" y="118"/>
                            <a:pt x="1239" y="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FF0000"/>
                      </a:solidFill>
                      <a:round/>
                      <a:headEnd type="none" w="med" len="med"/>
                      <a:tailEnd type="none" w="med" len="med"/>
                    </a:ln>
                  </p:spPr>
                  <p:txBody>
                    <a:bodyPr/>
                    <a:lstStyle/>
                    <a:p>
                      <a:endParaRPr lang="pl-PL"/>
                    </a:p>
                  </p:txBody>
                </p:sp>
              </p:grpSp>
              <p:sp>
                <p:nvSpPr>
                  <p:cNvPr id="35935" name="Rectangle 60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919" y="7108"/>
                    <a:ext cx="2304" cy="185"/>
                  </a:xfrm>
                  <a:prstGeom prst="rect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FF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l-PL"/>
                  </a:p>
                </p:txBody>
              </p:sp>
            </p:grpSp>
          </p:grpSp>
          <p:grpSp>
            <p:nvGrpSpPr>
              <p:cNvPr id="35906" name="Group 61"/>
              <p:cNvGrpSpPr>
                <a:grpSpLocks/>
              </p:cNvGrpSpPr>
              <p:nvPr/>
            </p:nvGrpSpPr>
            <p:grpSpPr bwMode="auto">
              <a:xfrm>
                <a:off x="4892" y="6763"/>
                <a:ext cx="900" cy="620"/>
                <a:chOff x="4892" y="6763"/>
                <a:chExt cx="900" cy="620"/>
              </a:xfrm>
            </p:grpSpPr>
            <p:sp>
              <p:nvSpPr>
                <p:cNvPr id="35928" name="Text Box 62"/>
                <p:cNvSpPr txBox="1">
                  <a:spLocks noChangeArrowheads="1"/>
                </p:cNvSpPr>
                <p:nvPr/>
              </p:nvSpPr>
              <p:spPr bwMode="auto">
                <a:xfrm>
                  <a:off x="4892" y="6763"/>
                  <a:ext cx="720" cy="36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r>
                    <a:rPr lang="pl-PL" sz="800"/>
                    <a:t>2K</a:t>
                  </a:r>
                </a:p>
              </p:txBody>
            </p:sp>
            <p:sp>
              <p:nvSpPr>
                <p:cNvPr id="35929" name="Text Box 63"/>
                <p:cNvSpPr txBox="1">
                  <a:spLocks noChangeArrowheads="1"/>
                </p:cNvSpPr>
                <p:nvPr/>
              </p:nvSpPr>
              <p:spPr bwMode="auto">
                <a:xfrm>
                  <a:off x="5072" y="6895"/>
                  <a:ext cx="720" cy="36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r>
                    <a:rPr lang="pl-PL" sz="800"/>
                    <a:t>4K</a:t>
                  </a:r>
                </a:p>
              </p:txBody>
            </p:sp>
            <p:sp>
              <p:nvSpPr>
                <p:cNvPr id="35930" name="Text Box 64"/>
                <p:cNvSpPr txBox="1">
                  <a:spLocks noChangeArrowheads="1"/>
                </p:cNvSpPr>
                <p:nvPr/>
              </p:nvSpPr>
              <p:spPr bwMode="auto">
                <a:xfrm>
                  <a:off x="4892" y="7023"/>
                  <a:ext cx="720" cy="36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r>
                    <a:rPr lang="pl-PL" sz="800"/>
                    <a:t>8K</a:t>
                  </a:r>
                </a:p>
              </p:txBody>
            </p:sp>
          </p:grpSp>
          <p:grpSp>
            <p:nvGrpSpPr>
              <p:cNvPr id="35907" name="Group 65"/>
              <p:cNvGrpSpPr>
                <a:grpSpLocks/>
              </p:cNvGrpSpPr>
              <p:nvPr/>
            </p:nvGrpSpPr>
            <p:grpSpPr bwMode="auto">
              <a:xfrm>
                <a:off x="877" y="7527"/>
                <a:ext cx="5220" cy="361"/>
                <a:chOff x="877" y="7527"/>
                <a:chExt cx="5220" cy="361"/>
              </a:xfrm>
            </p:grpSpPr>
            <p:sp>
              <p:nvSpPr>
                <p:cNvPr id="35917" name="Text Box 66"/>
                <p:cNvSpPr txBox="1">
                  <a:spLocks noChangeArrowheads="1"/>
                </p:cNvSpPr>
                <p:nvPr/>
              </p:nvSpPr>
              <p:spPr bwMode="auto">
                <a:xfrm>
                  <a:off x="877" y="7528"/>
                  <a:ext cx="1080" cy="36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/>
                  <a:r>
                    <a:rPr lang="pl-PL" sz="800"/>
                    <a:t>-8</a:t>
                  </a:r>
                </a:p>
              </p:txBody>
            </p:sp>
            <p:grpSp>
              <p:nvGrpSpPr>
                <p:cNvPr id="35918" name="Group 67"/>
                <p:cNvGrpSpPr>
                  <a:grpSpLocks/>
                </p:cNvGrpSpPr>
                <p:nvPr/>
              </p:nvGrpSpPr>
              <p:grpSpPr bwMode="auto">
                <a:xfrm>
                  <a:off x="1298" y="7527"/>
                  <a:ext cx="4799" cy="361"/>
                  <a:chOff x="1298" y="7518"/>
                  <a:chExt cx="4799" cy="361"/>
                </a:xfrm>
              </p:grpSpPr>
              <p:sp>
                <p:nvSpPr>
                  <p:cNvPr id="35919" name="Text Box 68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677" y="7519"/>
                    <a:ext cx="1080" cy="360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algn="ctr" eaLnBrk="0" hangingPunct="0"/>
                    <a:r>
                      <a:rPr lang="pl-PL" sz="800"/>
                      <a:t>0</a:t>
                    </a:r>
                  </a:p>
                </p:txBody>
              </p:sp>
              <p:sp>
                <p:nvSpPr>
                  <p:cNvPr id="35920" name="Text Box 69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777" y="7519"/>
                    <a:ext cx="1080" cy="360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algn="ctr" eaLnBrk="0" hangingPunct="0"/>
                    <a:r>
                      <a:rPr lang="pl-PL" sz="800"/>
                      <a:t>-4</a:t>
                    </a:r>
                  </a:p>
                </p:txBody>
              </p:sp>
              <p:sp>
                <p:nvSpPr>
                  <p:cNvPr id="35921" name="Text Box 70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577" y="7519"/>
                    <a:ext cx="1080" cy="360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algn="ctr" eaLnBrk="0" hangingPunct="0"/>
                    <a:r>
                      <a:rPr lang="pl-PL" sz="800"/>
                      <a:t>4</a:t>
                    </a:r>
                  </a:p>
                </p:txBody>
              </p:sp>
              <p:sp>
                <p:nvSpPr>
                  <p:cNvPr id="35922" name="Text Box 71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477" y="7519"/>
                    <a:ext cx="1080" cy="360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algn="ctr" eaLnBrk="0" hangingPunct="0"/>
                    <a:r>
                      <a:rPr lang="pl-PL" sz="800"/>
                      <a:t>8</a:t>
                    </a:r>
                  </a:p>
                </p:txBody>
              </p:sp>
              <p:sp>
                <p:nvSpPr>
                  <p:cNvPr id="35923" name="Text Box 72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5017" y="7519"/>
                    <a:ext cx="1080" cy="360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algn="ctr" eaLnBrk="0" hangingPunct="0"/>
                    <a:r>
                      <a:rPr lang="pl-PL" sz="800"/>
                      <a:t>[MHz]</a:t>
                    </a:r>
                  </a:p>
                </p:txBody>
              </p:sp>
              <p:sp>
                <p:nvSpPr>
                  <p:cNvPr id="35924" name="Text Box 73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298" y="7518"/>
                    <a:ext cx="1080" cy="360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algn="ctr" eaLnBrk="0" hangingPunct="0"/>
                    <a:r>
                      <a:rPr lang="pl-PL" sz="800"/>
                      <a:t>-6</a:t>
                    </a:r>
                  </a:p>
                </p:txBody>
              </p:sp>
              <p:sp>
                <p:nvSpPr>
                  <p:cNvPr id="35925" name="Text Box 74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213" y="7519"/>
                    <a:ext cx="1080" cy="360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algn="ctr" eaLnBrk="0" hangingPunct="0"/>
                    <a:r>
                      <a:rPr lang="pl-PL" sz="800"/>
                      <a:t>-2</a:t>
                    </a:r>
                  </a:p>
                </p:txBody>
              </p:sp>
              <p:sp>
                <p:nvSpPr>
                  <p:cNvPr id="35926" name="Text Box 75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098" y="7519"/>
                    <a:ext cx="1080" cy="360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algn="ctr" eaLnBrk="0" hangingPunct="0"/>
                    <a:r>
                      <a:rPr lang="pl-PL" sz="800"/>
                      <a:t>2</a:t>
                    </a:r>
                  </a:p>
                </p:txBody>
              </p:sp>
              <p:sp>
                <p:nvSpPr>
                  <p:cNvPr id="35927" name="Text Box 76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013" y="7519"/>
                    <a:ext cx="1080" cy="360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algn="ctr" eaLnBrk="0" hangingPunct="0"/>
                    <a:r>
                      <a:rPr lang="pl-PL" sz="800"/>
                      <a:t>6</a:t>
                    </a:r>
                  </a:p>
                </p:txBody>
              </p:sp>
            </p:grpSp>
          </p:grpSp>
          <p:grpSp>
            <p:nvGrpSpPr>
              <p:cNvPr id="35908" name="Group 77"/>
              <p:cNvGrpSpPr>
                <a:grpSpLocks/>
              </p:cNvGrpSpPr>
              <p:nvPr/>
            </p:nvGrpSpPr>
            <p:grpSpPr bwMode="auto">
              <a:xfrm>
                <a:off x="878" y="4658"/>
                <a:ext cx="540" cy="2970"/>
                <a:chOff x="878" y="4658"/>
                <a:chExt cx="540" cy="2970"/>
              </a:xfrm>
            </p:grpSpPr>
            <p:sp>
              <p:nvSpPr>
                <p:cNvPr id="35909" name="Text Box 78"/>
                <p:cNvSpPr txBox="1">
                  <a:spLocks noChangeArrowheads="1"/>
                </p:cNvSpPr>
                <p:nvPr/>
              </p:nvSpPr>
              <p:spPr bwMode="auto">
                <a:xfrm>
                  <a:off x="878" y="5033"/>
                  <a:ext cx="540" cy="36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r" eaLnBrk="0" hangingPunct="0"/>
                  <a:r>
                    <a:rPr lang="pl-PL" sz="800"/>
                    <a:t>0</a:t>
                  </a:r>
                </a:p>
              </p:txBody>
            </p:sp>
            <p:sp>
              <p:nvSpPr>
                <p:cNvPr id="35910" name="Text Box 79"/>
                <p:cNvSpPr txBox="1">
                  <a:spLocks noChangeArrowheads="1"/>
                </p:cNvSpPr>
                <p:nvPr/>
              </p:nvSpPr>
              <p:spPr bwMode="auto">
                <a:xfrm>
                  <a:off x="878" y="5408"/>
                  <a:ext cx="540" cy="36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r" eaLnBrk="0" hangingPunct="0"/>
                  <a:r>
                    <a:rPr lang="pl-PL" sz="800"/>
                    <a:t>-10</a:t>
                  </a:r>
                </a:p>
              </p:txBody>
            </p:sp>
            <p:sp>
              <p:nvSpPr>
                <p:cNvPr id="35911" name="Text Box 80"/>
                <p:cNvSpPr txBox="1">
                  <a:spLocks noChangeArrowheads="1"/>
                </p:cNvSpPr>
                <p:nvPr/>
              </p:nvSpPr>
              <p:spPr bwMode="auto">
                <a:xfrm>
                  <a:off x="878" y="5775"/>
                  <a:ext cx="540" cy="36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r" eaLnBrk="0" hangingPunct="0"/>
                  <a:r>
                    <a:rPr lang="pl-PL" sz="800"/>
                    <a:t>-20</a:t>
                  </a:r>
                </a:p>
              </p:txBody>
            </p:sp>
            <p:sp>
              <p:nvSpPr>
                <p:cNvPr id="35912" name="Text Box 81"/>
                <p:cNvSpPr txBox="1">
                  <a:spLocks noChangeArrowheads="1"/>
                </p:cNvSpPr>
                <p:nvPr/>
              </p:nvSpPr>
              <p:spPr bwMode="auto">
                <a:xfrm>
                  <a:off x="878" y="6150"/>
                  <a:ext cx="540" cy="36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r" eaLnBrk="0" hangingPunct="0"/>
                  <a:r>
                    <a:rPr lang="pl-PL" sz="800"/>
                    <a:t>-30</a:t>
                  </a:r>
                </a:p>
              </p:txBody>
            </p:sp>
            <p:sp>
              <p:nvSpPr>
                <p:cNvPr id="35913" name="Text Box 82"/>
                <p:cNvSpPr txBox="1">
                  <a:spLocks noChangeArrowheads="1"/>
                </p:cNvSpPr>
                <p:nvPr/>
              </p:nvSpPr>
              <p:spPr bwMode="auto">
                <a:xfrm>
                  <a:off x="878" y="6525"/>
                  <a:ext cx="540" cy="36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r" eaLnBrk="0" hangingPunct="0"/>
                  <a:r>
                    <a:rPr lang="pl-PL" sz="800"/>
                    <a:t>-40</a:t>
                  </a:r>
                </a:p>
              </p:txBody>
            </p:sp>
            <p:sp>
              <p:nvSpPr>
                <p:cNvPr id="35914" name="Text Box 83"/>
                <p:cNvSpPr txBox="1">
                  <a:spLocks noChangeArrowheads="1"/>
                </p:cNvSpPr>
                <p:nvPr/>
              </p:nvSpPr>
              <p:spPr bwMode="auto">
                <a:xfrm>
                  <a:off x="878" y="6885"/>
                  <a:ext cx="540" cy="36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r" eaLnBrk="0" hangingPunct="0"/>
                  <a:r>
                    <a:rPr lang="pl-PL" sz="800"/>
                    <a:t>-50</a:t>
                  </a:r>
                </a:p>
              </p:txBody>
            </p:sp>
            <p:sp>
              <p:nvSpPr>
                <p:cNvPr id="35915" name="Text Box 84"/>
                <p:cNvSpPr txBox="1">
                  <a:spLocks noChangeArrowheads="1"/>
                </p:cNvSpPr>
                <p:nvPr/>
              </p:nvSpPr>
              <p:spPr bwMode="auto">
                <a:xfrm>
                  <a:off x="878" y="7268"/>
                  <a:ext cx="540" cy="36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r" eaLnBrk="0" hangingPunct="0"/>
                  <a:r>
                    <a:rPr lang="pl-PL" sz="800"/>
                    <a:t>-60</a:t>
                  </a:r>
                </a:p>
              </p:txBody>
            </p:sp>
            <p:sp>
              <p:nvSpPr>
                <p:cNvPr id="35916" name="Text Box 85"/>
                <p:cNvSpPr txBox="1">
                  <a:spLocks noChangeArrowheads="1"/>
                </p:cNvSpPr>
                <p:nvPr/>
              </p:nvSpPr>
              <p:spPr bwMode="auto">
                <a:xfrm>
                  <a:off x="878" y="4658"/>
                  <a:ext cx="540" cy="36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r" eaLnBrk="0" hangingPunct="0"/>
                  <a:r>
                    <a:rPr lang="pl-PL" sz="800"/>
                    <a:t>10</a:t>
                  </a:r>
                </a:p>
              </p:txBody>
            </p:sp>
          </p:grpSp>
        </p:grpSp>
        <p:grpSp>
          <p:nvGrpSpPr>
            <p:cNvPr id="35848" name="Group 86"/>
            <p:cNvGrpSpPr>
              <a:grpSpLocks/>
            </p:cNvGrpSpPr>
            <p:nvPr/>
          </p:nvGrpSpPr>
          <p:grpSpPr bwMode="auto">
            <a:xfrm>
              <a:off x="878" y="1777"/>
              <a:ext cx="4975" cy="2970"/>
              <a:chOff x="878" y="1777"/>
              <a:chExt cx="4975" cy="2970"/>
            </a:xfrm>
          </p:grpSpPr>
          <p:grpSp>
            <p:nvGrpSpPr>
              <p:cNvPr id="35850" name="Group 87"/>
              <p:cNvGrpSpPr>
                <a:grpSpLocks/>
              </p:cNvGrpSpPr>
              <p:nvPr/>
            </p:nvGrpSpPr>
            <p:grpSpPr bwMode="auto">
              <a:xfrm>
                <a:off x="1417" y="1957"/>
                <a:ext cx="4436" cy="2743"/>
                <a:chOff x="1417" y="2137"/>
                <a:chExt cx="4436" cy="2743"/>
              </a:xfrm>
            </p:grpSpPr>
            <p:grpSp>
              <p:nvGrpSpPr>
                <p:cNvPr id="35860" name="Group 88"/>
                <p:cNvGrpSpPr>
                  <a:grpSpLocks noChangeAspect="1"/>
                </p:cNvGrpSpPr>
                <p:nvPr/>
              </p:nvGrpSpPr>
              <p:grpSpPr bwMode="auto">
                <a:xfrm>
                  <a:off x="1417" y="2137"/>
                  <a:ext cx="3598" cy="2628"/>
                  <a:chOff x="2677" y="3037"/>
                  <a:chExt cx="4795" cy="3503"/>
                </a:xfrm>
              </p:grpSpPr>
              <p:grpSp>
                <p:nvGrpSpPr>
                  <p:cNvPr id="35869" name="Group 89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2677" y="3037"/>
                    <a:ext cx="4794" cy="3503"/>
                    <a:chOff x="2106" y="1518"/>
                    <a:chExt cx="7518" cy="4462"/>
                  </a:xfrm>
                </p:grpSpPr>
                <p:grpSp>
                  <p:nvGrpSpPr>
                    <p:cNvPr id="35886" name="Group 90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2109" y="1518"/>
                      <a:ext cx="7514" cy="4462"/>
                      <a:chOff x="2109" y="1518"/>
                      <a:chExt cx="7514" cy="4462"/>
                    </a:xfrm>
                  </p:grpSpPr>
                  <p:sp>
                    <p:nvSpPr>
                      <p:cNvPr id="35897" name="Line 91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>
                        <a:off x="2109" y="2156"/>
                        <a:ext cx="7514" cy="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80808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pl-PL"/>
                      </a:p>
                    </p:txBody>
                  </p:sp>
                  <p:sp>
                    <p:nvSpPr>
                      <p:cNvPr id="35898" name="Line 92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>
                        <a:off x="2109" y="2790"/>
                        <a:ext cx="7514" cy="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80808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pl-PL"/>
                      </a:p>
                    </p:txBody>
                  </p:sp>
                  <p:sp>
                    <p:nvSpPr>
                      <p:cNvPr id="35899" name="Line 93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>
                        <a:off x="2109" y="4066"/>
                        <a:ext cx="7514" cy="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80808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pl-PL"/>
                      </a:p>
                    </p:txBody>
                  </p:sp>
                  <p:sp>
                    <p:nvSpPr>
                      <p:cNvPr id="35900" name="Line 94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>
                        <a:off x="2109" y="3430"/>
                        <a:ext cx="7514" cy="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80808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pl-PL"/>
                      </a:p>
                    </p:txBody>
                  </p:sp>
                  <p:sp>
                    <p:nvSpPr>
                      <p:cNvPr id="35901" name="Line 95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>
                        <a:off x="2109" y="4701"/>
                        <a:ext cx="7514" cy="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80808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pl-PL"/>
                      </a:p>
                    </p:txBody>
                  </p:sp>
                  <p:sp>
                    <p:nvSpPr>
                      <p:cNvPr id="35902" name="Line 96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>
                        <a:off x="2109" y="5339"/>
                        <a:ext cx="7514" cy="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80808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pl-PL"/>
                      </a:p>
                    </p:txBody>
                  </p:sp>
                  <p:sp>
                    <p:nvSpPr>
                      <p:cNvPr id="35903" name="Line 97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>
                        <a:off x="2109" y="5980"/>
                        <a:ext cx="7514" cy="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80808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pl-PL"/>
                      </a:p>
                    </p:txBody>
                  </p:sp>
                  <p:sp>
                    <p:nvSpPr>
                      <p:cNvPr id="35904" name="Line 98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>
                        <a:off x="2109" y="1518"/>
                        <a:ext cx="7514" cy="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80808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pl-PL"/>
                      </a:p>
                    </p:txBody>
                  </p:sp>
                </p:grpSp>
                <p:grpSp>
                  <p:nvGrpSpPr>
                    <p:cNvPr id="35887" name="Group 99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2106" y="1518"/>
                      <a:ext cx="7518" cy="4462"/>
                      <a:chOff x="2106" y="1518"/>
                      <a:chExt cx="7518" cy="4462"/>
                    </a:xfrm>
                  </p:grpSpPr>
                  <p:sp>
                    <p:nvSpPr>
                      <p:cNvPr id="35888" name="Line 100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 rot="-5400000">
                        <a:off x="-125" y="3749"/>
                        <a:ext cx="4462" cy="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80808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pl-PL"/>
                      </a:p>
                    </p:txBody>
                  </p:sp>
                  <p:sp>
                    <p:nvSpPr>
                      <p:cNvPr id="35889" name="Line 101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 rot="-5400000">
                        <a:off x="817" y="3749"/>
                        <a:ext cx="4462" cy="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80808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pl-PL"/>
                      </a:p>
                    </p:txBody>
                  </p:sp>
                  <p:sp>
                    <p:nvSpPr>
                      <p:cNvPr id="35890" name="Line 102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 rot="-5400000">
                        <a:off x="1752" y="3749"/>
                        <a:ext cx="4462" cy="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80808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pl-PL"/>
                      </a:p>
                    </p:txBody>
                  </p:sp>
                  <p:sp>
                    <p:nvSpPr>
                      <p:cNvPr id="35891" name="Line 103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 rot="-5400000">
                        <a:off x="2694" y="3749"/>
                        <a:ext cx="4462" cy="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80808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pl-PL"/>
                      </a:p>
                    </p:txBody>
                  </p:sp>
                  <p:sp>
                    <p:nvSpPr>
                      <p:cNvPr id="35892" name="Line 104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 rot="-5400000">
                        <a:off x="3632" y="3749"/>
                        <a:ext cx="4462" cy="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80808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pl-PL"/>
                      </a:p>
                    </p:txBody>
                  </p:sp>
                  <p:sp>
                    <p:nvSpPr>
                      <p:cNvPr id="35893" name="Line 105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 rot="-5400000">
                        <a:off x="4570" y="3749"/>
                        <a:ext cx="4462" cy="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80808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pl-PL"/>
                      </a:p>
                    </p:txBody>
                  </p:sp>
                  <p:sp>
                    <p:nvSpPr>
                      <p:cNvPr id="35894" name="Line 106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 rot="-5400000">
                        <a:off x="5511" y="3749"/>
                        <a:ext cx="4462" cy="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80808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pl-PL"/>
                      </a:p>
                    </p:txBody>
                  </p:sp>
                  <p:sp>
                    <p:nvSpPr>
                      <p:cNvPr id="35895" name="Line 107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 rot="-5400000">
                        <a:off x="6449" y="3749"/>
                        <a:ext cx="4462" cy="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80808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pl-PL"/>
                      </a:p>
                    </p:txBody>
                  </p:sp>
                  <p:sp>
                    <p:nvSpPr>
                      <p:cNvPr id="35896" name="Line 108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 rot="-5400000">
                        <a:off x="7393" y="3749"/>
                        <a:ext cx="4462" cy="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80808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pl-PL"/>
                      </a:p>
                    </p:txBody>
                  </p:sp>
                </p:grpSp>
              </p:grpSp>
              <p:grpSp>
                <p:nvGrpSpPr>
                  <p:cNvPr id="35870" name="Group 109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2677" y="3515"/>
                    <a:ext cx="4795" cy="2898"/>
                    <a:chOff x="2677" y="3515"/>
                    <a:chExt cx="4795" cy="2898"/>
                  </a:xfrm>
                </p:grpSpPr>
                <p:grpSp>
                  <p:nvGrpSpPr>
                    <p:cNvPr id="35871" name="Group 110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2677" y="3531"/>
                      <a:ext cx="1248" cy="2882"/>
                      <a:chOff x="2106" y="2147"/>
                      <a:chExt cx="1957" cy="3671"/>
                    </a:xfrm>
                  </p:grpSpPr>
                  <p:sp>
                    <p:nvSpPr>
                      <p:cNvPr id="35880" name="Freeform 111"/>
                      <p:cNvSpPr>
                        <a:spLocks noChangeAspect="1"/>
                      </p:cNvSpPr>
                      <p:nvPr/>
                    </p:nvSpPr>
                    <p:spPr bwMode="auto">
                      <a:xfrm>
                        <a:off x="2108" y="2157"/>
                        <a:ext cx="1938" cy="2706"/>
                      </a:xfrm>
                      <a:custGeom>
                        <a:avLst/>
                        <a:gdLst>
                          <a:gd name="T0" fmla="*/ 0 w 1938"/>
                          <a:gd name="T1" fmla="*/ 2666 h 2726"/>
                          <a:gd name="T2" fmla="*/ 433 w 1938"/>
                          <a:gd name="T3" fmla="*/ 2582 h 2726"/>
                          <a:gd name="T4" fmla="*/ 835 w 1938"/>
                          <a:gd name="T5" fmla="*/ 2479 h 2726"/>
                          <a:gd name="T6" fmla="*/ 1273 w 1938"/>
                          <a:gd name="T7" fmla="*/ 2321 h 2726"/>
                          <a:gd name="T8" fmla="*/ 1615 w 1938"/>
                          <a:gd name="T9" fmla="*/ 2111 h 2726"/>
                          <a:gd name="T10" fmla="*/ 1858 w 1938"/>
                          <a:gd name="T11" fmla="*/ 1781 h 2726"/>
                          <a:gd name="T12" fmla="*/ 1926 w 1938"/>
                          <a:gd name="T13" fmla="*/ 1304 h 2726"/>
                          <a:gd name="T14" fmla="*/ 1931 w 1938"/>
                          <a:gd name="T15" fmla="*/ 643 h 2726"/>
                          <a:gd name="T16" fmla="*/ 1931 w 1938"/>
                          <a:gd name="T17" fmla="*/ 0 h 2726"/>
                          <a:gd name="T18" fmla="*/ 0 60000 65536"/>
                          <a:gd name="T19" fmla="*/ 0 60000 65536"/>
                          <a:gd name="T20" fmla="*/ 0 60000 65536"/>
                          <a:gd name="T21" fmla="*/ 0 60000 65536"/>
                          <a:gd name="T22" fmla="*/ 0 60000 65536"/>
                          <a:gd name="T23" fmla="*/ 0 60000 65536"/>
                          <a:gd name="T24" fmla="*/ 0 60000 65536"/>
                          <a:gd name="T25" fmla="*/ 0 60000 65536"/>
                          <a:gd name="T26" fmla="*/ 0 60000 65536"/>
                          <a:gd name="T27" fmla="*/ 0 w 1938"/>
                          <a:gd name="T28" fmla="*/ 0 h 2726"/>
                          <a:gd name="T29" fmla="*/ 1938 w 1938"/>
                          <a:gd name="T30" fmla="*/ 2726 h 2726"/>
                        </a:gdLst>
                        <a:ahLst/>
                        <a:cxnLst>
                          <a:cxn ang="T18">
                            <a:pos x="T0" y="T1"/>
                          </a:cxn>
                          <a:cxn ang="T19">
                            <a:pos x="T2" y="T3"/>
                          </a:cxn>
                          <a:cxn ang="T20">
                            <a:pos x="T4" y="T5"/>
                          </a:cxn>
                          <a:cxn ang="T21">
                            <a:pos x="T6" y="T7"/>
                          </a:cxn>
                          <a:cxn ang="T22">
                            <a:pos x="T8" y="T9"/>
                          </a:cxn>
                          <a:cxn ang="T23">
                            <a:pos x="T10" y="T11"/>
                          </a:cxn>
                          <a:cxn ang="T24">
                            <a:pos x="T12" y="T13"/>
                          </a:cxn>
                          <a:cxn ang="T25">
                            <a:pos x="T14" y="T15"/>
                          </a:cxn>
                          <a:cxn ang="T26">
                            <a:pos x="T16" y="T17"/>
                          </a:cxn>
                        </a:cxnLst>
                        <a:rect l="T27" t="T28" r="T29" b="T30"/>
                        <a:pathLst>
                          <a:path w="1938" h="2726">
                            <a:moveTo>
                              <a:pt x="0" y="2726"/>
                            </a:moveTo>
                            <a:cubicBezTo>
                              <a:pt x="72" y="2712"/>
                              <a:pt x="294" y="2671"/>
                              <a:pt x="433" y="2639"/>
                            </a:cubicBezTo>
                            <a:cubicBezTo>
                              <a:pt x="572" y="2607"/>
                              <a:pt x="695" y="2579"/>
                              <a:pt x="835" y="2534"/>
                            </a:cubicBezTo>
                            <a:cubicBezTo>
                              <a:pt x="975" y="2489"/>
                              <a:pt x="1143" y="2435"/>
                              <a:pt x="1273" y="2372"/>
                            </a:cubicBezTo>
                            <a:cubicBezTo>
                              <a:pt x="1403" y="2309"/>
                              <a:pt x="1518" y="2251"/>
                              <a:pt x="1615" y="2159"/>
                            </a:cubicBezTo>
                            <a:cubicBezTo>
                              <a:pt x="1712" y="2067"/>
                              <a:pt x="1806" y="1958"/>
                              <a:pt x="1858" y="1820"/>
                            </a:cubicBezTo>
                            <a:cubicBezTo>
                              <a:pt x="1910" y="1682"/>
                              <a:pt x="1914" y="1528"/>
                              <a:pt x="1926" y="1334"/>
                            </a:cubicBezTo>
                            <a:cubicBezTo>
                              <a:pt x="1938" y="1140"/>
                              <a:pt x="1931" y="880"/>
                              <a:pt x="1931" y="658"/>
                            </a:cubicBezTo>
                            <a:cubicBezTo>
                              <a:pt x="1931" y="435"/>
                              <a:pt x="1931" y="137"/>
                              <a:pt x="1931" y="0"/>
                            </a:cubicBezTo>
                          </a:path>
                        </a:pathLst>
                      </a:custGeom>
                      <a:noFill/>
                      <a:ln w="19050" cmpd="sng">
                        <a:solidFill>
                          <a:srgbClr val="FF0000"/>
                        </a:solidFill>
                        <a:round/>
                        <a:headEnd type="none" w="med" len="med"/>
                        <a:tailEnd type="none" w="med" len="med"/>
                      </a:ln>
                    </p:spPr>
                    <p:txBody>
                      <a:bodyPr/>
                      <a:lstStyle/>
                      <a:p>
                        <a:endParaRPr lang="pl-PL"/>
                      </a:p>
                    </p:txBody>
                  </p:sp>
                  <p:sp>
                    <p:nvSpPr>
                      <p:cNvPr id="35881" name="Freeform 112"/>
                      <p:cNvSpPr>
                        <a:spLocks noChangeAspect="1"/>
                      </p:cNvSpPr>
                      <p:nvPr/>
                    </p:nvSpPr>
                    <p:spPr bwMode="auto">
                      <a:xfrm>
                        <a:off x="2110" y="2156"/>
                        <a:ext cx="1942" cy="2904"/>
                      </a:xfrm>
                      <a:custGeom>
                        <a:avLst/>
                        <a:gdLst>
                          <a:gd name="T0" fmla="*/ 0 w 1942"/>
                          <a:gd name="T1" fmla="*/ 2904 h 2904"/>
                          <a:gd name="T2" fmla="*/ 434 w 1942"/>
                          <a:gd name="T3" fmla="*/ 2811 h 2904"/>
                          <a:gd name="T4" fmla="*/ 842 w 1942"/>
                          <a:gd name="T5" fmla="*/ 2704 h 2904"/>
                          <a:gd name="T6" fmla="*/ 1232 w 1942"/>
                          <a:gd name="T7" fmla="*/ 2560 h 2904"/>
                          <a:gd name="T8" fmla="*/ 1613 w 1942"/>
                          <a:gd name="T9" fmla="*/ 2332 h 2904"/>
                          <a:gd name="T10" fmla="*/ 1868 w 1942"/>
                          <a:gd name="T11" fmla="*/ 1975 h 2904"/>
                          <a:gd name="T12" fmla="*/ 1931 w 1942"/>
                          <a:gd name="T13" fmla="*/ 1421 h 2904"/>
                          <a:gd name="T14" fmla="*/ 1936 w 1942"/>
                          <a:gd name="T15" fmla="*/ 701 h 2904"/>
                          <a:gd name="T16" fmla="*/ 1936 w 1942"/>
                          <a:gd name="T17" fmla="*/ 0 h 2904"/>
                          <a:gd name="T18" fmla="*/ 0 60000 65536"/>
                          <a:gd name="T19" fmla="*/ 0 60000 65536"/>
                          <a:gd name="T20" fmla="*/ 0 60000 65536"/>
                          <a:gd name="T21" fmla="*/ 0 60000 65536"/>
                          <a:gd name="T22" fmla="*/ 0 60000 65536"/>
                          <a:gd name="T23" fmla="*/ 0 60000 65536"/>
                          <a:gd name="T24" fmla="*/ 0 60000 65536"/>
                          <a:gd name="T25" fmla="*/ 0 60000 65536"/>
                          <a:gd name="T26" fmla="*/ 0 60000 65536"/>
                          <a:gd name="T27" fmla="*/ 0 w 1942"/>
                          <a:gd name="T28" fmla="*/ 0 h 2904"/>
                          <a:gd name="T29" fmla="*/ 1942 w 1942"/>
                          <a:gd name="T30" fmla="*/ 2904 h 2904"/>
                        </a:gdLst>
                        <a:ahLst/>
                        <a:cxnLst>
                          <a:cxn ang="T18">
                            <a:pos x="T0" y="T1"/>
                          </a:cxn>
                          <a:cxn ang="T19">
                            <a:pos x="T2" y="T3"/>
                          </a:cxn>
                          <a:cxn ang="T20">
                            <a:pos x="T4" y="T5"/>
                          </a:cxn>
                          <a:cxn ang="T21">
                            <a:pos x="T6" y="T7"/>
                          </a:cxn>
                          <a:cxn ang="T22">
                            <a:pos x="T8" y="T9"/>
                          </a:cxn>
                          <a:cxn ang="T23">
                            <a:pos x="T10" y="T11"/>
                          </a:cxn>
                          <a:cxn ang="T24">
                            <a:pos x="T12" y="T13"/>
                          </a:cxn>
                          <a:cxn ang="T25">
                            <a:pos x="T14" y="T15"/>
                          </a:cxn>
                          <a:cxn ang="T26">
                            <a:pos x="T16" y="T17"/>
                          </a:cxn>
                        </a:cxnLst>
                        <a:rect l="T27" t="T28" r="T29" b="T30"/>
                        <a:pathLst>
                          <a:path w="1942" h="2904">
                            <a:moveTo>
                              <a:pt x="0" y="2904"/>
                            </a:moveTo>
                            <a:cubicBezTo>
                              <a:pt x="72" y="2889"/>
                              <a:pt x="294" y="2844"/>
                              <a:pt x="434" y="2811"/>
                            </a:cubicBezTo>
                            <a:cubicBezTo>
                              <a:pt x="574" y="2778"/>
                              <a:pt x="709" y="2746"/>
                              <a:pt x="842" y="2704"/>
                            </a:cubicBezTo>
                            <a:cubicBezTo>
                              <a:pt x="975" y="2662"/>
                              <a:pt x="1104" y="2622"/>
                              <a:pt x="1232" y="2560"/>
                            </a:cubicBezTo>
                            <a:cubicBezTo>
                              <a:pt x="1360" y="2498"/>
                              <a:pt x="1507" y="2429"/>
                              <a:pt x="1613" y="2332"/>
                            </a:cubicBezTo>
                            <a:cubicBezTo>
                              <a:pt x="1719" y="2235"/>
                              <a:pt x="1815" y="2127"/>
                              <a:pt x="1868" y="1975"/>
                            </a:cubicBezTo>
                            <a:cubicBezTo>
                              <a:pt x="1921" y="1823"/>
                              <a:pt x="1920" y="1633"/>
                              <a:pt x="1931" y="1421"/>
                            </a:cubicBezTo>
                            <a:cubicBezTo>
                              <a:pt x="1942" y="1209"/>
                              <a:pt x="1936" y="937"/>
                              <a:pt x="1936" y="701"/>
                            </a:cubicBezTo>
                            <a:cubicBezTo>
                              <a:pt x="1936" y="463"/>
                              <a:pt x="1936" y="146"/>
                              <a:pt x="1936" y="0"/>
                            </a:cubicBezTo>
                          </a:path>
                        </a:pathLst>
                      </a:custGeom>
                      <a:noFill/>
                      <a:ln w="19050" cmpd="sng">
                        <a:solidFill>
                          <a:srgbClr val="99CC00"/>
                        </a:solidFill>
                        <a:round/>
                        <a:headEnd type="none" w="med" len="med"/>
                        <a:tailEnd type="none" w="med" len="med"/>
                      </a:ln>
                    </p:spPr>
                    <p:txBody>
                      <a:bodyPr/>
                      <a:lstStyle/>
                      <a:p>
                        <a:endParaRPr lang="pl-PL"/>
                      </a:p>
                    </p:txBody>
                  </p:sp>
                  <p:sp>
                    <p:nvSpPr>
                      <p:cNvPr id="35882" name="Freeform 113"/>
                      <p:cNvSpPr>
                        <a:spLocks noChangeAspect="1"/>
                      </p:cNvSpPr>
                      <p:nvPr/>
                    </p:nvSpPr>
                    <p:spPr bwMode="auto">
                      <a:xfrm>
                        <a:off x="2106" y="2525"/>
                        <a:ext cx="1943" cy="2726"/>
                      </a:xfrm>
                      <a:custGeom>
                        <a:avLst/>
                        <a:gdLst>
                          <a:gd name="T0" fmla="*/ 0 w 1938"/>
                          <a:gd name="T1" fmla="*/ 2726 h 2726"/>
                          <a:gd name="T2" fmla="*/ 436 w 1938"/>
                          <a:gd name="T3" fmla="*/ 2639 h 2726"/>
                          <a:gd name="T4" fmla="*/ 841 w 1938"/>
                          <a:gd name="T5" fmla="*/ 2534 h 2726"/>
                          <a:gd name="T6" fmla="*/ 1282 w 1938"/>
                          <a:gd name="T7" fmla="*/ 2372 h 2726"/>
                          <a:gd name="T8" fmla="*/ 1627 w 1938"/>
                          <a:gd name="T9" fmla="*/ 2159 h 2726"/>
                          <a:gd name="T10" fmla="*/ 1873 w 1938"/>
                          <a:gd name="T11" fmla="*/ 1820 h 2726"/>
                          <a:gd name="T12" fmla="*/ 1941 w 1938"/>
                          <a:gd name="T13" fmla="*/ 1334 h 2726"/>
                          <a:gd name="T14" fmla="*/ 1946 w 1938"/>
                          <a:gd name="T15" fmla="*/ 658 h 2726"/>
                          <a:gd name="T16" fmla="*/ 1946 w 1938"/>
                          <a:gd name="T17" fmla="*/ 0 h 2726"/>
                          <a:gd name="T18" fmla="*/ 0 60000 65536"/>
                          <a:gd name="T19" fmla="*/ 0 60000 65536"/>
                          <a:gd name="T20" fmla="*/ 0 60000 65536"/>
                          <a:gd name="T21" fmla="*/ 0 60000 65536"/>
                          <a:gd name="T22" fmla="*/ 0 60000 65536"/>
                          <a:gd name="T23" fmla="*/ 0 60000 65536"/>
                          <a:gd name="T24" fmla="*/ 0 60000 65536"/>
                          <a:gd name="T25" fmla="*/ 0 60000 65536"/>
                          <a:gd name="T26" fmla="*/ 0 60000 65536"/>
                          <a:gd name="T27" fmla="*/ 0 w 1938"/>
                          <a:gd name="T28" fmla="*/ 0 h 2726"/>
                          <a:gd name="T29" fmla="*/ 1938 w 1938"/>
                          <a:gd name="T30" fmla="*/ 2726 h 2726"/>
                        </a:gdLst>
                        <a:ahLst/>
                        <a:cxnLst>
                          <a:cxn ang="T18">
                            <a:pos x="T0" y="T1"/>
                          </a:cxn>
                          <a:cxn ang="T19">
                            <a:pos x="T2" y="T3"/>
                          </a:cxn>
                          <a:cxn ang="T20">
                            <a:pos x="T4" y="T5"/>
                          </a:cxn>
                          <a:cxn ang="T21">
                            <a:pos x="T6" y="T7"/>
                          </a:cxn>
                          <a:cxn ang="T22">
                            <a:pos x="T8" y="T9"/>
                          </a:cxn>
                          <a:cxn ang="T23">
                            <a:pos x="T10" y="T11"/>
                          </a:cxn>
                          <a:cxn ang="T24">
                            <a:pos x="T12" y="T13"/>
                          </a:cxn>
                          <a:cxn ang="T25">
                            <a:pos x="T14" y="T15"/>
                          </a:cxn>
                          <a:cxn ang="T26">
                            <a:pos x="T16" y="T17"/>
                          </a:cxn>
                        </a:cxnLst>
                        <a:rect l="T27" t="T28" r="T29" b="T30"/>
                        <a:pathLst>
                          <a:path w="1938" h="2726">
                            <a:moveTo>
                              <a:pt x="0" y="2726"/>
                            </a:moveTo>
                            <a:cubicBezTo>
                              <a:pt x="72" y="2712"/>
                              <a:pt x="294" y="2671"/>
                              <a:pt x="433" y="2639"/>
                            </a:cubicBezTo>
                            <a:cubicBezTo>
                              <a:pt x="572" y="2607"/>
                              <a:pt x="695" y="2579"/>
                              <a:pt x="835" y="2534"/>
                            </a:cubicBezTo>
                            <a:cubicBezTo>
                              <a:pt x="975" y="2489"/>
                              <a:pt x="1143" y="2435"/>
                              <a:pt x="1273" y="2372"/>
                            </a:cubicBezTo>
                            <a:cubicBezTo>
                              <a:pt x="1403" y="2309"/>
                              <a:pt x="1518" y="2251"/>
                              <a:pt x="1615" y="2159"/>
                            </a:cubicBezTo>
                            <a:cubicBezTo>
                              <a:pt x="1712" y="2067"/>
                              <a:pt x="1806" y="1958"/>
                              <a:pt x="1858" y="1820"/>
                            </a:cubicBezTo>
                            <a:cubicBezTo>
                              <a:pt x="1910" y="1682"/>
                              <a:pt x="1914" y="1528"/>
                              <a:pt x="1926" y="1334"/>
                            </a:cubicBezTo>
                            <a:cubicBezTo>
                              <a:pt x="1938" y="1140"/>
                              <a:pt x="1931" y="880"/>
                              <a:pt x="1931" y="658"/>
                            </a:cubicBezTo>
                            <a:cubicBezTo>
                              <a:pt x="1931" y="435"/>
                              <a:pt x="1931" y="137"/>
                              <a:pt x="1931" y="0"/>
                            </a:cubicBezTo>
                          </a:path>
                        </a:pathLst>
                      </a:custGeom>
                      <a:noFill/>
                      <a:ln w="19050" cmpd="sng">
                        <a:solidFill>
                          <a:srgbClr val="0000FF"/>
                        </a:solidFill>
                        <a:round/>
                        <a:headEnd type="none" w="med" len="med"/>
                        <a:tailEnd type="none" w="med" len="med"/>
                      </a:ln>
                    </p:spPr>
                    <p:txBody>
                      <a:bodyPr/>
                      <a:lstStyle/>
                      <a:p>
                        <a:endParaRPr lang="pl-PL"/>
                      </a:p>
                    </p:txBody>
                  </p:sp>
                  <p:sp>
                    <p:nvSpPr>
                      <p:cNvPr id="35883" name="Freeform 114"/>
                      <p:cNvSpPr>
                        <a:spLocks noChangeAspect="1"/>
                      </p:cNvSpPr>
                      <p:nvPr/>
                    </p:nvSpPr>
                    <p:spPr bwMode="auto">
                      <a:xfrm>
                        <a:off x="2108" y="2151"/>
                        <a:ext cx="1946" cy="3288"/>
                      </a:xfrm>
                      <a:custGeom>
                        <a:avLst/>
                        <a:gdLst>
                          <a:gd name="T0" fmla="*/ 0 w 1946"/>
                          <a:gd name="T1" fmla="*/ 3288 h 3288"/>
                          <a:gd name="T2" fmla="*/ 415 w 1946"/>
                          <a:gd name="T3" fmla="*/ 3201 h 3288"/>
                          <a:gd name="T4" fmla="*/ 829 w 1946"/>
                          <a:gd name="T5" fmla="*/ 3087 h 3288"/>
                          <a:gd name="T6" fmla="*/ 1282 w 1946"/>
                          <a:gd name="T7" fmla="*/ 2913 h 3288"/>
                          <a:gd name="T8" fmla="*/ 1639 w 1946"/>
                          <a:gd name="T9" fmla="*/ 2682 h 3288"/>
                          <a:gd name="T10" fmla="*/ 1849 w 1946"/>
                          <a:gd name="T11" fmla="*/ 2346 h 3288"/>
                          <a:gd name="T12" fmla="*/ 1931 w 1946"/>
                          <a:gd name="T13" fmla="*/ 1609 h 3288"/>
                          <a:gd name="T14" fmla="*/ 1936 w 1946"/>
                          <a:gd name="T15" fmla="*/ 794 h 3288"/>
                          <a:gd name="T16" fmla="*/ 1936 w 1946"/>
                          <a:gd name="T17" fmla="*/ 0 h 3288"/>
                          <a:gd name="T18" fmla="*/ 0 60000 65536"/>
                          <a:gd name="T19" fmla="*/ 0 60000 65536"/>
                          <a:gd name="T20" fmla="*/ 0 60000 65536"/>
                          <a:gd name="T21" fmla="*/ 0 60000 65536"/>
                          <a:gd name="T22" fmla="*/ 0 60000 65536"/>
                          <a:gd name="T23" fmla="*/ 0 60000 65536"/>
                          <a:gd name="T24" fmla="*/ 0 60000 65536"/>
                          <a:gd name="T25" fmla="*/ 0 60000 65536"/>
                          <a:gd name="T26" fmla="*/ 0 60000 65536"/>
                          <a:gd name="T27" fmla="*/ 0 w 1946"/>
                          <a:gd name="T28" fmla="*/ 0 h 3288"/>
                          <a:gd name="T29" fmla="*/ 1946 w 1946"/>
                          <a:gd name="T30" fmla="*/ 3288 h 3288"/>
                        </a:gdLst>
                        <a:ahLst/>
                        <a:cxnLst>
                          <a:cxn ang="T18">
                            <a:pos x="T0" y="T1"/>
                          </a:cxn>
                          <a:cxn ang="T19">
                            <a:pos x="T2" y="T3"/>
                          </a:cxn>
                          <a:cxn ang="T20">
                            <a:pos x="T4" y="T5"/>
                          </a:cxn>
                          <a:cxn ang="T21">
                            <a:pos x="T6" y="T7"/>
                          </a:cxn>
                          <a:cxn ang="T22">
                            <a:pos x="T8" y="T9"/>
                          </a:cxn>
                          <a:cxn ang="T23">
                            <a:pos x="T10" y="T11"/>
                          </a:cxn>
                          <a:cxn ang="T24">
                            <a:pos x="T12" y="T13"/>
                          </a:cxn>
                          <a:cxn ang="T25">
                            <a:pos x="T14" y="T15"/>
                          </a:cxn>
                          <a:cxn ang="T26">
                            <a:pos x="T16" y="T17"/>
                          </a:cxn>
                        </a:cxnLst>
                        <a:rect l="T27" t="T28" r="T29" b="T30"/>
                        <a:pathLst>
                          <a:path w="1946" h="3288">
                            <a:moveTo>
                              <a:pt x="0" y="3288"/>
                            </a:moveTo>
                            <a:cubicBezTo>
                              <a:pt x="69" y="3274"/>
                              <a:pt x="277" y="3234"/>
                              <a:pt x="415" y="3201"/>
                            </a:cubicBezTo>
                            <a:cubicBezTo>
                              <a:pt x="553" y="3168"/>
                              <a:pt x="684" y="3135"/>
                              <a:pt x="829" y="3087"/>
                            </a:cubicBezTo>
                            <a:cubicBezTo>
                              <a:pt x="974" y="3039"/>
                              <a:pt x="1147" y="2980"/>
                              <a:pt x="1282" y="2913"/>
                            </a:cubicBezTo>
                            <a:cubicBezTo>
                              <a:pt x="1417" y="2846"/>
                              <a:pt x="1545" y="2776"/>
                              <a:pt x="1639" y="2682"/>
                            </a:cubicBezTo>
                            <a:cubicBezTo>
                              <a:pt x="1733" y="2588"/>
                              <a:pt x="1800" y="2525"/>
                              <a:pt x="1849" y="2346"/>
                            </a:cubicBezTo>
                            <a:cubicBezTo>
                              <a:pt x="1898" y="2167"/>
                              <a:pt x="1916" y="1868"/>
                              <a:pt x="1931" y="1609"/>
                            </a:cubicBezTo>
                            <a:cubicBezTo>
                              <a:pt x="1946" y="1350"/>
                              <a:pt x="1936" y="1061"/>
                              <a:pt x="1936" y="794"/>
                            </a:cubicBezTo>
                            <a:cubicBezTo>
                              <a:pt x="1936" y="525"/>
                              <a:pt x="1936" y="165"/>
                              <a:pt x="1936" y="0"/>
                            </a:cubicBezTo>
                          </a:path>
                        </a:pathLst>
                      </a:custGeom>
                      <a:noFill/>
                      <a:ln w="19050" cmpd="sng">
                        <a:solidFill>
                          <a:srgbClr val="00FFFF"/>
                        </a:solidFill>
                        <a:round/>
                        <a:headEnd type="none" w="med" len="med"/>
                        <a:tailEnd type="none" w="med" len="med"/>
                      </a:ln>
                    </p:spPr>
                    <p:txBody>
                      <a:bodyPr/>
                      <a:lstStyle/>
                      <a:p>
                        <a:endParaRPr lang="pl-PL"/>
                      </a:p>
                    </p:txBody>
                  </p:sp>
                  <p:sp>
                    <p:nvSpPr>
                      <p:cNvPr id="35884" name="Freeform 115"/>
                      <p:cNvSpPr>
                        <a:spLocks noChangeAspect="1"/>
                      </p:cNvSpPr>
                      <p:nvPr/>
                    </p:nvSpPr>
                    <p:spPr bwMode="auto">
                      <a:xfrm>
                        <a:off x="2110" y="2161"/>
                        <a:ext cx="1946" cy="3463"/>
                      </a:xfrm>
                      <a:custGeom>
                        <a:avLst/>
                        <a:gdLst>
                          <a:gd name="T0" fmla="*/ 0 w 1946"/>
                          <a:gd name="T1" fmla="*/ 3463 h 3463"/>
                          <a:gd name="T2" fmla="*/ 377 w 1946"/>
                          <a:gd name="T3" fmla="*/ 3386 h 3463"/>
                          <a:gd name="T4" fmla="*/ 839 w 1946"/>
                          <a:gd name="T5" fmla="*/ 3260 h 3463"/>
                          <a:gd name="T6" fmla="*/ 1244 w 1946"/>
                          <a:gd name="T7" fmla="*/ 3104 h 3463"/>
                          <a:gd name="T8" fmla="*/ 1613 w 1946"/>
                          <a:gd name="T9" fmla="*/ 2867 h 3463"/>
                          <a:gd name="T10" fmla="*/ 1849 w 1946"/>
                          <a:gd name="T11" fmla="*/ 2471 h 3463"/>
                          <a:gd name="T12" fmla="*/ 1931 w 1946"/>
                          <a:gd name="T13" fmla="*/ 1695 h 3463"/>
                          <a:gd name="T14" fmla="*/ 1936 w 1946"/>
                          <a:gd name="T15" fmla="*/ 836 h 3463"/>
                          <a:gd name="T16" fmla="*/ 1936 w 1946"/>
                          <a:gd name="T17" fmla="*/ 0 h 3463"/>
                          <a:gd name="T18" fmla="*/ 0 60000 65536"/>
                          <a:gd name="T19" fmla="*/ 0 60000 65536"/>
                          <a:gd name="T20" fmla="*/ 0 60000 65536"/>
                          <a:gd name="T21" fmla="*/ 0 60000 65536"/>
                          <a:gd name="T22" fmla="*/ 0 60000 65536"/>
                          <a:gd name="T23" fmla="*/ 0 60000 65536"/>
                          <a:gd name="T24" fmla="*/ 0 60000 65536"/>
                          <a:gd name="T25" fmla="*/ 0 60000 65536"/>
                          <a:gd name="T26" fmla="*/ 0 60000 65536"/>
                          <a:gd name="T27" fmla="*/ 0 w 1946"/>
                          <a:gd name="T28" fmla="*/ 0 h 3463"/>
                          <a:gd name="T29" fmla="*/ 1946 w 1946"/>
                          <a:gd name="T30" fmla="*/ 3463 h 3463"/>
                        </a:gdLst>
                        <a:ahLst/>
                        <a:cxnLst>
                          <a:cxn ang="T18">
                            <a:pos x="T0" y="T1"/>
                          </a:cxn>
                          <a:cxn ang="T19">
                            <a:pos x="T2" y="T3"/>
                          </a:cxn>
                          <a:cxn ang="T20">
                            <a:pos x="T4" y="T5"/>
                          </a:cxn>
                          <a:cxn ang="T21">
                            <a:pos x="T6" y="T7"/>
                          </a:cxn>
                          <a:cxn ang="T22">
                            <a:pos x="T8" y="T9"/>
                          </a:cxn>
                          <a:cxn ang="T23">
                            <a:pos x="T10" y="T11"/>
                          </a:cxn>
                          <a:cxn ang="T24">
                            <a:pos x="T12" y="T13"/>
                          </a:cxn>
                          <a:cxn ang="T25">
                            <a:pos x="T14" y="T15"/>
                          </a:cxn>
                          <a:cxn ang="T26">
                            <a:pos x="T16" y="T17"/>
                          </a:cxn>
                        </a:cxnLst>
                        <a:rect l="T27" t="T28" r="T29" b="T30"/>
                        <a:pathLst>
                          <a:path w="1946" h="3463">
                            <a:moveTo>
                              <a:pt x="0" y="3463"/>
                            </a:moveTo>
                            <a:cubicBezTo>
                              <a:pt x="63" y="3450"/>
                              <a:pt x="237" y="3420"/>
                              <a:pt x="377" y="3386"/>
                            </a:cubicBezTo>
                            <a:cubicBezTo>
                              <a:pt x="517" y="3352"/>
                              <a:pt x="695" y="3307"/>
                              <a:pt x="839" y="3260"/>
                            </a:cubicBezTo>
                            <a:cubicBezTo>
                              <a:pt x="983" y="3213"/>
                              <a:pt x="1115" y="3169"/>
                              <a:pt x="1244" y="3104"/>
                            </a:cubicBezTo>
                            <a:cubicBezTo>
                              <a:pt x="1373" y="3039"/>
                              <a:pt x="1512" y="2972"/>
                              <a:pt x="1613" y="2867"/>
                            </a:cubicBezTo>
                            <a:cubicBezTo>
                              <a:pt x="1714" y="2762"/>
                              <a:pt x="1796" y="2666"/>
                              <a:pt x="1849" y="2471"/>
                            </a:cubicBezTo>
                            <a:cubicBezTo>
                              <a:pt x="1902" y="2276"/>
                              <a:pt x="1916" y="1967"/>
                              <a:pt x="1931" y="1695"/>
                            </a:cubicBezTo>
                            <a:cubicBezTo>
                              <a:pt x="1946" y="1422"/>
                              <a:pt x="1936" y="1117"/>
                              <a:pt x="1936" y="836"/>
                            </a:cubicBezTo>
                            <a:cubicBezTo>
                              <a:pt x="1936" y="553"/>
                              <a:pt x="1936" y="174"/>
                              <a:pt x="1936" y="0"/>
                            </a:cubicBezTo>
                          </a:path>
                        </a:pathLst>
                      </a:custGeom>
                      <a:noFill/>
                      <a:ln w="19050" cmpd="sng">
                        <a:solidFill>
                          <a:srgbClr val="FF00FF"/>
                        </a:solidFill>
                        <a:round/>
                        <a:headEnd type="none" w="med" len="med"/>
                        <a:tailEnd type="none" w="med" len="med"/>
                      </a:ln>
                    </p:spPr>
                    <p:txBody>
                      <a:bodyPr/>
                      <a:lstStyle/>
                      <a:p>
                        <a:endParaRPr lang="pl-PL"/>
                      </a:p>
                    </p:txBody>
                  </p:sp>
                  <p:sp>
                    <p:nvSpPr>
                      <p:cNvPr id="35885" name="Freeform 116"/>
                      <p:cNvSpPr>
                        <a:spLocks noChangeAspect="1"/>
                      </p:cNvSpPr>
                      <p:nvPr/>
                    </p:nvSpPr>
                    <p:spPr bwMode="auto">
                      <a:xfrm>
                        <a:off x="2109" y="2147"/>
                        <a:ext cx="1954" cy="3671"/>
                      </a:xfrm>
                      <a:custGeom>
                        <a:avLst/>
                        <a:gdLst>
                          <a:gd name="T0" fmla="*/ 0 w 1954"/>
                          <a:gd name="T1" fmla="*/ 3671 h 3671"/>
                          <a:gd name="T2" fmla="*/ 379 w 1954"/>
                          <a:gd name="T3" fmla="*/ 3589 h 3671"/>
                          <a:gd name="T4" fmla="*/ 846 w 1954"/>
                          <a:gd name="T5" fmla="*/ 3466 h 3671"/>
                          <a:gd name="T6" fmla="*/ 1248 w 1954"/>
                          <a:gd name="T7" fmla="*/ 3310 h 3671"/>
                          <a:gd name="T8" fmla="*/ 1620 w 1954"/>
                          <a:gd name="T9" fmla="*/ 3067 h 3671"/>
                          <a:gd name="T10" fmla="*/ 1851 w 1954"/>
                          <a:gd name="T11" fmla="*/ 2677 h 3671"/>
                          <a:gd name="T12" fmla="*/ 1939 w 1954"/>
                          <a:gd name="T13" fmla="*/ 1797 h 3671"/>
                          <a:gd name="T14" fmla="*/ 1944 w 1954"/>
                          <a:gd name="T15" fmla="*/ 886 h 3671"/>
                          <a:gd name="T16" fmla="*/ 1944 w 1954"/>
                          <a:gd name="T17" fmla="*/ 0 h 3671"/>
                          <a:gd name="T18" fmla="*/ 0 60000 65536"/>
                          <a:gd name="T19" fmla="*/ 0 60000 65536"/>
                          <a:gd name="T20" fmla="*/ 0 60000 65536"/>
                          <a:gd name="T21" fmla="*/ 0 60000 65536"/>
                          <a:gd name="T22" fmla="*/ 0 60000 65536"/>
                          <a:gd name="T23" fmla="*/ 0 60000 65536"/>
                          <a:gd name="T24" fmla="*/ 0 60000 65536"/>
                          <a:gd name="T25" fmla="*/ 0 60000 65536"/>
                          <a:gd name="T26" fmla="*/ 0 60000 65536"/>
                          <a:gd name="T27" fmla="*/ 0 w 1954"/>
                          <a:gd name="T28" fmla="*/ 0 h 3671"/>
                          <a:gd name="T29" fmla="*/ 1954 w 1954"/>
                          <a:gd name="T30" fmla="*/ 3671 h 3671"/>
                        </a:gdLst>
                        <a:ahLst/>
                        <a:cxnLst>
                          <a:cxn ang="T18">
                            <a:pos x="T0" y="T1"/>
                          </a:cxn>
                          <a:cxn ang="T19">
                            <a:pos x="T2" y="T3"/>
                          </a:cxn>
                          <a:cxn ang="T20">
                            <a:pos x="T4" y="T5"/>
                          </a:cxn>
                          <a:cxn ang="T21">
                            <a:pos x="T6" y="T7"/>
                          </a:cxn>
                          <a:cxn ang="T22">
                            <a:pos x="T8" y="T9"/>
                          </a:cxn>
                          <a:cxn ang="T23">
                            <a:pos x="T10" y="T11"/>
                          </a:cxn>
                          <a:cxn ang="T24">
                            <a:pos x="T12" y="T13"/>
                          </a:cxn>
                          <a:cxn ang="T25">
                            <a:pos x="T14" y="T15"/>
                          </a:cxn>
                          <a:cxn ang="T26">
                            <a:pos x="T16" y="T17"/>
                          </a:cxn>
                        </a:cxnLst>
                        <a:rect l="T27" t="T28" r="T29" b="T30"/>
                        <a:pathLst>
                          <a:path w="1954" h="3671">
                            <a:moveTo>
                              <a:pt x="0" y="3671"/>
                            </a:moveTo>
                            <a:cubicBezTo>
                              <a:pt x="63" y="3657"/>
                              <a:pt x="238" y="3623"/>
                              <a:pt x="379" y="3589"/>
                            </a:cubicBezTo>
                            <a:cubicBezTo>
                              <a:pt x="520" y="3555"/>
                              <a:pt x="701" y="3512"/>
                              <a:pt x="846" y="3466"/>
                            </a:cubicBezTo>
                            <a:cubicBezTo>
                              <a:pt x="991" y="3420"/>
                              <a:pt x="1119" y="3377"/>
                              <a:pt x="1248" y="3310"/>
                            </a:cubicBezTo>
                            <a:cubicBezTo>
                              <a:pt x="1377" y="3243"/>
                              <a:pt x="1519" y="3173"/>
                              <a:pt x="1620" y="3067"/>
                            </a:cubicBezTo>
                            <a:cubicBezTo>
                              <a:pt x="1721" y="2961"/>
                              <a:pt x="1798" y="2889"/>
                              <a:pt x="1851" y="2677"/>
                            </a:cubicBezTo>
                            <a:cubicBezTo>
                              <a:pt x="1904" y="2465"/>
                              <a:pt x="1924" y="2095"/>
                              <a:pt x="1939" y="1797"/>
                            </a:cubicBezTo>
                            <a:cubicBezTo>
                              <a:pt x="1954" y="1499"/>
                              <a:pt x="1944" y="1184"/>
                              <a:pt x="1944" y="886"/>
                            </a:cubicBezTo>
                            <a:cubicBezTo>
                              <a:pt x="1944" y="586"/>
                              <a:pt x="1944" y="184"/>
                              <a:pt x="1944" y="0"/>
                            </a:cubicBezTo>
                          </a:path>
                        </a:pathLst>
                      </a:custGeom>
                      <a:noFill/>
                      <a:ln w="19050" cmpd="sng">
                        <a:solidFill>
                          <a:srgbClr val="000000"/>
                        </a:solidFill>
                        <a:round/>
                        <a:headEnd type="none" w="med" len="med"/>
                        <a:tailEnd type="none" w="med" len="med"/>
                      </a:ln>
                    </p:spPr>
                    <p:txBody>
                      <a:bodyPr/>
                      <a:lstStyle/>
                      <a:p>
                        <a:endParaRPr lang="pl-PL"/>
                      </a:p>
                    </p:txBody>
                  </p:sp>
                </p:grpSp>
                <p:grpSp>
                  <p:nvGrpSpPr>
                    <p:cNvPr id="35872" name="Group 117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6224" y="3529"/>
                      <a:ext cx="1248" cy="2882"/>
                      <a:chOff x="7668" y="2145"/>
                      <a:chExt cx="1957" cy="3671"/>
                    </a:xfrm>
                  </p:grpSpPr>
                  <p:sp>
                    <p:nvSpPr>
                      <p:cNvPr id="35874" name="Freeform 118"/>
                      <p:cNvSpPr>
                        <a:spLocks noChangeAspect="1"/>
                      </p:cNvSpPr>
                      <p:nvPr/>
                    </p:nvSpPr>
                    <p:spPr bwMode="auto">
                      <a:xfrm flipH="1">
                        <a:off x="7670" y="2155"/>
                        <a:ext cx="1938" cy="2706"/>
                      </a:xfrm>
                      <a:custGeom>
                        <a:avLst/>
                        <a:gdLst>
                          <a:gd name="T0" fmla="*/ 0 w 1938"/>
                          <a:gd name="T1" fmla="*/ 2666 h 2726"/>
                          <a:gd name="T2" fmla="*/ 433 w 1938"/>
                          <a:gd name="T3" fmla="*/ 2582 h 2726"/>
                          <a:gd name="T4" fmla="*/ 835 w 1938"/>
                          <a:gd name="T5" fmla="*/ 2479 h 2726"/>
                          <a:gd name="T6" fmla="*/ 1273 w 1938"/>
                          <a:gd name="T7" fmla="*/ 2321 h 2726"/>
                          <a:gd name="T8" fmla="*/ 1615 w 1938"/>
                          <a:gd name="T9" fmla="*/ 2111 h 2726"/>
                          <a:gd name="T10" fmla="*/ 1858 w 1938"/>
                          <a:gd name="T11" fmla="*/ 1781 h 2726"/>
                          <a:gd name="T12" fmla="*/ 1926 w 1938"/>
                          <a:gd name="T13" fmla="*/ 1304 h 2726"/>
                          <a:gd name="T14" fmla="*/ 1931 w 1938"/>
                          <a:gd name="T15" fmla="*/ 643 h 2726"/>
                          <a:gd name="T16" fmla="*/ 1931 w 1938"/>
                          <a:gd name="T17" fmla="*/ 0 h 2726"/>
                          <a:gd name="T18" fmla="*/ 0 60000 65536"/>
                          <a:gd name="T19" fmla="*/ 0 60000 65536"/>
                          <a:gd name="T20" fmla="*/ 0 60000 65536"/>
                          <a:gd name="T21" fmla="*/ 0 60000 65536"/>
                          <a:gd name="T22" fmla="*/ 0 60000 65536"/>
                          <a:gd name="T23" fmla="*/ 0 60000 65536"/>
                          <a:gd name="T24" fmla="*/ 0 60000 65536"/>
                          <a:gd name="T25" fmla="*/ 0 60000 65536"/>
                          <a:gd name="T26" fmla="*/ 0 60000 65536"/>
                          <a:gd name="T27" fmla="*/ 0 w 1938"/>
                          <a:gd name="T28" fmla="*/ 0 h 2726"/>
                          <a:gd name="T29" fmla="*/ 1938 w 1938"/>
                          <a:gd name="T30" fmla="*/ 2726 h 2726"/>
                        </a:gdLst>
                        <a:ahLst/>
                        <a:cxnLst>
                          <a:cxn ang="T18">
                            <a:pos x="T0" y="T1"/>
                          </a:cxn>
                          <a:cxn ang="T19">
                            <a:pos x="T2" y="T3"/>
                          </a:cxn>
                          <a:cxn ang="T20">
                            <a:pos x="T4" y="T5"/>
                          </a:cxn>
                          <a:cxn ang="T21">
                            <a:pos x="T6" y="T7"/>
                          </a:cxn>
                          <a:cxn ang="T22">
                            <a:pos x="T8" y="T9"/>
                          </a:cxn>
                          <a:cxn ang="T23">
                            <a:pos x="T10" y="T11"/>
                          </a:cxn>
                          <a:cxn ang="T24">
                            <a:pos x="T12" y="T13"/>
                          </a:cxn>
                          <a:cxn ang="T25">
                            <a:pos x="T14" y="T15"/>
                          </a:cxn>
                          <a:cxn ang="T26">
                            <a:pos x="T16" y="T17"/>
                          </a:cxn>
                        </a:cxnLst>
                        <a:rect l="T27" t="T28" r="T29" b="T30"/>
                        <a:pathLst>
                          <a:path w="1938" h="2726">
                            <a:moveTo>
                              <a:pt x="0" y="2726"/>
                            </a:moveTo>
                            <a:cubicBezTo>
                              <a:pt x="72" y="2712"/>
                              <a:pt x="294" y="2671"/>
                              <a:pt x="433" y="2639"/>
                            </a:cubicBezTo>
                            <a:cubicBezTo>
                              <a:pt x="572" y="2607"/>
                              <a:pt x="695" y="2579"/>
                              <a:pt x="835" y="2534"/>
                            </a:cubicBezTo>
                            <a:cubicBezTo>
                              <a:pt x="975" y="2489"/>
                              <a:pt x="1143" y="2435"/>
                              <a:pt x="1273" y="2372"/>
                            </a:cubicBezTo>
                            <a:cubicBezTo>
                              <a:pt x="1403" y="2309"/>
                              <a:pt x="1518" y="2251"/>
                              <a:pt x="1615" y="2159"/>
                            </a:cubicBezTo>
                            <a:cubicBezTo>
                              <a:pt x="1712" y="2067"/>
                              <a:pt x="1806" y="1958"/>
                              <a:pt x="1858" y="1820"/>
                            </a:cubicBezTo>
                            <a:cubicBezTo>
                              <a:pt x="1910" y="1682"/>
                              <a:pt x="1914" y="1528"/>
                              <a:pt x="1926" y="1334"/>
                            </a:cubicBezTo>
                            <a:cubicBezTo>
                              <a:pt x="1938" y="1140"/>
                              <a:pt x="1931" y="880"/>
                              <a:pt x="1931" y="658"/>
                            </a:cubicBezTo>
                            <a:cubicBezTo>
                              <a:pt x="1931" y="435"/>
                              <a:pt x="1931" y="137"/>
                              <a:pt x="1931" y="0"/>
                            </a:cubicBezTo>
                          </a:path>
                        </a:pathLst>
                      </a:custGeom>
                      <a:noFill/>
                      <a:ln w="19050" cmpd="sng">
                        <a:solidFill>
                          <a:srgbClr val="FF0000"/>
                        </a:solidFill>
                        <a:round/>
                        <a:headEnd type="none" w="med" len="med"/>
                        <a:tailEnd type="none" w="med" len="med"/>
                      </a:ln>
                    </p:spPr>
                    <p:txBody>
                      <a:bodyPr/>
                      <a:lstStyle/>
                      <a:p>
                        <a:endParaRPr lang="pl-PL"/>
                      </a:p>
                    </p:txBody>
                  </p:sp>
                  <p:sp>
                    <p:nvSpPr>
                      <p:cNvPr id="35875" name="Freeform 119"/>
                      <p:cNvSpPr>
                        <a:spLocks noChangeAspect="1"/>
                      </p:cNvSpPr>
                      <p:nvPr/>
                    </p:nvSpPr>
                    <p:spPr bwMode="auto">
                      <a:xfrm flipH="1">
                        <a:off x="7672" y="2154"/>
                        <a:ext cx="1942" cy="2904"/>
                      </a:xfrm>
                      <a:custGeom>
                        <a:avLst/>
                        <a:gdLst>
                          <a:gd name="T0" fmla="*/ 0 w 1942"/>
                          <a:gd name="T1" fmla="*/ 2904 h 2904"/>
                          <a:gd name="T2" fmla="*/ 434 w 1942"/>
                          <a:gd name="T3" fmla="*/ 2811 h 2904"/>
                          <a:gd name="T4" fmla="*/ 842 w 1942"/>
                          <a:gd name="T5" fmla="*/ 2704 h 2904"/>
                          <a:gd name="T6" fmla="*/ 1232 w 1942"/>
                          <a:gd name="T7" fmla="*/ 2560 h 2904"/>
                          <a:gd name="T8" fmla="*/ 1613 w 1942"/>
                          <a:gd name="T9" fmla="*/ 2332 h 2904"/>
                          <a:gd name="T10" fmla="*/ 1868 w 1942"/>
                          <a:gd name="T11" fmla="*/ 1975 h 2904"/>
                          <a:gd name="T12" fmla="*/ 1931 w 1942"/>
                          <a:gd name="T13" fmla="*/ 1421 h 2904"/>
                          <a:gd name="T14" fmla="*/ 1936 w 1942"/>
                          <a:gd name="T15" fmla="*/ 701 h 2904"/>
                          <a:gd name="T16" fmla="*/ 1936 w 1942"/>
                          <a:gd name="T17" fmla="*/ 0 h 2904"/>
                          <a:gd name="T18" fmla="*/ 0 60000 65536"/>
                          <a:gd name="T19" fmla="*/ 0 60000 65536"/>
                          <a:gd name="T20" fmla="*/ 0 60000 65536"/>
                          <a:gd name="T21" fmla="*/ 0 60000 65536"/>
                          <a:gd name="T22" fmla="*/ 0 60000 65536"/>
                          <a:gd name="T23" fmla="*/ 0 60000 65536"/>
                          <a:gd name="T24" fmla="*/ 0 60000 65536"/>
                          <a:gd name="T25" fmla="*/ 0 60000 65536"/>
                          <a:gd name="T26" fmla="*/ 0 60000 65536"/>
                          <a:gd name="T27" fmla="*/ 0 w 1942"/>
                          <a:gd name="T28" fmla="*/ 0 h 2904"/>
                          <a:gd name="T29" fmla="*/ 1942 w 1942"/>
                          <a:gd name="T30" fmla="*/ 2904 h 2904"/>
                        </a:gdLst>
                        <a:ahLst/>
                        <a:cxnLst>
                          <a:cxn ang="T18">
                            <a:pos x="T0" y="T1"/>
                          </a:cxn>
                          <a:cxn ang="T19">
                            <a:pos x="T2" y="T3"/>
                          </a:cxn>
                          <a:cxn ang="T20">
                            <a:pos x="T4" y="T5"/>
                          </a:cxn>
                          <a:cxn ang="T21">
                            <a:pos x="T6" y="T7"/>
                          </a:cxn>
                          <a:cxn ang="T22">
                            <a:pos x="T8" y="T9"/>
                          </a:cxn>
                          <a:cxn ang="T23">
                            <a:pos x="T10" y="T11"/>
                          </a:cxn>
                          <a:cxn ang="T24">
                            <a:pos x="T12" y="T13"/>
                          </a:cxn>
                          <a:cxn ang="T25">
                            <a:pos x="T14" y="T15"/>
                          </a:cxn>
                          <a:cxn ang="T26">
                            <a:pos x="T16" y="T17"/>
                          </a:cxn>
                        </a:cxnLst>
                        <a:rect l="T27" t="T28" r="T29" b="T30"/>
                        <a:pathLst>
                          <a:path w="1942" h="2904">
                            <a:moveTo>
                              <a:pt x="0" y="2904"/>
                            </a:moveTo>
                            <a:cubicBezTo>
                              <a:pt x="72" y="2889"/>
                              <a:pt x="294" y="2844"/>
                              <a:pt x="434" y="2811"/>
                            </a:cubicBezTo>
                            <a:cubicBezTo>
                              <a:pt x="574" y="2778"/>
                              <a:pt x="709" y="2746"/>
                              <a:pt x="842" y="2704"/>
                            </a:cubicBezTo>
                            <a:cubicBezTo>
                              <a:pt x="975" y="2662"/>
                              <a:pt x="1104" y="2622"/>
                              <a:pt x="1232" y="2560"/>
                            </a:cubicBezTo>
                            <a:cubicBezTo>
                              <a:pt x="1360" y="2498"/>
                              <a:pt x="1507" y="2429"/>
                              <a:pt x="1613" y="2332"/>
                            </a:cubicBezTo>
                            <a:cubicBezTo>
                              <a:pt x="1719" y="2235"/>
                              <a:pt x="1815" y="2127"/>
                              <a:pt x="1868" y="1975"/>
                            </a:cubicBezTo>
                            <a:cubicBezTo>
                              <a:pt x="1921" y="1823"/>
                              <a:pt x="1920" y="1633"/>
                              <a:pt x="1931" y="1421"/>
                            </a:cubicBezTo>
                            <a:cubicBezTo>
                              <a:pt x="1942" y="1209"/>
                              <a:pt x="1936" y="937"/>
                              <a:pt x="1936" y="701"/>
                            </a:cubicBezTo>
                            <a:cubicBezTo>
                              <a:pt x="1936" y="463"/>
                              <a:pt x="1936" y="146"/>
                              <a:pt x="1936" y="0"/>
                            </a:cubicBezTo>
                          </a:path>
                        </a:pathLst>
                      </a:custGeom>
                      <a:noFill/>
                      <a:ln w="19050" cmpd="sng">
                        <a:solidFill>
                          <a:srgbClr val="99CC00"/>
                        </a:solidFill>
                        <a:round/>
                        <a:headEnd type="none" w="med" len="med"/>
                        <a:tailEnd type="none" w="med" len="med"/>
                      </a:ln>
                    </p:spPr>
                    <p:txBody>
                      <a:bodyPr/>
                      <a:lstStyle/>
                      <a:p>
                        <a:endParaRPr lang="pl-PL"/>
                      </a:p>
                    </p:txBody>
                  </p:sp>
                  <p:sp>
                    <p:nvSpPr>
                      <p:cNvPr id="35876" name="Freeform 120"/>
                      <p:cNvSpPr>
                        <a:spLocks noChangeAspect="1"/>
                      </p:cNvSpPr>
                      <p:nvPr/>
                    </p:nvSpPr>
                    <p:spPr bwMode="auto">
                      <a:xfrm flipH="1">
                        <a:off x="7668" y="2523"/>
                        <a:ext cx="1943" cy="2726"/>
                      </a:xfrm>
                      <a:custGeom>
                        <a:avLst/>
                        <a:gdLst>
                          <a:gd name="T0" fmla="*/ 0 w 1938"/>
                          <a:gd name="T1" fmla="*/ 2726 h 2726"/>
                          <a:gd name="T2" fmla="*/ 436 w 1938"/>
                          <a:gd name="T3" fmla="*/ 2639 h 2726"/>
                          <a:gd name="T4" fmla="*/ 841 w 1938"/>
                          <a:gd name="T5" fmla="*/ 2534 h 2726"/>
                          <a:gd name="T6" fmla="*/ 1282 w 1938"/>
                          <a:gd name="T7" fmla="*/ 2372 h 2726"/>
                          <a:gd name="T8" fmla="*/ 1627 w 1938"/>
                          <a:gd name="T9" fmla="*/ 2159 h 2726"/>
                          <a:gd name="T10" fmla="*/ 1873 w 1938"/>
                          <a:gd name="T11" fmla="*/ 1820 h 2726"/>
                          <a:gd name="T12" fmla="*/ 1941 w 1938"/>
                          <a:gd name="T13" fmla="*/ 1334 h 2726"/>
                          <a:gd name="T14" fmla="*/ 1946 w 1938"/>
                          <a:gd name="T15" fmla="*/ 658 h 2726"/>
                          <a:gd name="T16" fmla="*/ 1946 w 1938"/>
                          <a:gd name="T17" fmla="*/ 0 h 2726"/>
                          <a:gd name="T18" fmla="*/ 0 60000 65536"/>
                          <a:gd name="T19" fmla="*/ 0 60000 65536"/>
                          <a:gd name="T20" fmla="*/ 0 60000 65536"/>
                          <a:gd name="T21" fmla="*/ 0 60000 65536"/>
                          <a:gd name="T22" fmla="*/ 0 60000 65536"/>
                          <a:gd name="T23" fmla="*/ 0 60000 65536"/>
                          <a:gd name="T24" fmla="*/ 0 60000 65536"/>
                          <a:gd name="T25" fmla="*/ 0 60000 65536"/>
                          <a:gd name="T26" fmla="*/ 0 60000 65536"/>
                          <a:gd name="T27" fmla="*/ 0 w 1938"/>
                          <a:gd name="T28" fmla="*/ 0 h 2726"/>
                          <a:gd name="T29" fmla="*/ 1938 w 1938"/>
                          <a:gd name="T30" fmla="*/ 2726 h 2726"/>
                        </a:gdLst>
                        <a:ahLst/>
                        <a:cxnLst>
                          <a:cxn ang="T18">
                            <a:pos x="T0" y="T1"/>
                          </a:cxn>
                          <a:cxn ang="T19">
                            <a:pos x="T2" y="T3"/>
                          </a:cxn>
                          <a:cxn ang="T20">
                            <a:pos x="T4" y="T5"/>
                          </a:cxn>
                          <a:cxn ang="T21">
                            <a:pos x="T6" y="T7"/>
                          </a:cxn>
                          <a:cxn ang="T22">
                            <a:pos x="T8" y="T9"/>
                          </a:cxn>
                          <a:cxn ang="T23">
                            <a:pos x="T10" y="T11"/>
                          </a:cxn>
                          <a:cxn ang="T24">
                            <a:pos x="T12" y="T13"/>
                          </a:cxn>
                          <a:cxn ang="T25">
                            <a:pos x="T14" y="T15"/>
                          </a:cxn>
                          <a:cxn ang="T26">
                            <a:pos x="T16" y="T17"/>
                          </a:cxn>
                        </a:cxnLst>
                        <a:rect l="T27" t="T28" r="T29" b="T30"/>
                        <a:pathLst>
                          <a:path w="1938" h="2726">
                            <a:moveTo>
                              <a:pt x="0" y="2726"/>
                            </a:moveTo>
                            <a:cubicBezTo>
                              <a:pt x="72" y="2712"/>
                              <a:pt x="294" y="2671"/>
                              <a:pt x="433" y="2639"/>
                            </a:cubicBezTo>
                            <a:cubicBezTo>
                              <a:pt x="572" y="2607"/>
                              <a:pt x="695" y="2579"/>
                              <a:pt x="835" y="2534"/>
                            </a:cubicBezTo>
                            <a:cubicBezTo>
                              <a:pt x="975" y="2489"/>
                              <a:pt x="1143" y="2435"/>
                              <a:pt x="1273" y="2372"/>
                            </a:cubicBezTo>
                            <a:cubicBezTo>
                              <a:pt x="1403" y="2309"/>
                              <a:pt x="1518" y="2251"/>
                              <a:pt x="1615" y="2159"/>
                            </a:cubicBezTo>
                            <a:cubicBezTo>
                              <a:pt x="1712" y="2067"/>
                              <a:pt x="1806" y="1958"/>
                              <a:pt x="1858" y="1820"/>
                            </a:cubicBezTo>
                            <a:cubicBezTo>
                              <a:pt x="1910" y="1682"/>
                              <a:pt x="1914" y="1528"/>
                              <a:pt x="1926" y="1334"/>
                            </a:cubicBezTo>
                            <a:cubicBezTo>
                              <a:pt x="1938" y="1140"/>
                              <a:pt x="1931" y="880"/>
                              <a:pt x="1931" y="658"/>
                            </a:cubicBezTo>
                            <a:cubicBezTo>
                              <a:pt x="1931" y="435"/>
                              <a:pt x="1931" y="137"/>
                              <a:pt x="1931" y="0"/>
                            </a:cubicBezTo>
                          </a:path>
                        </a:pathLst>
                      </a:custGeom>
                      <a:noFill/>
                      <a:ln w="19050" cmpd="sng">
                        <a:solidFill>
                          <a:srgbClr val="0000FF"/>
                        </a:solidFill>
                        <a:round/>
                        <a:headEnd type="none" w="med" len="med"/>
                        <a:tailEnd type="none" w="med" len="med"/>
                      </a:ln>
                    </p:spPr>
                    <p:txBody>
                      <a:bodyPr/>
                      <a:lstStyle/>
                      <a:p>
                        <a:endParaRPr lang="pl-PL"/>
                      </a:p>
                    </p:txBody>
                  </p:sp>
                  <p:sp>
                    <p:nvSpPr>
                      <p:cNvPr id="35877" name="Freeform 121"/>
                      <p:cNvSpPr>
                        <a:spLocks noChangeAspect="1"/>
                      </p:cNvSpPr>
                      <p:nvPr/>
                    </p:nvSpPr>
                    <p:spPr bwMode="auto">
                      <a:xfrm flipH="1">
                        <a:off x="7670" y="2149"/>
                        <a:ext cx="1946" cy="3288"/>
                      </a:xfrm>
                      <a:custGeom>
                        <a:avLst/>
                        <a:gdLst>
                          <a:gd name="T0" fmla="*/ 0 w 1946"/>
                          <a:gd name="T1" fmla="*/ 3288 h 3288"/>
                          <a:gd name="T2" fmla="*/ 415 w 1946"/>
                          <a:gd name="T3" fmla="*/ 3201 h 3288"/>
                          <a:gd name="T4" fmla="*/ 829 w 1946"/>
                          <a:gd name="T5" fmla="*/ 3087 h 3288"/>
                          <a:gd name="T6" fmla="*/ 1282 w 1946"/>
                          <a:gd name="T7" fmla="*/ 2913 h 3288"/>
                          <a:gd name="T8" fmla="*/ 1639 w 1946"/>
                          <a:gd name="T9" fmla="*/ 2682 h 3288"/>
                          <a:gd name="T10" fmla="*/ 1849 w 1946"/>
                          <a:gd name="T11" fmla="*/ 2346 h 3288"/>
                          <a:gd name="T12" fmla="*/ 1931 w 1946"/>
                          <a:gd name="T13" fmla="*/ 1609 h 3288"/>
                          <a:gd name="T14" fmla="*/ 1936 w 1946"/>
                          <a:gd name="T15" fmla="*/ 794 h 3288"/>
                          <a:gd name="T16" fmla="*/ 1936 w 1946"/>
                          <a:gd name="T17" fmla="*/ 0 h 3288"/>
                          <a:gd name="T18" fmla="*/ 0 60000 65536"/>
                          <a:gd name="T19" fmla="*/ 0 60000 65536"/>
                          <a:gd name="T20" fmla="*/ 0 60000 65536"/>
                          <a:gd name="T21" fmla="*/ 0 60000 65536"/>
                          <a:gd name="T22" fmla="*/ 0 60000 65536"/>
                          <a:gd name="T23" fmla="*/ 0 60000 65536"/>
                          <a:gd name="T24" fmla="*/ 0 60000 65536"/>
                          <a:gd name="T25" fmla="*/ 0 60000 65536"/>
                          <a:gd name="T26" fmla="*/ 0 60000 65536"/>
                          <a:gd name="T27" fmla="*/ 0 w 1946"/>
                          <a:gd name="T28" fmla="*/ 0 h 3288"/>
                          <a:gd name="T29" fmla="*/ 1946 w 1946"/>
                          <a:gd name="T30" fmla="*/ 3288 h 3288"/>
                        </a:gdLst>
                        <a:ahLst/>
                        <a:cxnLst>
                          <a:cxn ang="T18">
                            <a:pos x="T0" y="T1"/>
                          </a:cxn>
                          <a:cxn ang="T19">
                            <a:pos x="T2" y="T3"/>
                          </a:cxn>
                          <a:cxn ang="T20">
                            <a:pos x="T4" y="T5"/>
                          </a:cxn>
                          <a:cxn ang="T21">
                            <a:pos x="T6" y="T7"/>
                          </a:cxn>
                          <a:cxn ang="T22">
                            <a:pos x="T8" y="T9"/>
                          </a:cxn>
                          <a:cxn ang="T23">
                            <a:pos x="T10" y="T11"/>
                          </a:cxn>
                          <a:cxn ang="T24">
                            <a:pos x="T12" y="T13"/>
                          </a:cxn>
                          <a:cxn ang="T25">
                            <a:pos x="T14" y="T15"/>
                          </a:cxn>
                          <a:cxn ang="T26">
                            <a:pos x="T16" y="T17"/>
                          </a:cxn>
                        </a:cxnLst>
                        <a:rect l="T27" t="T28" r="T29" b="T30"/>
                        <a:pathLst>
                          <a:path w="1946" h="3288">
                            <a:moveTo>
                              <a:pt x="0" y="3288"/>
                            </a:moveTo>
                            <a:cubicBezTo>
                              <a:pt x="69" y="3274"/>
                              <a:pt x="277" y="3234"/>
                              <a:pt x="415" y="3201"/>
                            </a:cubicBezTo>
                            <a:cubicBezTo>
                              <a:pt x="553" y="3168"/>
                              <a:pt x="684" y="3135"/>
                              <a:pt x="829" y="3087"/>
                            </a:cubicBezTo>
                            <a:cubicBezTo>
                              <a:pt x="974" y="3039"/>
                              <a:pt x="1147" y="2980"/>
                              <a:pt x="1282" y="2913"/>
                            </a:cubicBezTo>
                            <a:cubicBezTo>
                              <a:pt x="1417" y="2846"/>
                              <a:pt x="1545" y="2776"/>
                              <a:pt x="1639" y="2682"/>
                            </a:cubicBezTo>
                            <a:cubicBezTo>
                              <a:pt x="1733" y="2588"/>
                              <a:pt x="1800" y="2525"/>
                              <a:pt x="1849" y="2346"/>
                            </a:cubicBezTo>
                            <a:cubicBezTo>
                              <a:pt x="1898" y="2167"/>
                              <a:pt x="1916" y="1868"/>
                              <a:pt x="1931" y="1609"/>
                            </a:cubicBezTo>
                            <a:cubicBezTo>
                              <a:pt x="1946" y="1350"/>
                              <a:pt x="1936" y="1061"/>
                              <a:pt x="1936" y="794"/>
                            </a:cubicBezTo>
                            <a:cubicBezTo>
                              <a:pt x="1936" y="525"/>
                              <a:pt x="1936" y="165"/>
                              <a:pt x="1936" y="0"/>
                            </a:cubicBezTo>
                          </a:path>
                        </a:pathLst>
                      </a:custGeom>
                      <a:noFill/>
                      <a:ln w="19050" cmpd="sng">
                        <a:solidFill>
                          <a:srgbClr val="00FFFF"/>
                        </a:solidFill>
                        <a:round/>
                        <a:headEnd type="none" w="med" len="med"/>
                        <a:tailEnd type="none" w="med" len="med"/>
                      </a:ln>
                    </p:spPr>
                    <p:txBody>
                      <a:bodyPr/>
                      <a:lstStyle/>
                      <a:p>
                        <a:endParaRPr lang="pl-PL"/>
                      </a:p>
                    </p:txBody>
                  </p:sp>
                  <p:sp>
                    <p:nvSpPr>
                      <p:cNvPr id="35878" name="Freeform 122"/>
                      <p:cNvSpPr>
                        <a:spLocks noChangeAspect="1"/>
                      </p:cNvSpPr>
                      <p:nvPr/>
                    </p:nvSpPr>
                    <p:spPr bwMode="auto">
                      <a:xfrm flipH="1">
                        <a:off x="7672" y="2159"/>
                        <a:ext cx="1946" cy="3463"/>
                      </a:xfrm>
                      <a:custGeom>
                        <a:avLst/>
                        <a:gdLst>
                          <a:gd name="T0" fmla="*/ 0 w 1946"/>
                          <a:gd name="T1" fmla="*/ 3463 h 3463"/>
                          <a:gd name="T2" fmla="*/ 377 w 1946"/>
                          <a:gd name="T3" fmla="*/ 3386 h 3463"/>
                          <a:gd name="T4" fmla="*/ 839 w 1946"/>
                          <a:gd name="T5" fmla="*/ 3260 h 3463"/>
                          <a:gd name="T6" fmla="*/ 1244 w 1946"/>
                          <a:gd name="T7" fmla="*/ 3104 h 3463"/>
                          <a:gd name="T8" fmla="*/ 1613 w 1946"/>
                          <a:gd name="T9" fmla="*/ 2867 h 3463"/>
                          <a:gd name="T10" fmla="*/ 1849 w 1946"/>
                          <a:gd name="T11" fmla="*/ 2471 h 3463"/>
                          <a:gd name="T12" fmla="*/ 1931 w 1946"/>
                          <a:gd name="T13" fmla="*/ 1695 h 3463"/>
                          <a:gd name="T14" fmla="*/ 1936 w 1946"/>
                          <a:gd name="T15" fmla="*/ 836 h 3463"/>
                          <a:gd name="T16" fmla="*/ 1936 w 1946"/>
                          <a:gd name="T17" fmla="*/ 0 h 3463"/>
                          <a:gd name="T18" fmla="*/ 0 60000 65536"/>
                          <a:gd name="T19" fmla="*/ 0 60000 65536"/>
                          <a:gd name="T20" fmla="*/ 0 60000 65536"/>
                          <a:gd name="T21" fmla="*/ 0 60000 65536"/>
                          <a:gd name="T22" fmla="*/ 0 60000 65536"/>
                          <a:gd name="T23" fmla="*/ 0 60000 65536"/>
                          <a:gd name="T24" fmla="*/ 0 60000 65536"/>
                          <a:gd name="T25" fmla="*/ 0 60000 65536"/>
                          <a:gd name="T26" fmla="*/ 0 60000 65536"/>
                          <a:gd name="T27" fmla="*/ 0 w 1946"/>
                          <a:gd name="T28" fmla="*/ 0 h 3463"/>
                          <a:gd name="T29" fmla="*/ 1946 w 1946"/>
                          <a:gd name="T30" fmla="*/ 3463 h 3463"/>
                        </a:gdLst>
                        <a:ahLst/>
                        <a:cxnLst>
                          <a:cxn ang="T18">
                            <a:pos x="T0" y="T1"/>
                          </a:cxn>
                          <a:cxn ang="T19">
                            <a:pos x="T2" y="T3"/>
                          </a:cxn>
                          <a:cxn ang="T20">
                            <a:pos x="T4" y="T5"/>
                          </a:cxn>
                          <a:cxn ang="T21">
                            <a:pos x="T6" y="T7"/>
                          </a:cxn>
                          <a:cxn ang="T22">
                            <a:pos x="T8" y="T9"/>
                          </a:cxn>
                          <a:cxn ang="T23">
                            <a:pos x="T10" y="T11"/>
                          </a:cxn>
                          <a:cxn ang="T24">
                            <a:pos x="T12" y="T13"/>
                          </a:cxn>
                          <a:cxn ang="T25">
                            <a:pos x="T14" y="T15"/>
                          </a:cxn>
                          <a:cxn ang="T26">
                            <a:pos x="T16" y="T17"/>
                          </a:cxn>
                        </a:cxnLst>
                        <a:rect l="T27" t="T28" r="T29" b="T30"/>
                        <a:pathLst>
                          <a:path w="1946" h="3463">
                            <a:moveTo>
                              <a:pt x="0" y="3463"/>
                            </a:moveTo>
                            <a:cubicBezTo>
                              <a:pt x="63" y="3450"/>
                              <a:pt x="237" y="3420"/>
                              <a:pt x="377" y="3386"/>
                            </a:cubicBezTo>
                            <a:cubicBezTo>
                              <a:pt x="517" y="3352"/>
                              <a:pt x="695" y="3307"/>
                              <a:pt x="839" y="3260"/>
                            </a:cubicBezTo>
                            <a:cubicBezTo>
                              <a:pt x="983" y="3213"/>
                              <a:pt x="1115" y="3169"/>
                              <a:pt x="1244" y="3104"/>
                            </a:cubicBezTo>
                            <a:cubicBezTo>
                              <a:pt x="1373" y="3039"/>
                              <a:pt x="1512" y="2972"/>
                              <a:pt x="1613" y="2867"/>
                            </a:cubicBezTo>
                            <a:cubicBezTo>
                              <a:pt x="1714" y="2762"/>
                              <a:pt x="1796" y="2666"/>
                              <a:pt x="1849" y="2471"/>
                            </a:cubicBezTo>
                            <a:cubicBezTo>
                              <a:pt x="1902" y="2276"/>
                              <a:pt x="1916" y="1967"/>
                              <a:pt x="1931" y="1695"/>
                            </a:cubicBezTo>
                            <a:cubicBezTo>
                              <a:pt x="1946" y="1422"/>
                              <a:pt x="1936" y="1117"/>
                              <a:pt x="1936" y="836"/>
                            </a:cubicBezTo>
                            <a:cubicBezTo>
                              <a:pt x="1936" y="553"/>
                              <a:pt x="1936" y="174"/>
                              <a:pt x="1936" y="0"/>
                            </a:cubicBezTo>
                          </a:path>
                        </a:pathLst>
                      </a:custGeom>
                      <a:noFill/>
                      <a:ln w="19050" cmpd="sng">
                        <a:solidFill>
                          <a:srgbClr val="FF00FF"/>
                        </a:solidFill>
                        <a:round/>
                        <a:headEnd type="none" w="med" len="med"/>
                        <a:tailEnd type="none" w="med" len="med"/>
                      </a:ln>
                    </p:spPr>
                    <p:txBody>
                      <a:bodyPr/>
                      <a:lstStyle/>
                      <a:p>
                        <a:endParaRPr lang="pl-PL"/>
                      </a:p>
                    </p:txBody>
                  </p:sp>
                  <p:sp>
                    <p:nvSpPr>
                      <p:cNvPr id="35879" name="Freeform 123"/>
                      <p:cNvSpPr>
                        <a:spLocks noChangeAspect="1"/>
                      </p:cNvSpPr>
                      <p:nvPr/>
                    </p:nvSpPr>
                    <p:spPr bwMode="auto">
                      <a:xfrm flipH="1">
                        <a:off x="7671" y="2145"/>
                        <a:ext cx="1954" cy="3671"/>
                      </a:xfrm>
                      <a:custGeom>
                        <a:avLst/>
                        <a:gdLst>
                          <a:gd name="T0" fmla="*/ 0 w 1954"/>
                          <a:gd name="T1" fmla="*/ 3671 h 3671"/>
                          <a:gd name="T2" fmla="*/ 379 w 1954"/>
                          <a:gd name="T3" fmla="*/ 3589 h 3671"/>
                          <a:gd name="T4" fmla="*/ 846 w 1954"/>
                          <a:gd name="T5" fmla="*/ 3466 h 3671"/>
                          <a:gd name="T6" fmla="*/ 1248 w 1954"/>
                          <a:gd name="T7" fmla="*/ 3310 h 3671"/>
                          <a:gd name="T8" fmla="*/ 1620 w 1954"/>
                          <a:gd name="T9" fmla="*/ 3067 h 3671"/>
                          <a:gd name="T10" fmla="*/ 1851 w 1954"/>
                          <a:gd name="T11" fmla="*/ 2677 h 3671"/>
                          <a:gd name="T12" fmla="*/ 1939 w 1954"/>
                          <a:gd name="T13" fmla="*/ 1797 h 3671"/>
                          <a:gd name="T14" fmla="*/ 1944 w 1954"/>
                          <a:gd name="T15" fmla="*/ 886 h 3671"/>
                          <a:gd name="T16" fmla="*/ 1944 w 1954"/>
                          <a:gd name="T17" fmla="*/ 0 h 3671"/>
                          <a:gd name="T18" fmla="*/ 0 60000 65536"/>
                          <a:gd name="T19" fmla="*/ 0 60000 65536"/>
                          <a:gd name="T20" fmla="*/ 0 60000 65536"/>
                          <a:gd name="T21" fmla="*/ 0 60000 65536"/>
                          <a:gd name="T22" fmla="*/ 0 60000 65536"/>
                          <a:gd name="T23" fmla="*/ 0 60000 65536"/>
                          <a:gd name="T24" fmla="*/ 0 60000 65536"/>
                          <a:gd name="T25" fmla="*/ 0 60000 65536"/>
                          <a:gd name="T26" fmla="*/ 0 60000 65536"/>
                          <a:gd name="T27" fmla="*/ 0 w 1954"/>
                          <a:gd name="T28" fmla="*/ 0 h 3671"/>
                          <a:gd name="T29" fmla="*/ 1954 w 1954"/>
                          <a:gd name="T30" fmla="*/ 3671 h 3671"/>
                        </a:gdLst>
                        <a:ahLst/>
                        <a:cxnLst>
                          <a:cxn ang="T18">
                            <a:pos x="T0" y="T1"/>
                          </a:cxn>
                          <a:cxn ang="T19">
                            <a:pos x="T2" y="T3"/>
                          </a:cxn>
                          <a:cxn ang="T20">
                            <a:pos x="T4" y="T5"/>
                          </a:cxn>
                          <a:cxn ang="T21">
                            <a:pos x="T6" y="T7"/>
                          </a:cxn>
                          <a:cxn ang="T22">
                            <a:pos x="T8" y="T9"/>
                          </a:cxn>
                          <a:cxn ang="T23">
                            <a:pos x="T10" y="T11"/>
                          </a:cxn>
                          <a:cxn ang="T24">
                            <a:pos x="T12" y="T13"/>
                          </a:cxn>
                          <a:cxn ang="T25">
                            <a:pos x="T14" y="T15"/>
                          </a:cxn>
                          <a:cxn ang="T26">
                            <a:pos x="T16" y="T17"/>
                          </a:cxn>
                        </a:cxnLst>
                        <a:rect l="T27" t="T28" r="T29" b="T30"/>
                        <a:pathLst>
                          <a:path w="1954" h="3671">
                            <a:moveTo>
                              <a:pt x="0" y="3671"/>
                            </a:moveTo>
                            <a:cubicBezTo>
                              <a:pt x="63" y="3657"/>
                              <a:pt x="238" y="3623"/>
                              <a:pt x="379" y="3589"/>
                            </a:cubicBezTo>
                            <a:cubicBezTo>
                              <a:pt x="520" y="3555"/>
                              <a:pt x="701" y="3512"/>
                              <a:pt x="846" y="3466"/>
                            </a:cubicBezTo>
                            <a:cubicBezTo>
                              <a:pt x="991" y="3420"/>
                              <a:pt x="1119" y="3377"/>
                              <a:pt x="1248" y="3310"/>
                            </a:cubicBezTo>
                            <a:cubicBezTo>
                              <a:pt x="1377" y="3243"/>
                              <a:pt x="1519" y="3173"/>
                              <a:pt x="1620" y="3067"/>
                            </a:cubicBezTo>
                            <a:cubicBezTo>
                              <a:pt x="1721" y="2961"/>
                              <a:pt x="1798" y="2889"/>
                              <a:pt x="1851" y="2677"/>
                            </a:cubicBezTo>
                            <a:cubicBezTo>
                              <a:pt x="1904" y="2465"/>
                              <a:pt x="1924" y="2095"/>
                              <a:pt x="1939" y="1797"/>
                            </a:cubicBezTo>
                            <a:cubicBezTo>
                              <a:pt x="1954" y="1499"/>
                              <a:pt x="1944" y="1184"/>
                              <a:pt x="1944" y="886"/>
                            </a:cubicBezTo>
                            <a:cubicBezTo>
                              <a:pt x="1944" y="586"/>
                              <a:pt x="1944" y="184"/>
                              <a:pt x="1944" y="0"/>
                            </a:cubicBezTo>
                          </a:path>
                        </a:pathLst>
                      </a:custGeom>
                      <a:noFill/>
                      <a:ln w="19050" cmpd="sng">
                        <a:solidFill>
                          <a:srgbClr val="000000"/>
                        </a:solidFill>
                        <a:round/>
                        <a:headEnd type="none" w="med" len="med"/>
                        <a:tailEnd type="none" w="med" len="med"/>
                      </a:ln>
                    </p:spPr>
                    <p:txBody>
                      <a:bodyPr/>
                      <a:lstStyle/>
                      <a:p>
                        <a:endParaRPr lang="pl-PL"/>
                      </a:p>
                    </p:txBody>
                  </p:sp>
                </p:grpSp>
                <p:sp>
                  <p:nvSpPr>
                    <p:cNvPr id="35873" name="Rectangle 124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3912" y="3515"/>
                      <a:ext cx="2329" cy="102"/>
                    </a:xfrm>
                    <a:prstGeom prst="rect">
                      <a:avLst/>
                    </a:prstGeom>
                    <a:solidFill>
                      <a:srgbClr val="000000"/>
                    </a:solidFill>
                    <a:ln w="3175">
                      <a:solidFill>
                        <a:srgbClr val="FF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l-PL"/>
                    </a:p>
                  </p:txBody>
                </p:sp>
              </p:grpSp>
            </p:grpSp>
            <p:grpSp>
              <p:nvGrpSpPr>
                <p:cNvPr id="35861" name="Group 125"/>
                <p:cNvGrpSpPr>
                  <a:grpSpLocks/>
                </p:cNvGrpSpPr>
                <p:nvPr/>
              </p:nvGrpSpPr>
              <p:grpSpPr bwMode="auto">
                <a:xfrm>
                  <a:off x="4895" y="3883"/>
                  <a:ext cx="958" cy="997"/>
                  <a:chOff x="4895" y="3883"/>
                  <a:chExt cx="958" cy="997"/>
                </a:xfrm>
              </p:grpSpPr>
              <p:sp>
                <p:nvSpPr>
                  <p:cNvPr id="35862" name="Text Box 126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943" y="3883"/>
                    <a:ext cx="720" cy="360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eaLnBrk="0" hangingPunct="0"/>
                    <a:r>
                      <a:rPr lang="pl-PL" sz="800"/>
                      <a:t>1K</a:t>
                    </a:r>
                  </a:p>
                </p:txBody>
              </p:sp>
              <p:sp>
                <p:nvSpPr>
                  <p:cNvPr id="35863" name="Text Box 12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895" y="4520"/>
                    <a:ext cx="720" cy="360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eaLnBrk="0" hangingPunct="0"/>
                    <a:r>
                      <a:rPr lang="pl-PL" sz="800"/>
                      <a:t>32K</a:t>
                    </a:r>
                  </a:p>
                </p:txBody>
              </p:sp>
              <p:sp>
                <p:nvSpPr>
                  <p:cNvPr id="35864" name="Text Box 128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940" y="4034"/>
                    <a:ext cx="720" cy="360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eaLnBrk="0" hangingPunct="0"/>
                    <a:r>
                      <a:rPr lang="pl-PL" sz="800"/>
                      <a:t>2K</a:t>
                    </a:r>
                  </a:p>
                </p:txBody>
              </p:sp>
              <p:sp>
                <p:nvSpPr>
                  <p:cNvPr id="35865" name="Text Box 129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940" y="4271"/>
                    <a:ext cx="720" cy="360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eaLnBrk="0" hangingPunct="0"/>
                    <a:r>
                      <a:rPr lang="pl-PL" sz="800"/>
                      <a:t>8K</a:t>
                    </a:r>
                  </a:p>
                </p:txBody>
              </p:sp>
              <p:grpSp>
                <p:nvGrpSpPr>
                  <p:cNvPr id="35866" name="Group 130"/>
                  <p:cNvGrpSpPr>
                    <a:grpSpLocks/>
                  </p:cNvGrpSpPr>
                  <p:nvPr/>
                </p:nvGrpSpPr>
                <p:grpSpPr bwMode="auto">
                  <a:xfrm>
                    <a:off x="5132" y="4134"/>
                    <a:ext cx="721" cy="610"/>
                    <a:chOff x="5178" y="4149"/>
                    <a:chExt cx="721" cy="610"/>
                  </a:xfrm>
                </p:grpSpPr>
                <p:sp>
                  <p:nvSpPr>
                    <p:cNvPr id="35867" name="Text Box 131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5179" y="4149"/>
                      <a:ext cx="720" cy="36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0" hangingPunct="0"/>
                      <a:r>
                        <a:rPr lang="pl-PL" sz="800"/>
                        <a:t>4K</a:t>
                      </a:r>
                    </a:p>
                  </p:txBody>
                </p:sp>
                <p:sp>
                  <p:nvSpPr>
                    <p:cNvPr id="35868" name="Text Box 132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5178" y="4399"/>
                      <a:ext cx="720" cy="36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0" hangingPunct="0"/>
                      <a:r>
                        <a:rPr lang="pl-PL" sz="800"/>
                        <a:t>16K</a:t>
                      </a:r>
                    </a:p>
                  </p:txBody>
                </p:sp>
              </p:grpSp>
            </p:grpSp>
          </p:grpSp>
          <p:grpSp>
            <p:nvGrpSpPr>
              <p:cNvPr id="35851" name="Group 133"/>
              <p:cNvGrpSpPr>
                <a:grpSpLocks/>
              </p:cNvGrpSpPr>
              <p:nvPr/>
            </p:nvGrpSpPr>
            <p:grpSpPr bwMode="auto">
              <a:xfrm>
                <a:off x="878" y="1777"/>
                <a:ext cx="540" cy="2970"/>
                <a:chOff x="878" y="4658"/>
                <a:chExt cx="540" cy="2970"/>
              </a:xfrm>
            </p:grpSpPr>
            <p:sp>
              <p:nvSpPr>
                <p:cNvPr id="35852" name="Text Box 134"/>
                <p:cNvSpPr txBox="1">
                  <a:spLocks noChangeArrowheads="1"/>
                </p:cNvSpPr>
                <p:nvPr/>
              </p:nvSpPr>
              <p:spPr bwMode="auto">
                <a:xfrm>
                  <a:off x="878" y="5033"/>
                  <a:ext cx="540" cy="36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r" eaLnBrk="0" hangingPunct="0"/>
                  <a:r>
                    <a:rPr lang="pl-PL" sz="800"/>
                    <a:t>0</a:t>
                  </a:r>
                </a:p>
              </p:txBody>
            </p:sp>
            <p:sp>
              <p:nvSpPr>
                <p:cNvPr id="35853" name="Text Box 135"/>
                <p:cNvSpPr txBox="1">
                  <a:spLocks noChangeArrowheads="1"/>
                </p:cNvSpPr>
                <p:nvPr/>
              </p:nvSpPr>
              <p:spPr bwMode="auto">
                <a:xfrm>
                  <a:off x="878" y="5408"/>
                  <a:ext cx="540" cy="36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r" eaLnBrk="0" hangingPunct="0"/>
                  <a:r>
                    <a:rPr lang="pl-PL" sz="800"/>
                    <a:t>-10</a:t>
                  </a:r>
                </a:p>
              </p:txBody>
            </p:sp>
            <p:sp>
              <p:nvSpPr>
                <p:cNvPr id="35854" name="Text Box 136"/>
                <p:cNvSpPr txBox="1">
                  <a:spLocks noChangeArrowheads="1"/>
                </p:cNvSpPr>
                <p:nvPr/>
              </p:nvSpPr>
              <p:spPr bwMode="auto">
                <a:xfrm>
                  <a:off x="878" y="5775"/>
                  <a:ext cx="540" cy="36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r" eaLnBrk="0" hangingPunct="0"/>
                  <a:r>
                    <a:rPr lang="pl-PL" sz="800"/>
                    <a:t>-20</a:t>
                  </a:r>
                </a:p>
              </p:txBody>
            </p:sp>
            <p:sp>
              <p:nvSpPr>
                <p:cNvPr id="35855" name="Text Box 137"/>
                <p:cNvSpPr txBox="1">
                  <a:spLocks noChangeArrowheads="1"/>
                </p:cNvSpPr>
                <p:nvPr/>
              </p:nvSpPr>
              <p:spPr bwMode="auto">
                <a:xfrm>
                  <a:off x="878" y="6150"/>
                  <a:ext cx="540" cy="36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r" eaLnBrk="0" hangingPunct="0"/>
                  <a:r>
                    <a:rPr lang="pl-PL" sz="800"/>
                    <a:t>-30</a:t>
                  </a:r>
                </a:p>
              </p:txBody>
            </p:sp>
            <p:sp>
              <p:nvSpPr>
                <p:cNvPr id="35856" name="Text Box 138"/>
                <p:cNvSpPr txBox="1">
                  <a:spLocks noChangeArrowheads="1"/>
                </p:cNvSpPr>
                <p:nvPr/>
              </p:nvSpPr>
              <p:spPr bwMode="auto">
                <a:xfrm>
                  <a:off x="878" y="6525"/>
                  <a:ext cx="540" cy="36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r" eaLnBrk="0" hangingPunct="0"/>
                  <a:r>
                    <a:rPr lang="pl-PL" sz="800"/>
                    <a:t>-40</a:t>
                  </a:r>
                </a:p>
              </p:txBody>
            </p:sp>
            <p:sp>
              <p:nvSpPr>
                <p:cNvPr id="35857" name="Text Box 139"/>
                <p:cNvSpPr txBox="1">
                  <a:spLocks noChangeArrowheads="1"/>
                </p:cNvSpPr>
                <p:nvPr/>
              </p:nvSpPr>
              <p:spPr bwMode="auto">
                <a:xfrm>
                  <a:off x="878" y="6885"/>
                  <a:ext cx="540" cy="36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r" eaLnBrk="0" hangingPunct="0"/>
                  <a:r>
                    <a:rPr lang="pl-PL" sz="800"/>
                    <a:t>-50</a:t>
                  </a:r>
                </a:p>
              </p:txBody>
            </p:sp>
            <p:sp>
              <p:nvSpPr>
                <p:cNvPr id="35858" name="Text Box 140"/>
                <p:cNvSpPr txBox="1">
                  <a:spLocks noChangeArrowheads="1"/>
                </p:cNvSpPr>
                <p:nvPr/>
              </p:nvSpPr>
              <p:spPr bwMode="auto">
                <a:xfrm>
                  <a:off x="878" y="7268"/>
                  <a:ext cx="540" cy="36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r" eaLnBrk="0" hangingPunct="0"/>
                  <a:r>
                    <a:rPr lang="pl-PL" sz="800"/>
                    <a:t>-60</a:t>
                  </a:r>
                </a:p>
              </p:txBody>
            </p:sp>
            <p:sp>
              <p:nvSpPr>
                <p:cNvPr id="35859" name="Text Box 141"/>
                <p:cNvSpPr txBox="1">
                  <a:spLocks noChangeArrowheads="1"/>
                </p:cNvSpPr>
                <p:nvPr/>
              </p:nvSpPr>
              <p:spPr bwMode="auto">
                <a:xfrm>
                  <a:off x="878" y="4658"/>
                  <a:ext cx="540" cy="36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r" eaLnBrk="0" hangingPunct="0"/>
                  <a:r>
                    <a:rPr lang="pl-PL" sz="800"/>
                    <a:t>10</a:t>
                  </a:r>
                </a:p>
              </p:txBody>
            </p:sp>
          </p:grpSp>
        </p:grpSp>
        <p:sp>
          <p:nvSpPr>
            <p:cNvPr id="35849" name="Text Box 142"/>
            <p:cNvSpPr txBox="1">
              <a:spLocks noChangeArrowheads="1"/>
            </p:cNvSpPr>
            <p:nvPr/>
          </p:nvSpPr>
          <p:spPr bwMode="auto">
            <a:xfrm>
              <a:off x="910" y="1513"/>
              <a:ext cx="720" cy="4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r>
                <a:rPr lang="pl-PL" sz="800"/>
                <a:t>[dB]</a:t>
              </a:r>
            </a:p>
          </p:txBody>
        </p:sp>
      </p:grpSp>
      <p:sp>
        <p:nvSpPr>
          <p:cNvPr id="38917" name="Text Box 265"/>
          <p:cNvSpPr txBox="1">
            <a:spLocks noChangeArrowheads="1"/>
          </p:cNvSpPr>
          <p:nvPr/>
        </p:nvSpPr>
        <p:spPr bwMode="auto">
          <a:xfrm>
            <a:off x="1512888" y="2946400"/>
            <a:ext cx="2362200" cy="65087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marL="457200" indent="-457200">
              <a:defRPr/>
            </a:pPr>
            <a:r>
              <a:rPr lang="pl-PL" sz="1800" dirty="0">
                <a:solidFill>
                  <a:srgbClr val="4D4D4D"/>
                </a:solidFill>
              </a:rPr>
              <a:t>DVB-T2</a:t>
            </a:r>
          </a:p>
          <a:p>
            <a:pPr marL="457200" indent="-457200">
              <a:defRPr/>
            </a:pPr>
            <a:r>
              <a:rPr lang="pl-PL" sz="1800" dirty="0" smtClean="0">
                <a:solidFill>
                  <a:srgbClr val="4D4D4D"/>
                </a:solidFill>
              </a:rPr>
              <a:t>nowe tryby FFT</a:t>
            </a:r>
            <a:endParaRPr lang="en-GB" sz="1800" dirty="0">
              <a:solidFill>
                <a:srgbClr val="4D4D4D"/>
              </a:solidFill>
            </a:endParaRPr>
          </a:p>
        </p:txBody>
      </p:sp>
      <p:sp>
        <p:nvSpPr>
          <p:cNvPr id="38918" name="Text Box 266"/>
          <p:cNvSpPr txBox="1">
            <a:spLocks noChangeArrowheads="1"/>
          </p:cNvSpPr>
          <p:nvPr/>
        </p:nvSpPr>
        <p:spPr bwMode="auto">
          <a:xfrm>
            <a:off x="1527175" y="5864225"/>
            <a:ext cx="2362200" cy="376238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marL="457200" indent="-457200">
              <a:defRPr/>
            </a:pPr>
            <a:r>
              <a:rPr lang="pl-PL" sz="1800">
                <a:solidFill>
                  <a:srgbClr val="4D4D4D"/>
                </a:solidFill>
              </a:rPr>
              <a:t>DVB-T</a:t>
            </a:r>
            <a:endParaRPr lang="en-GB" sz="1800">
              <a:solidFill>
                <a:srgbClr val="4D4D4D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5" name="Text Box 3"/>
          <p:cNvSpPr txBox="1">
            <a:spLocks noChangeArrowheads="1"/>
          </p:cNvSpPr>
          <p:nvPr/>
        </p:nvSpPr>
        <p:spPr bwMode="auto">
          <a:xfrm>
            <a:off x="128905" y="634048"/>
            <a:ext cx="8534400" cy="49847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marL="457200" indent="-457200">
              <a:defRPr/>
            </a:pPr>
            <a:r>
              <a:rPr lang="en-GB" sz="2600" dirty="0">
                <a:solidFill>
                  <a:srgbClr val="000066"/>
                </a:solidFill>
              </a:rPr>
              <a:t>DVB-T2, </a:t>
            </a:r>
            <a:r>
              <a:rPr lang="pl-PL" sz="2600" dirty="0" smtClean="0">
                <a:solidFill>
                  <a:srgbClr val="000066"/>
                </a:solidFill>
              </a:rPr>
              <a:t>skomplikowane </a:t>
            </a:r>
            <a:r>
              <a:rPr lang="pl-PL" sz="2600" dirty="0" err="1" smtClean="0">
                <a:solidFill>
                  <a:srgbClr val="000066"/>
                </a:solidFill>
              </a:rPr>
              <a:t>ramkowanie</a:t>
            </a:r>
            <a:endParaRPr lang="en-GB" sz="2600" dirty="0">
              <a:solidFill>
                <a:srgbClr val="000066"/>
              </a:solidFill>
            </a:endParaRPr>
          </a:p>
        </p:txBody>
      </p:sp>
      <p:pic>
        <p:nvPicPr>
          <p:cNvPr id="37893" name="Picture 10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32411" y="1183006"/>
            <a:ext cx="6732270" cy="23930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4" name="Text Box 11"/>
          <p:cNvSpPr txBox="1">
            <a:spLocks noChangeArrowheads="1"/>
          </p:cNvSpPr>
          <p:nvPr/>
        </p:nvSpPr>
        <p:spPr bwMode="auto">
          <a:xfrm>
            <a:off x="128905" y="5968365"/>
            <a:ext cx="2424113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 b="1" dirty="0" err="1">
                <a:solidFill>
                  <a:srgbClr val="5F5F5F"/>
                </a:solidFill>
              </a:rPr>
              <a:t>Source</a:t>
            </a:r>
            <a:r>
              <a:rPr lang="en-GB" dirty="0">
                <a:solidFill>
                  <a:srgbClr val="5F5F5F"/>
                </a:solidFill>
              </a:rPr>
              <a:t>: </a:t>
            </a:r>
            <a:r>
              <a:rPr lang="pl-PL" dirty="0">
                <a:solidFill>
                  <a:srgbClr val="5F5F5F"/>
                </a:solidFill>
              </a:rPr>
              <a:t>DVB </a:t>
            </a:r>
            <a:r>
              <a:rPr lang="pl-PL" dirty="0" err="1">
                <a:solidFill>
                  <a:srgbClr val="5F5F5F"/>
                </a:solidFill>
              </a:rPr>
              <a:t>Document</a:t>
            </a:r>
            <a:r>
              <a:rPr lang="pl-PL" dirty="0">
                <a:solidFill>
                  <a:srgbClr val="5F5F5F"/>
                </a:solidFill>
              </a:rPr>
              <a:t> A122</a:t>
            </a:r>
            <a:endParaRPr lang="en-GB" dirty="0">
              <a:solidFill>
                <a:srgbClr val="5F5F5F"/>
              </a:solidFill>
            </a:endParaRPr>
          </a:p>
        </p:txBody>
      </p:sp>
      <p:pic>
        <p:nvPicPr>
          <p:cNvPr id="7" name="Picture 13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964597" y="3952875"/>
            <a:ext cx="5096218" cy="22745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1" name="Text Box 3"/>
          <p:cNvSpPr txBox="1">
            <a:spLocks noChangeArrowheads="1"/>
          </p:cNvSpPr>
          <p:nvPr/>
        </p:nvSpPr>
        <p:spPr bwMode="auto">
          <a:xfrm>
            <a:off x="279400" y="808038"/>
            <a:ext cx="8534400" cy="49847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marL="457200" indent="-457200">
              <a:defRPr/>
            </a:pPr>
            <a:r>
              <a:rPr lang="en-GB" sz="2600" dirty="0">
                <a:solidFill>
                  <a:srgbClr val="000066"/>
                </a:solidFill>
              </a:rPr>
              <a:t>DVB-T2, </a:t>
            </a:r>
            <a:r>
              <a:rPr lang="pl-PL" sz="2600" dirty="0" err="1">
                <a:solidFill>
                  <a:srgbClr val="000066"/>
                </a:solidFill>
              </a:rPr>
              <a:t>ramkowanie</a:t>
            </a:r>
            <a:r>
              <a:rPr lang="pl-PL" sz="2600" dirty="0">
                <a:solidFill>
                  <a:srgbClr val="000066"/>
                </a:solidFill>
              </a:rPr>
              <a:t> i sygnalizacja – bardzo złożona</a:t>
            </a:r>
            <a:endParaRPr lang="en-GB" sz="2600" dirty="0">
              <a:solidFill>
                <a:srgbClr val="000066"/>
              </a:solidFill>
            </a:endParaRPr>
          </a:p>
        </p:txBody>
      </p:sp>
      <p:graphicFrame>
        <p:nvGraphicFramePr>
          <p:cNvPr id="9218" name="Object 0"/>
          <p:cNvGraphicFramePr>
            <a:graphicFrameLocks noChangeAspect="1"/>
          </p:cNvGraphicFramePr>
          <p:nvPr/>
        </p:nvGraphicFramePr>
        <p:xfrm>
          <a:off x="296863" y="1438275"/>
          <a:ext cx="2882900" cy="4514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50" name="Obraz - mapa bitowa" r:id="rId4" imgW="3905795" imgH="6114286" progId="PBrush">
                  <p:embed/>
                </p:oleObj>
              </mc:Choice>
              <mc:Fallback>
                <p:oleObj name="Obraz - mapa bitowa" r:id="rId4" imgW="3905795" imgH="6114286" progId="PBrush">
                  <p:embed/>
                  <p:pic>
                    <p:nvPicPr>
                      <p:cNvPr id="0" name="Object 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6863" y="1438275"/>
                        <a:ext cx="2882900" cy="4514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19" name="Object 1"/>
          <p:cNvGraphicFramePr>
            <a:graphicFrameLocks noChangeAspect="1"/>
          </p:cNvGraphicFramePr>
          <p:nvPr/>
        </p:nvGraphicFramePr>
        <p:xfrm>
          <a:off x="3268663" y="1438275"/>
          <a:ext cx="2689225" cy="5419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51" name="Obraz - mapa bitowa" r:id="rId6" imgW="3067478" imgH="6180952" progId="PBrush">
                  <p:embed/>
                </p:oleObj>
              </mc:Choice>
              <mc:Fallback>
                <p:oleObj name="Obraz - mapa bitowa" r:id="rId6" imgW="3067478" imgH="6180952" progId="PBrush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68663" y="1438275"/>
                        <a:ext cx="2689225" cy="5419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20" name="Object 2"/>
          <p:cNvGraphicFramePr>
            <a:graphicFrameLocks noChangeAspect="1"/>
          </p:cNvGraphicFramePr>
          <p:nvPr/>
        </p:nvGraphicFramePr>
        <p:xfrm>
          <a:off x="6011863" y="1438275"/>
          <a:ext cx="2406650" cy="2273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52" name="Obraz - mapa bitowa" r:id="rId8" imgW="6335009" imgH="5982535" progId="PBrush">
                  <p:embed/>
                </p:oleObj>
              </mc:Choice>
              <mc:Fallback>
                <p:oleObj name="Obraz - mapa bitowa" r:id="rId8" imgW="6335009" imgH="5982535" progId="PBrush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11863" y="1438275"/>
                        <a:ext cx="2406650" cy="2273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222" name="Text Box 12"/>
          <p:cNvSpPr txBox="1">
            <a:spLocks noChangeArrowheads="1"/>
          </p:cNvSpPr>
          <p:nvPr/>
        </p:nvSpPr>
        <p:spPr bwMode="auto">
          <a:xfrm>
            <a:off x="6127750" y="3748088"/>
            <a:ext cx="2424113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 b="1">
                <a:solidFill>
                  <a:srgbClr val="5F5F5F"/>
                </a:solidFill>
              </a:rPr>
              <a:t>Source</a:t>
            </a:r>
            <a:r>
              <a:rPr lang="en-GB">
                <a:solidFill>
                  <a:srgbClr val="5F5F5F"/>
                </a:solidFill>
              </a:rPr>
              <a:t>: </a:t>
            </a:r>
            <a:r>
              <a:rPr lang="pl-PL">
                <a:solidFill>
                  <a:srgbClr val="5F5F5F"/>
                </a:solidFill>
              </a:rPr>
              <a:t>DVB Document A122</a:t>
            </a:r>
            <a:endParaRPr lang="en-GB">
              <a:solidFill>
                <a:srgbClr val="5F5F5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1954" name="Picture 2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1672590" y="4097655"/>
            <a:ext cx="5707380" cy="2259459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/>
            <a:tailEnd/>
          </a:ln>
        </p:spPr>
      </p:pic>
      <p:sp>
        <p:nvSpPr>
          <p:cNvPr id="4" name="Rectangle 5"/>
          <p:cNvSpPr txBox="1">
            <a:spLocks noChangeArrowheads="1"/>
          </p:cNvSpPr>
          <p:nvPr/>
        </p:nvSpPr>
        <p:spPr bwMode="auto">
          <a:xfrm>
            <a:off x="611188" y="908050"/>
            <a:ext cx="7921625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defRPr/>
            </a:pPr>
            <a:r>
              <a:rPr lang="pl-PL" sz="2800" kern="0" dirty="0">
                <a:solidFill>
                  <a:srgbClr val="000066"/>
                </a:solidFill>
                <a:latin typeface="+mn-lt"/>
              </a:rPr>
              <a:t>Przykład wykorzystania różnych PLP – kompromis między zasięgiem </a:t>
            </a:r>
            <a:r>
              <a:rPr lang="pl-PL" sz="2800" kern="0" dirty="0" err="1">
                <a:solidFill>
                  <a:srgbClr val="000066"/>
                </a:solidFill>
                <a:latin typeface="+mn-lt"/>
              </a:rPr>
              <a:t>emisji</a:t>
            </a:r>
            <a:r>
              <a:rPr lang="pl-PL" sz="2800" kern="0" dirty="0">
                <a:solidFill>
                  <a:srgbClr val="000066"/>
                </a:solidFill>
                <a:latin typeface="+mn-lt"/>
              </a:rPr>
              <a:t>, a przepływnością.</a:t>
            </a:r>
          </a:p>
        </p:txBody>
      </p:sp>
      <p:sp>
        <p:nvSpPr>
          <p:cNvPr id="39940" name="Prostokąt 4"/>
          <p:cNvSpPr>
            <a:spLocks noChangeArrowheads="1"/>
          </p:cNvSpPr>
          <p:nvPr/>
        </p:nvSpPr>
        <p:spPr bwMode="auto">
          <a:xfrm>
            <a:off x="611505" y="2514599"/>
            <a:ext cx="7920989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l-PL" sz="2000" dirty="0">
                <a:solidFill>
                  <a:srgbClr val="000066"/>
                </a:solidFill>
              </a:rPr>
              <a:t>W standardzie DVB-T2, różne PLP mogą być transmitowane z różnymi modulacjami, sprawnościami kodowania kanałowego i innymi parametrami. Jest to znaczna różnica względem </a:t>
            </a:r>
            <a:r>
              <a:rPr lang="pl-PL" sz="2000" dirty="0" err="1">
                <a:solidFill>
                  <a:srgbClr val="000066"/>
                </a:solidFill>
              </a:rPr>
              <a:t>DVB-T</a:t>
            </a:r>
            <a:r>
              <a:rPr lang="pl-PL" sz="2000" dirty="0">
                <a:solidFill>
                  <a:srgbClr val="000066"/>
                </a:solidFill>
              </a:rPr>
              <a:t>, gdzie wariant systemu jest jeden w obrębie jednego kanału radiowego. </a:t>
            </a:r>
            <a:endParaRPr lang="pl-PL" sz="2000" dirty="0"/>
          </a:p>
        </p:txBody>
      </p:sp>
    </p:spTree>
  </p:cSld>
  <p:clrMapOvr>
    <a:masterClrMapping/>
  </p:clrMapOvr>
  <p:transition advClick="0" advTm="2000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 txBox="1">
            <a:spLocks noChangeArrowheads="1"/>
          </p:cNvSpPr>
          <p:nvPr/>
        </p:nvSpPr>
        <p:spPr bwMode="auto">
          <a:xfrm>
            <a:off x="611188" y="908050"/>
            <a:ext cx="7921625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defRPr/>
            </a:pPr>
            <a:r>
              <a:rPr lang="pl-PL" sz="2800" kern="0" dirty="0">
                <a:solidFill>
                  <a:srgbClr val="000066"/>
                </a:solidFill>
                <a:latin typeface="+mn-lt"/>
              </a:rPr>
              <a:t>Wspólne PLP</a:t>
            </a:r>
          </a:p>
        </p:txBody>
      </p:sp>
      <p:sp>
        <p:nvSpPr>
          <p:cNvPr id="40963" name="Rectangle 1"/>
          <p:cNvSpPr>
            <a:spLocks noChangeArrowheads="1"/>
          </p:cNvSpPr>
          <p:nvPr/>
        </p:nvSpPr>
        <p:spPr bwMode="auto">
          <a:xfrm>
            <a:off x="655003" y="1719924"/>
            <a:ext cx="7092950" cy="419031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indent="228600" algn="just">
              <a:lnSpc>
                <a:spcPct val="150000"/>
              </a:lnSpc>
              <a:buFont typeface="Arial" pitchFamily="34" charset="0"/>
              <a:buChar char="•"/>
            </a:pPr>
            <a:r>
              <a:rPr lang="pl-PL" sz="2000" dirty="0">
                <a:solidFill>
                  <a:srgbClr val="000066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W sygnale DVB-T2, oprócz poszczególnych niezależnych PLP, może być emitowany  także tzw. wspólne PLP</a:t>
            </a:r>
          </a:p>
          <a:p>
            <a:pPr indent="228600" algn="just">
              <a:lnSpc>
                <a:spcPct val="150000"/>
              </a:lnSpc>
              <a:buFont typeface="Arial" pitchFamily="34" charset="0"/>
              <a:buChar char="•"/>
            </a:pPr>
            <a:r>
              <a:rPr lang="pl-PL" sz="2000" dirty="0">
                <a:solidFill>
                  <a:srgbClr val="000066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Ideą wspólnego PLP jest ograniczenie narzutu poprzez emisję tablic PSI/SI tylko jeden raz we wspólnym kanale dla każdego PLP</a:t>
            </a:r>
          </a:p>
          <a:p>
            <a:pPr indent="228600" algn="just">
              <a:lnSpc>
                <a:spcPct val="150000"/>
              </a:lnSpc>
              <a:buFont typeface="Arial" pitchFamily="34" charset="0"/>
              <a:buChar char="•"/>
            </a:pPr>
            <a:r>
              <a:rPr lang="pl-PL" sz="2000" dirty="0">
                <a:solidFill>
                  <a:srgbClr val="000066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Rozwiązanie to jednak nie jest obecnie stosowane, gdyż zysk przepływności nie jest duży.</a:t>
            </a:r>
          </a:p>
          <a:p>
            <a:pPr indent="228600" algn="just">
              <a:lnSpc>
                <a:spcPct val="150000"/>
              </a:lnSpc>
              <a:buFont typeface="Arial" pitchFamily="34" charset="0"/>
              <a:buChar char="•"/>
            </a:pPr>
            <a:r>
              <a:rPr lang="pl-PL" sz="2000" dirty="0">
                <a:solidFill>
                  <a:srgbClr val="000066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Po prostu w danym PLP przesyłać można tylko PSI/SI związane z TS przypisanym danemu PLP.</a:t>
            </a:r>
          </a:p>
        </p:txBody>
      </p:sp>
    </p:spTree>
  </p:cSld>
  <p:clrMapOvr>
    <a:masterClrMapping/>
  </p:clrMapOvr>
  <p:transition advClick="0" advTm="2000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1" name="Text Box 3"/>
          <p:cNvSpPr txBox="1">
            <a:spLocks noChangeArrowheads="1"/>
          </p:cNvSpPr>
          <p:nvPr/>
        </p:nvSpPr>
        <p:spPr bwMode="auto">
          <a:xfrm>
            <a:off x="303213" y="854075"/>
            <a:ext cx="8534400" cy="49847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marL="457200" indent="-457200">
              <a:defRPr/>
            </a:pPr>
            <a:r>
              <a:rPr lang="en-GB" sz="2600" dirty="0">
                <a:solidFill>
                  <a:srgbClr val="000066"/>
                </a:solidFill>
              </a:rPr>
              <a:t>DVB-T2, Future Extension Frames</a:t>
            </a:r>
          </a:p>
        </p:txBody>
      </p:sp>
      <p:sp>
        <p:nvSpPr>
          <p:cNvPr id="41987" name="Rectangle 9"/>
          <p:cNvSpPr>
            <a:spLocks noChangeArrowheads="1"/>
          </p:cNvSpPr>
          <p:nvPr/>
        </p:nvSpPr>
        <p:spPr bwMode="auto">
          <a:xfrm>
            <a:off x="685800" y="1497013"/>
            <a:ext cx="8147050" cy="24191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05000"/>
              </a:lnSpc>
              <a:buFont typeface="Arial" pitchFamily="34" charset="0"/>
              <a:buChar char="•"/>
            </a:pPr>
            <a:r>
              <a:rPr lang="pl-PL" sz="1400" dirty="0">
                <a:solidFill>
                  <a:srgbClr val="002060"/>
                </a:solidFill>
              </a:rPr>
              <a:t> </a:t>
            </a:r>
            <a:r>
              <a:rPr lang="en-GB" sz="1800" dirty="0">
                <a:solidFill>
                  <a:srgbClr val="002060"/>
                </a:solidFill>
              </a:rPr>
              <a:t>Future Extension Frame</a:t>
            </a:r>
            <a:r>
              <a:rPr lang="pl-PL" sz="1800" dirty="0">
                <a:solidFill>
                  <a:srgbClr val="002060"/>
                </a:solidFill>
              </a:rPr>
              <a:t>s </a:t>
            </a:r>
            <a:r>
              <a:rPr lang="en-GB" sz="1800" dirty="0">
                <a:solidFill>
                  <a:srgbClr val="002060"/>
                </a:solidFill>
              </a:rPr>
              <a:t>(FEF</a:t>
            </a:r>
            <a:r>
              <a:rPr lang="pl-PL" sz="1800" dirty="0">
                <a:solidFill>
                  <a:srgbClr val="002060"/>
                </a:solidFill>
              </a:rPr>
              <a:t>s</a:t>
            </a:r>
            <a:r>
              <a:rPr lang="en-GB" sz="1800" dirty="0">
                <a:solidFill>
                  <a:srgbClr val="002060"/>
                </a:solidFill>
              </a:rPr>
              <a:t>) </a:t>
            </a:r>
            <a:r>
              <a:rPr lang="pl-PL" sz="1800" dirty="0" smtClean="0">
                <a:solidFill>
                  <a:srgbClr val="002060"/>
                </a:solidFill>
              </a:rPr>
              <a:t>umożliwiają transmisje sygnałów zdefiniowanych później, poza aktualną normą </a:t>
            </a:r>
            <a:endParaRPr lang="pl-PL" sz="1800" dirty="0">
              <a:solidFill>
                <a:srgbClr val="002060"/>
              </a:solidFill>
            </a:endParaRPr>
          </a:p>
          <a:p>
            <a:pPr>
              <a:lnSpc>
                <a:spcPct val="105000"/>
              </a:lnSpc>
              <a:buFont typeface="Arial" pitchFamily="34" charset="0"/>
              <a:buChar char="•"/>
            </a:pPr>
            <a:endParaRPr lang="pl-PL" sz="1800" dirty="0">
              <a:solidFill>
                <a:srgbClr val="002060"/>
              </a:solidFill>
            </a:endParaRPr>
          </a:p>
          <a:p>
            <a:pPr>
              <a:lnSpc>
                <a:spcPct val="105000"/>
              </a:lnSpc>
              <a:buFont typeface="Arial" pitchFamily="34" charset="0"/>
              <a:buChar char="•"/>
            </a:pPr>
            <a:r>
              <a:rPr lang="pl-PL" sz="1800" dirty="0">
                <a:solidFill>
                  <a:srgbClr val="002060"/>
                </a:solidFill>
              </a:rPr>
              <a:t> </a:t>
            </a:r>
            <a:r>
              <a:rPr lang="pl-PL" sz="1800" dirty="0" smtClean="0">
                <a:solidFill>
                  <a:srgbClr val="002060"/>
                </a:solidFill>
              </a:rPr>
              <a:t>Obecność FEF jest sygnalizowana, odbiornik powinien ją odbierać</a:t>
            </a:r>
            <a:endParaRPr lang="pl-PL" sz="1800" dirty="0">
              <a:solidFill>
                <a:srgbClr val="002060"/>
              </a:solidFill>
            </a:endParaRPr>
          </a:p>
          <a:p>
            <a:pPr>
              <a:lnSpc>
                <a:spcPct val="105000"/>
              </a:lnSpc>
              <a:buFont typeface="Arial" pitchFamily="34" charset="0"/>
              <a:buChar char="•"/>
            </a:pPr>
            <a:endParaRPr lang="pl-PL" sz="1800" dirty="0">
              <a:solidFill>
                <a:srgbClr val="002060"/>
              </a:solidFill>
            </a:endParaRPr>
          </a:p>
          <a:p>
            <a:pPr>
              <a:lnSpc>
                <a:spcPct val="105000"/>
              </a:lnSpc>
              <a:buFont typeface="Arial" pitchFamily="34" charset="0"/>
              <a:buChar char="•"/>
            </a:pPr>
            <a:r>
              <a:rPr lang="pl-PL" sz="1800" dirty="0">
                <a:solidFill>
                  <a:srgbClr val="002060"/>
                </a:solidFill>
              </a:rPr>
              <a:t> </a:t>
            </a:r>
            <a:r>
              <a:rPr lang="pl-PL" sz="1800" dirty="0" smtClean="0">
                <a:solidFill>
                  <a:srgbClr val="002060"/>
                </a:solidFill>
              </a:rPr>
              <a:t>Maksymalna długość FEF to </a:t>
            </a:r>
            <a:r>
              <a:rPr lang="en-GB" sz="1800" dirty="0" smtClean="0">
                <a:solidFill>
                  <a:srgbClr val="002060"/>
                </a:solidFill>
              </a:rPr>
              <a:t>250 </a:t>
            </a:r>
            <a:r>
              <a:rPr lang="en-GB" sz="1800" dirty="0">
                <a:solidFill>
                  <a:srgbClr val="002060"/>
                </a:solidFill>
              </a:rPr>
              <a:t>ms</a:t>
            </a:r>
            <a:endParaRPr lang="pl-PL" sz="1800" dirty="0">
              <a:solidFill>
                <a:srgbClr val="002060"/>
              </a:solidFill>
            </a:endParaRPr>
          </a:p>
          <a:p>
            <a:pPr>
              <a:lnSpc>
                <a:spcPct val="105000"/>
              </a:lnSpc>
              <a:buFont typeface="Arial" pitchFamily="34" charset="0"/>
              <a:buChar char="•"/>
            </a:pPr>
            <a:endParaRPr lang="pl-PL" sz="1800" dirty="0">
              <a:solidFill>
                <a:srgbClr val="002060"/>
              </a:solidFill>
            </a:endParaRPr>
          </a:p>
          <a:p>
            <a:pPr>
              <a:lnSpc>
                <a:spcPct val="105000"/>
              </a:lnSpc>
              <a:buFont typeface="Arial" pitchFamily="34" charset="0"/>
              <a:buChar char="•"/>
            </a:pPr>
            <a:r>
              <a:rPr lang="pl-PL" sz="1800" dirty="0">
                <a:solidFill>
                  <a:srgbClr val="002060"/>
                </a:solidFill>
              </a:rPr>
              <a:t> </a:t>
            </a:r>
            <a:r>
              <a:rPr lang="pl-PL" sz="1800" dirty="0" smtClean="0">
                <a:solidFill>
                  <a:srgbClr val="002060"/>
                </a:solidFill>
              </a:rPr>
              <a:t>Detekcja jest możliwa przez sygnalizację </a:t>
            </a:r>
            <a:r>
              <a:rPr lang="en-GB" sz="1800" dirty="0" smtClean="0">
                <a:solidFill>
                  <a:srgbClr val="002060"/>
                </a:solidFill>
              </a:rPr>
              <a:t>L1 </a:t>
            </a:r>
            <a:r>
              <a:rPr lang="pl-PL" sz="1800" dirty="0" smtClean="0">
                <a:solidFill>
                  <a:srgbClr val="002060"/>
                </a:solidFill>
              </a:rPr>
              <a:t>w symbolach </a:t>
            </a:r>
            <a:r>
              <a:rPr lang="en-GB" sz="1800" dirty="0" smtClean="0">
                <a:solidFill>
                  <a:srgbClr val="002060"/>
                </a:solidFill>
              </a:rPr>
              <a:t>P2</a:t>
            </a:r>
            <a:endParaRPr lang="pl-PL" sz="1800" dirty="0">
              <a:solidFill>
                <a:srgbClr val="002060"/>
              </a:solidFill>
            </a:endParaRPr>
          </a:p>
        </p:txBody>
      </p:sp>
      <p:sp>
        <p:nvSpPr>
          <p:cNvPr id="40965" name="Rectangle 10"/>
          <p:cNvSpPr>
            <a:spLocks noChangeArrowheads="1"/>
          </p:cNvSpPr>
          <p:nvPr/>
        </p:nvSpPr>
        <p:spPr bwMode="auto">
          <a:xfrm>
            <a:off x="685800" y="4627563"/>
            <a:ext cx="7650163" cy="165576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pPr>
              <a:defRPr/>
            </a:pPr>
            <a:endParaRPr lang="pl-PL"/>
          </a:p>
        </p:txBody>
      </p:sp>
      <p:sp>
        <p:nvSpPr>
          <p:cNvPr id="40966" name="Text Box 11"/>
          <p:cNvSpPr txBox="1">
            <a:spLocks noChangeArrowheads="1"/>
          </p:cNvSpPr>
          <p:nvPr/>
        </p:nvSpPr>
        <p:spPr bwMode="auto">
          <a:xfrm>
            <a:off x="685800" y="4267200"/>
            <a:ext cx="7650163" cy="376238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marL="457200" indent="-457200">
              <a:defRPr/>
            </a:pPr>
            <a:r>
              <a:rPr lang="pl-PL" sz="1800" dirty="0" smtClean="0">
                <a:solidFill>
                  <a:srgbClr val="002060"/>
                </a:solidFill>
              </a:rPr>
              <a:t>Wiele </a:t>
            </a:r>
            <a:r>
              <a:rPr lang="en-GB" sz="1800" dirty="0" smtClean="0">
                <a:solidFill>
                  <a:srgbClr val="002060"/>
                </a:solidFill>
              </a:rPr>
              <a:t>FEF </a:t>
            </a:r>
            <a:r>
              <a:rPr lang="pl-PL" sz="1800" dirty="0" smtClean="0">
                <a:solidFill>
                  <a:srgbClr val="002060"/>
                </a:solidFill>
              </a:rPr>
              <a:t>w jednej super-ramce</a:t>
            </a:r>
            <a:endParaRPr lang="en-GB" sz="1800" dirty="0">
              <a:solidFill>
                <a:srgbClr val="002060"/>
              </a:solidFill>
            </a:endParaRPr>
          </a:p>
        </p:txBody>
      </p:sp>
      <p:pic>
        <p:nvPicPr>
          <p:cNvPr id="41990" name="Picture 1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14400" y="4814888"/>
            <a:ext cx="7178675" cy="1127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91" name="Text Box 13"/>
          <p:cNvSpPr txBox="1">
            <a:spLocks noChangeArrowheads="1"/>
          </p:cNvSpPr>
          <p:nvPr/>
        </p:nvSpPr>
        <p:spPr bwMode="auto">
          <a:xfrm>
            <a:off x="6096000" y="6019800"/>
            <a:ext cx="2424113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 b="1">
                <a:solidFill>
                  <a:srgbClr val="5F5F5F"/>
                </a:solidFill>
              </a:rPr>
              <a:t>Source</a:t>
            </a:r>
            <a:r>
              <a:rPr lang="en-GB">
                <a:solidFill>
                  <a:srgbClr val="5F5F5F"/>
                </a:solidFill>
              </a:rPr>
              <a:t>: </a:t>
            </a:r>
            <a:r>
              <a:rPr lang="pl-PL">
                <a:solidFill>
                  <a:srgbClr val="5F5F5F"/>
                </a:solidFill>
              </a:rPr>
              <a:t>DVB Document A122</a:t>
            </a:r>
            <a:endParaRPr lang="en-GB">
              <a:solidFill>
                <a:srgbClr val="5F5F5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7" name="Text Box 3"/>
          <p:cNvSpPr txBox="1">
            <a:spLocks noChangeArrowheads="1"/>
          </p:cNvSpPr>
          <p:nvPr/>
        </p:nvSpPr>
        <p:spPr bwMode="auto">
          <a:xfrm>
            <a:off x="417513" y="966788"/>
            <a:ext cx="8534400" cy="49847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marL="457200" indent="-457200">
              <a:defRPr/>
            </a:pPr>
            <a:r>
              <a:rPr lang="en-GB" sz="2600" dirty="0">
                <a:solidFill>
                  <a:srgbClr val="000066"/>
                </a:solidFill>
              </a:rPr>
              <a:t>DVB-T2, </a:t>
            </a:r>
            <a:r>
              <a:rPr lang="pl-PL" sz="2600" dirty="0">
                <a:solidFill>
                  <a:srgbClr val="000066"/>
                </a:solidFill>
              </a:rPr>
              <a:t>pozostałe ważne rozwiązania</a:t>
            </a:r>
            <a:endParaRPr lang="en-GB" sz="2600" dirty="0">
              <a:solidFill>
                <a:srgbClr val="000066"/>
              </a:solidFill>
            </a:endParaRPr>
          </a:p>
        </p:txBody>
      </p:sp>
      <p:sp>
        <p:nvSpPr>
          <p:cNvPr id="43011" name="Rectangle 4"/>
          <p:cNvSpPr>
            <a:spLocks noChangeArrowheads="1"/>
          </p:cNvSpPr>
          <p:nvPr/>
        </p:nvSpPr>
        <p:spPr bwMode="auto">
          <a:xfrm>
            <a:off x="611505" y="1988820"/>
            <a:ext cx="7696200" cy="3323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05000"/>
              </a:lnSpc>
            </a:pPr>
            <a:endParaRPr lang="pl-PL" sz="2000" dirty="0" smtClean="0">
              <a:solidFill>
                <a:srgbClr val="002060"/>
              </a:solidFill>
            </a:endParaRPr>
          </a:p>
          <a:p>
            <a:pPr>
              <a:lnSpc>
                <a:spcPct val="105000"/>
              </a:lnSpc>
              <a:buFont typeface="Arial" pitchFamily="34" charset="0"/>
              <a:buChar char="•"/>
            </a:pPr>
            <a:r>
              <a:rPr lang="pl-PL" sz="2000" dirty="0" smtClean="0">
                <a:solidFill>
                  <a:srgbClr val="002060"/>
                </a:solidFill>
              </a:rPr>
              <a:t> redukcja PAPR </a:t>
            </a:r>
            <a:r>
              <a:rPr lang="pl-PL" sz="2000" dirty="0">
                <a:solidFill>
                  <a:srgbClr val="002060"/>
                </a:solidFill>
              </a:rPr>
              <a:t>(</a:t>
            </a:r>
            <a:r>
              <a:rPr lang="pl-PL" sz="2000" dirty="0" err="1">
                <a:solidFill>
                  <a:srgbClr val="002060"/>
                </a:solidFill>
              </a:rPr>
              <a:t>Peak-to-Average</a:t>
            </a:r>
            <a:r>
              <a:rPr lang="pl-PL" sz="2000" dirty="0">
                <a:solidFill>
                  <a:srgbClr val="002060"/>
                </a:solidFill>
              </a:rPr>
              <a:t> Power </a:t>
            </a:r>
            <a:r>
              <a:rPr lang="pl-PL" sz="2000" dirty="0" err="1">
                <a:solidFill>
                  <a:srgbClr val="002060"/>
                </a:solidFill>
              </a:rPr>
              <a:t>Ratio</a:t>
            </a:r>
            <a:r>
              <a:rPr lang="pl-PL" sz="2000" dirty="0" smtClean="0">
                <a:solidFill>
                  <a:srgbClr val="002060"/>
                </a:solidFill>
              </a:rPr>
              <a:t>)</a:t>
            </a:r>
            <a:endParaRPr lang="pl-PL" sz="2000" dirty="0">
              <a:solidFill>
                <a:srgbClr val="002060"/>
              </a:solidFill>
            </a:endParaRPr>
          </a:p>
          <a:p>
            <a:pPr>
              <a:lnSpc>
                <a:spcPct val="105000"/>
              </a:lnSpc>
              <a:buFont typeface="Arial" pitchFamily="34" charset="0"/>
              <a:buChar char="•"/>
            </a:pPr>
            <a:endParaRPr lang="pl-PL" sz="2000" dirty="0">
              <a:solidFill>
                <a:srgbClr val="002060"/>
              </a:solidFill>
            </a:endParaRPr>
          </a:p>
          <a:p>
            <a:pPr>
              <a:lnSpc>
                <a:spcPct val="105000"/>
              </a:lnSpc>
              <a:buFont typeface="Arial" pitchFamily="34" charset="0"/>
              <a:buChar char="•"/>
            </a:pPr>
            <a:r>
              <a:rPr lang="pl-PL" sz="2000" dirty="0">
                <a:solidFill>
                  <a:srgbClr val="002060"/>
                </a:solidFill>
              </a:rPr>
              <a:t> TFS (</a:t>
            </a:r>
            <a:r>
              <a:rPr lang="pl-PL" sz="2000" dirty="0" err="1">
                <a:solidFill>
                  <a:srgbClr val="002060"/>
                </a:solidFill>
              </a:rPr>
              <a:t>Time-Frequency</a:t>
            </a:r>
            <a:r>
              <a:rPr lang="pl-PL" sz="2000" dirty="0">
                <a:solidFill>
                  <a:srgbClr val="002060"/>
                </a:solidFill>
              </a:rPr>
              <a:t> </a:t>
            </a:r>
            <a:r>
              <a:rPr lang="pl-PL" sz="2000" dirty="0" err="1">
                <a:solidFill>
                  <a:srgbClr val="002060"/>
                </a:solidFill>
              </a:rPr>
              <a:t>Slicing</a:t>
            </a:r>
            <a:r>
              <a:rPr lang="pl-PL" sz="2000" dirty="0">
                <a:solidFill>
                  <a:srgbClr val="002060"/>
                </a:solidFill>
              </a:rPr>
              <a:t>), </a:t>
            </a:r>
            <a:r>
              <a:rPr lang="pl-PL" sz="2000" dirty="0" smtClean="0">
                <a:solidFill>
                  <a:srgbClr val="002060"/>
                </a:solidFill>
              </a:rPr>
              <a:t>dla odbiorników z wieloma tunerami</a:t>
            </a:r>
            <a:endParaRPr lang="pl-PL" sz="2000" dirty="0">
              <a:solidFill>
                <a:srgbClr val="002060"/>
              </a:solidFill>
            </a:endParaRPr>
          </a:p>
          <a:p>
            <a:pPr>
              <a:lnSpc>
                <a:spcPct val="105000"/>
              </a:lnSpc>
              <a:buFont typeface="Arial" pitchFamily="34" charset="0"/>
              <a:buChar char="•"/>
            </a:pPr>
            <a:endParaRPr lang="pl-PL" sz="2000" dirty="0">
              <a:solidFill>
                <a:srgbClr val="002060"/>
              </a:solidFill>
            </a:endParaRPr>
          </a:p>
          <a:p>
            <a:pPr>
              <a:lnSpc>
                <a:spcPct val="105000"/>
              </a:lnSpc>
              <a:buFont typeface="Arial" pitchFamily="34" charset="0"/>
              <a:buChar char="•"/>
            </a:pPr>
            <a:r>
              <a:rPr lang="pl-PL" sz="2000" dirty="0">
                <a:solidFill>
                  <a:srgbClr val="002060"/>
                </a:solidFill>
              </a:rPr>
              <a:t>  </a:t>
            </a:r>
            <a:r>
              <a:rPr lang="pl-PL" sz="2000" dirty="0" smtClean="0">
                <a:solidFill>
                  <a:srgbClr val="002060"/>
                </a:solidFill>
              </a:rPr>
              <a:t>Przezroczystość warstwy transportowej – </a:t>
            </a:r>
            <a:r>
              <a:rPr lang="pl-PL" sz="2000" dirty="0" err="1">
                <a:solidFill>
                  <a:srgbClr val="002060"/>
                </a:solidFill>
              </a:rPr>
              <a:t>generic</a:t>
            </a:r>
            <a:r>
              <a:rPr lang="pl-PL" sz="2000" dirty="0">
                <a:solidFill>
                  <a:srgbClr val="002060"/>
                </a:solidFill>
              </a:rPr>
              <a:t> </a:t>
            </a:r>
            <a:r>
              <a:rPr lang="pl-PL" sz="2000" dirty="0" err="1" smtClean="0">
                <a:solidFill>
                  <a:srgbClr val="002060"/>
                </a:solidFill>
              </a:rPr>
              <a:t>stream</a:t>
            </a:r>
            <a:r>
              <a:rPr lang="pl-PL" sz="2000" dirty="0" smtClean="0">
                <a:solidFill>
                  <a:srgbClr val="002060"/>
                </a:solidFill>
              </a:rPr>
              <a:t> </a:t>
            </a:r>
            <a:r>
              <a:rPr lang="pl-PL" sz="2000" dirty="0" err="1" smtClean="0">
                <a:solidFill>
                  <a:srgbClr val="002060"/>
                </a:solidFill>
              </a:rPr>
              <a:t>encapsulation</a:t>
            </a:r>
            <a:endParaRPr lang="pl-PL" sz="2000" dirty="0">
              <a:solidFill>
                <a:srgbClr val="002060"/>
              </a:solidFill>
            </a:endParaRPr>
          </a:p>
          <a:p>
            <a:pPr>
              <a:lnSpc>
                <a:spcPct val="105000"/>
              </a:lnSpc>
              <a:buFont typeface="Arial" pitchFamily="34" charset="0"/>
              <a:buChar char="•"/>
            </a:pPr>
            <a:endParaRPr lang="pl-PL" sz="2000" dirty="0">
              <a:solidFill>
                <a:srgbClr val="002060"/>
              </a:solidFill>
            </a:endParaRPr>
          </a:p>
          <a:p>
            <a:pPr>
              <a:lnSpc>
                <a:spcPct val="105000"/>
              </a:lnSpc>
              <a:buFont typeface="Arial" pitchFamily="34" charset="0"/>
              <a:buChar char="•"/>
            </a:pPr>
            <a:r>
              <a:rPr lang="pl-PL" sz="2000" dirty="0">
                <a:solidFill>
                  <a:srgbClr val="002060"/>
                </a:solidFill>
              </a:rPr>
              <a:t> </a:t>
            </a:r>
            <a:r>
              <a:rPr lang="pl-PL" sz="2000" dirty="0" smtClean="0">
                <a:solidFill>
                  <a:srgbClr val="002060"/>
                </a:solidFill>
              </a:rPr>
              <a:t> Algorytm CD3 dla redukcji liczby podnośnych pilotów</a:t>
            </a:r>
            <a:endParaRPr lang="pl-PL" sz="20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1474" name="Text Box 2"/>
          <p:cNvSpPr txBox="1">
            <a:spLocks noChangeArrowheads="1"/>
          </p:cNvSpPr>
          <p:nvPr/>
        </p:nvSpPr>
        <p:spPr bwMode="auto">
          <a:xfrm>
            <a:off x="438150" y="1060450"/>
            <a:ext cx="8281988" cy="47450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120000"/>
              </a:lnSpc>
              <a:defRPr/>
            </a:pPr>
            <a:r>
              <a:rPr lang="pl-PL" sz="2800" dirty="0">
                <a:solidFill>
                  <a:srgbClr val="000066"/>
                </a:solidFill>
                <a:latin typeface="Arial" charset="0"/>
              </a:rPr>
              <a:t>Do czego służą bramy DVB-T2? (1/2)</a:t>
            </a:r>
          </a:p>
          <a:p>
            <a:pPr>
              <a:lnSpc>
                <a:spcPct val="120000"/>
              </a:lnSpc>
              <a:defRPr/>
            </a:pPr>
            <a:endParaRPr lang="pl-PL" sz="2400" dirty="0">
              <a:solidFill>
                <a:srgbClr val="000066"/>
              </a:solidFill>
              <a:latin typeface="Arial" charset="0"/>
            </a:endParaRP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pl-PL" sz="1600" dirty="0">
                <a:solidFill>
                  <a:srgbClr val="000066"/>
                </a:solidFill>
                <a:latin typeface="+mn-lt"/>
              </a:rPr>
              <a:t> Standard DVB-T2 wprowadził dodatkową warstwę,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pl-PL" sz="1600" dirty="0">
                <a:solidFill>
                  <a:srgbClr val="000066"/>
                </a:solidFill>
                <a:latin typeface="+mn-lt"/>
              </a:rPr>
              <a:t> Strumienie transportowe lub inne dowolne strumienie są opakowywane w strumienie warstwy fizycznej, tzw. PLP (</a:t>
            </a:r>
            <a:r>
              <a:rPr lang="pl-PL" sz="1600" i="1" dirty="0" err="1">
                <a:solidFill>
                  <a:srgbClr val="000066"/>
                </a:solidFill>
                <a:latin typeface="+mn-lt"/>
              </a:rPr>
              <a:t>Physical</a:t>
            </a:r>
            <a:r>
              <a:rPr lang="pl-PL" sz="1600" i="1" dirty="0">
                <a:solidFill>
                  <a:srgbClr val="000066"/>
                </a:solidFill>
                <a:latin typeface="+mn-lt"/>
              </a:rPr>
              <a:t> </a:t>
            </a:r>
            <a:r>
              <a:rPr lang="pl-PL" sz="1600" i="1" dirty="0" err="1">
                <a:solidFill>
                  <a:srgbClr val="000066"/>
                </a:solidFill>
                <a:latin typeface="+mn-lt"/>
              </a:rPr>
              <a:t>Layer</a:t>
            </a:r>
            <a:r>
              <a:rPr lang="pl-PL" sz="1600" i="1" dirty="0">
                <a:solidFill>
                  <a:srgbClr val="000066"/>
                </a:solidFill>
                <a:latin typeface="+mn-lt"/>
              </a:rPr>
              <a:t> Pipes</a:t>
            </a:r>
            <a:r>
              <a:rPr lang="pl-PL" sz="1600" dirty="0">
                <a:solidFill>
                  <a:srgbClr val="000066"/>
                </a:solidFill>
                <a:latin typeface="+mn-lt"/>
              </a:rPr>
              <a:t>).</a:t>
            </a:r>
          </a:p>
          <a:p>
            <a:pPr lvl="1"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pl-PL" sz="1600" dirty="0">
                <a:solidFill>
                  <a:srgbClr val="000066"/>
                </a:solidFill>
                <a:latin typeface="+mn-lt"/>
              </a:rPr>
              <a:t> w </a:t>
            </a:r>
            <a:r>
              <a:rPr lang="pl-PL" sz="1600" b="1" dirty="0">
                <a:solidFill>
                  <a:srgbClr val="000066"/>
                </a:solidFill>
                <a:latin typeface="+mn-lt"/>
              </a:rPr>
              <a:t>wariancie A</a:t>
            </a:r>
            <a:r>
              <a:rPr lang="pl-PL" sz="1600" dirty="0">
                <a:solidFill>
                  <a:srgbClr val="000066"/>
                </a:solidFill>
                <a:latin typeface="+mn-lt"/>
              </a:rPr>
              <a:t>, uproszczonym, występuje tylko jeden PLP w sygnale DVB-T2. Jest zatem tryb będący kontynuacją </a:t>
            </a:r>
            <a:r>
              <a:rPr lang="pl-PL" sz="1600" dirty="0" err="1">
                <a:solidFill>
                  <a:srgbClr val="000066"/>
                </a:solidFill>
                <a:latin typeface="+mn-lt"/>
              </a:rPr>
              <a:t>DVB-T</a:t>
            </a:r>
            <a:r>
              <a:rPr lang="pl-PL" sz="1600" dirty="0">
                <a:solidFill>
                  <a:srgbClr val="000066"/>
                </a:solidFill>
                <a:latin typeface="+mn-lt"/>
              </a:rPr>
              <a:t> w tym sensie, że może przenosić tylko jeden strumień transportowy.</a:t>
            </a:r>
          </a:p>
          <a:p>
            <a:pPr lvl="1"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pl-PL" sz="1600" dirty="0">
                <a:solidFill>
                  <a:srgbClr val="000066"/>
                </a:solidFill>
                <a:latin typeface="+mn-lt"/>
              </a:rPr>
              <a:t>w </a:t>
            </a:r>
            <a:r>
              <a:rPr lang="pl-PL" sz="1600" b="1" dirty="0">
                <a:solidFill>
                  <a:srgbClr val="000066"/>
                </a:solidFill>
                <a:latin typeface="+mn-lt"/>
              </a:rPr>
              <a:t>wariancie B</a:t>
            </a:r>
            <a:r>
              <a:rPr lang="pl-PL" sz="1600" dirty="0">
                <a:solidFill>
                  <a:srgbClr val="000066"/>
                </a:solidFill>
                <a:latin typeface="+mn-lt"/>
              </a:rPr>
              <a:t> może występować wiele PLP, w tym tzw. wspólny PLP, w ramach jednego sygnału DVB-T2. W </a:t>
            </a:r>
            <a:r>
              <a:rPr lang="pl-PL" sz="1600" dirty="0" err="1">
                <a:solidFill>
                  <a:srgbClr val="000066"/>
                </a:solidFill>
                <a:latin typeface="+mn-lt"/>
              </a:rPr>
              <a:t>DVB-T</a:t>
            </a:r>
            <a:r>
              <a:rPr lang="pl-PL" sz="1600" dirty="0">
                <a:solidFill>
                  <a:srgbClr val="000066"/>
                </a:solidFill>
                <a:latin typeface="+mn-lt"/>
              </a:rPr>
              <a:t> składanie poszczególnych usług mogło odbywać się tylko w multiplekserach, w DVB-T2 natomiast zarówno w multiplekserach, jak i bramach. </a:t>
            </a:r>
            <a:endParaRPr lang="pl-PL" sz="1800" dirty="0">
              <a:solidFill>
                <a:srgbClr val="000066"/>
              </a:solidFill>
              <a:latin typeface="Arial" charset="0"/>
            </a:endParaRPr>
          </a:p>
        </p:txBody>
      </p:sp>
    </p:spTree>
  </p:cSld>
  <p:clrMapOvr>
    <a:masterClrMapping/>
  </p:clrMapOvr>
  <p:transition advClick="0" advTm="2000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1474" name="Text Box 2"/>
          <p:cNvSpPr txBox="1">
            <a:spLocks noChangeArrowheads="1"/>
          </p:cNvSpPr>
          <p:nvPr/>
        </p:nvSpPr>
        <p:spPr bwMode="auto">
          <a:xfrm>
            <a:off x="503238" y="914400"/>
            <a:ext cx="8281987" cy="442274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120000"/>
              </a:lnSpc>
              <a:defRPr/>
            </a:pPr>
            <a:r>
              <a:rPr lang="pl-PL" sz="2800" dirty="0" smtClean="0">
                <a:solidFill>
                  <a:srgbClr val="000066"/>
                </a:solidFill>
                <a:latin typeface="Arial" charset="0"/>
              </a:rPr>
              <a:t>Do czego służą bramy DVB-T2? (2/</a:t>
            </a:r>
            <a:r>
              <a:rPr lang="pl-PL" sz="2800" dirty="0" err="1" smtClean="0">
                <a:solidFill>
                  <a:srgbClr val="000066"/>
                </a:solidFill>
                <a:latin typeface="Arial" charset="0"/>
              </a:rPr>
              <a:t>2</a:t>
            </a:r>
            <a:r>
              <a:rPr lang="pl-PL" sz="2800" dirty="0" smtClean="0">
                <a:solidFill>
                  <a:srgbClr val="000066"/>
                </a:solidFill>
                <a:latin typeface="Arial" charset="0"/>
              </a:rPr>
              <a:t>)</a:t>
            </a:r>
          </a:p>
          <a:p>
            <a:pPr>
              <a:lnSpc>
                <a:spcPct val="120000"/>
              </a:lnSpc>
              <a:defRPr/>
            </a:pPr>
            <a:endParaRPr lang="pl-PL" sz="2400" dirty="0">
              <a:solidFill>
                <a:srgbClr val="000066"/>
              </a:solidFill>
              <a:latin typeface="Arial" charset="0"/>
            </a:endParaRPr>
          </a:p>
          <a:p>
            <a:pPr>
              <a:lnSpc>
                <a:spcPct val="150000"/>
              </a:lnSpc>
              <a:defRPr/>
            </a:pPr>
            <a:r>
              <a:rPr lang="pl-PL" sz="1800" b="1" dirty="0">
                <a:solidFill>
                  <a:srgbClr val="000066"/>
                </a:solidFill>
                <a:latin typeface="+mn-lt"/>
              </a:rPr>
              <a:t>Bramy spełniają następujące funkcje: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pl-PL" sz="1600" dirty="0">
                <a:solidFill>
                  <a:srgbClr val="000066"/>
                </a:solidFill>
                <a:latin typeface="+mn-lt"/>
              </a:rPr>
              <a:t> Są urządzeniami </a:t>
            </a:r>
            <a:r>
              <a:rPr lang="pl-PL" sz="1600" dirty="0" err="1">
                <a:solidFill>
                  <a:srgbClr val="000066"/>
                </a:solidFill>
                <a:latin typeface="+mn-lt"/>
              </a:rPr>
              <a:t>interfejsującymi</a:t>
            </a:r>
            <a:r>
              <a:rPr lang="pl-PL" sz="1600" dirty="0">
                <a:solidFill>
                  <a:srgbClr val="000066"/>
                </a:solidFill>
                <a:latin typeface="+mn-lt"/>
              </a:rPr>
              <a:t> stacje czołowe z nadajnikami poprzez interfejs T2-MI,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pl-PL" sz="1600" dirty="0">
                <a:solidFill>
                  <a:srgbClr val="000066"/>
                </a:solidFill>
                <a:latin typeface="+mn-lt"/>
              </a:rPr>
              <a:t> Pełnią rolę </a:t>
            </a:r>
            <a:r>
              <a:rPr lang="pl-PL" sz="1600" dirty="0" err="1">
                <a:solidFill>
                  <a:srgbClr val="000066"/>
                </a:solidFill>
                <a:latin typeface="+mn-lt"/>
              </a:rPr>
              <a:t>insertera</a:t>
            </a:r>
            <a:r>
              <a:rPr lang="pl-PL" sz="1600" dirty="0">
                <a:solidFill>
                  <a:srgbClr val="000066"/>
                </a:solidFill>
                <a:latin typeface="+mn-lt"/>
              </a:rPr>
              <a:t> pakietów do synchronizacji sieci SFN (tzw. pakietów T2-MIP),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pl-PL" sz="1600" dirty="0">
                <a:solidFill>
                  <a:srgbClr val="000066"/>
                </a:solidFill>
                <a:latin typeface="+mn-lt"/>
              </a:rPr>
              <a:t> Dokonują </a:t>
            </a:r>
            <a:r>
              <a:rPr lang="pl-PL" sz="1600" dirty="0" err="1">
                <a:solidFill>
                  <a:srgbClr val="000066"/>
                </a:solidFill>
                <a:latin typeface="+mn-lt"/>
              </a:rPr>
              <a:t>enkapsulacji</a:t>
            </a:r>
            <a:r>
              <a:rPr lang="pl-PL" sz="1600" dirty="0">
                <a:solidFill>
                  <a:srgbClr val="000066"/>
                </a:solidFill>
                <a:latin typeface="+mn-lt"/>
              </a:rPr>
              <a:t> strumieni transportowych i mapują je do poszczególnych PLP,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pl-PL" sz="1600" dirty="0">
                <a:solidFill>
                  <a:srgbClr val="000066"/>
                </a:solidFill>
                <a:latin typeface="+mn-lt"/>
              </a:rPr>
              <a:t> Generują sygnalizację parametrów </a:t>
            </a:r>
            <a:r>
              <a:rPr lang="pl-PL" sz="1600" dirty="0" err="1">
                <a:solidFill>
                  <a:srgbClr val="000066"/>
                </a:solidFill>
                <a:latin typeface="+mn-lt"/>
              </a:rPr>
              <a:t>emisji</a:t>
            </a:r>
            <a:r>
              <a:rPr lang="pl-PL" sz="1600" dirty="0">
                <a:solidFill>
                  <a:srgbClr val="000066"/>
                </a:solidFill>
                <a:latin typeface="+mn-lt"/>
              </a:rPr>
              <a:t> dla modulatorów.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endParaRPr lang="pl-PL" sz="1600" dirty="0">
              <a:solidFill>
                <a:srgbClr val="000066"/>
              </a:solidFill>
              <a:latin typeface="+mn-lt"/>
            </a:endParaRPr>
          </a:p>
          <a:p>
            <a:pPr>
              <a:lnSpc>
                <a:spcPct val="150000"/>
              </a:lnSpc>
              <a:defRPr/>
            </a:pPr>
            <a:endParaRPr lang="pl-PL" sz="1600" dirty="0">
              <a:solidFill>
                <a:srgbClr val="000066"/>
              </a:solidFill>
              <a:latin typeface="+mn-lt"/>
            </a:endParaRPr>
          </a:p>
          <a:p>
            <a:pPr>
              <a:lnSpc>
                <a:spcPct val="150000"/>
              </a:lnSpc>
              <a:defRPr/>
            </a:pPr>
            <a:r>
              <a:rPr lang="pl-PL" sz="1600" dirty="0">
                <a:solidFill>
                  <a:srgbClr val="000066"/>
                </a:solidFill>
                <a:latin typeface="+mn-lt"/>
              </a:rPr>
              <a:t>Sygnał zgodny z T2-MI jest po wygenerowaniu przez bramę transmitowany w sieci dosyłowej do nadajników zamiast strumienia transportowego, jak jest w przypadku </a:t>
            </a:r>
            <a:r>
              <a:rPr lang="pl-PL" sz="1600" dirty="0" err="1">
                <a:solidFill>
                  <a:srgbClr val="000066"/>
                </a:solidFill>
                <a:latin typeface="+mn-lt"/>
              </a:rPr>
              <a:t>DVB-T</a:t>
            </a:r>
            <a:r>
              <a:rPr lang="pl-PL" sz="1600" dirty="0">
                <a:solidFill>
                  <a:srgbClr val="000066"/>
                </a:solidFill>
                <a:latin typeface="+mn-lt"/>
              </a:rPr>
              <a:t>.</a:t>
            </a:r>
          </a:p>
        </p:txBody>
      </p:sp>
    </p:spTree>
  </p:cSld>
  <p:clrMapOvr>
    <a:masterClrMapping/>
  </p:clrMapOvr>
  <p:transition advClick="0" advTm="2000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/>
          </p:cNvSpPr>
          <p:nvPr>
            <p:ph type="title"/>
          </p:nvPr>
        </p:nvSpPr>
        <p:spPr bwMode="auto">
          <a:xfrm>
            <a:off x="208366" y="700939"/>
            <a:ext cx="8892540" cy="720090"/>
          </a:xfrm>
          <a:noFill/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algn="l"/>
            <a:r>
              <a:rPr lang="pl-PL" sz="2400" dirty="0"/>
              <a:t>Schemat infrastruktury testowej</a:t>
            </a:r>
          </a:p>
        </p:txBody>
      </p:sp>
      <p:sp>
        <p:nvSpPr>
          <p:cNvPr id="45072" name="Text Box 16"/>
          <p:cNvSpPr txBox="1">
            <a:spLocks noChangeArrowheads="1"/>
          </p:cNvSpPr>
          <p:nvPr/>
        </p:nvSpPr>
        <p:spPr bwMode="auto">
          <a:xfrm>
            <a:off x="395288" y="4085282"/>
            <a:ext cx="1192212" cy="366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pl-PL"/>
          </a:p>
        </p:txBody>
      </p:sp>
      <p:sp>
        <p:nvSpPr>
          <p:cNvPr id="45081" name="Line 25"/>
          <p:cNvSpPr>
            <a:spLocks noChangeShapeType="1"/>
          </p:cNvSpPr>
          <p:nvPr/>
        </p:nvSpPr>
        <p:spPr bwMode="auto">
          <a:xfrm>
            <a:off x="1198563" y="2678757"/>
            <a:ext cx="0" cy="319088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endParaRPr lang="pl-PL"/>
          </a:p>
        </p:txBody>
      </p:sp>
      <p:sp>
        <p:nvSpPr>
          <p:cNvPr id="45082" name="Line 26"/>
          <p:cNvSpPr>
            <a:spLocks noChangeShapeType="1"/>
          </p:cNvSpPr>
          <p:nvPr/>
        </p:nvSpPr>
        <p:spPr bwMode="auto">
          <a:xfrm>
            <a:off x="3390900" y="2540645"/>
            <a:ext cx="0" cy="48895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endParaRPr lang="pl-PL"/>
          </a:p>
        </p:txBody>
      </p:sp>
      <p:sp>
        <p:nvSpPr>
          <p:cNvPr id="45083" name="Line 27"/>
          <p:cNvSpPr>
            <a:spLocks noChangeShapeType="1"/>
          </p:cNvSpPr>
          <p:nvPr/>
        </p:nvSpPr>
        <p:spPr bwMode="auto">
          <a:xfrm>
            <a:off x="5434013" y="2678757"/>
            <a:ext cx="0" cy="319088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endParaRPr lang="pl-PL"/>
          </a:p>
        </p:txBody>
      </p:sp>
      <p:sp>
        <p:nvSpPr>
          <p:cNvPr id="45084" name="Line 28"/>
          <p:cNvSpPr>
            <a:spLocks noChangeShapeType="1"/>
          </p:cNvSpPr>
          <p:nvPr/>
        </p:nvSpPr>
        <p:spPr bwMode="auto">
          <a:xfrm>
            <a:off x="7729538" y="2710507"/>
            <a:ext cx="0" cy="319088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endParaRPr lang="pl-PL"/>
          </a:p>
        </p:txBody>
      </p:sp>
      <p:sp>
        <p:nvSpPr>
          <p:cNvPr id="45110" name="Line 54"/>
          <p:cNvSpPr>
            <a:spLocks noChangeShapeType="1"/>
          </p:cNvSpPr>
          <p:nvPr/>
        </p:nvSpPr>
        <p:spPr bwMode="auto">
          <a:xfrm>
            <a:off x="1173163" y="1586557"/>
            <a:ext cx="0" cy="319088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endParaRPr lang="pl-PL"/>
          </a:p>
        </p:txBody>
      </p:sp>
      <p:sp>
        <p:nvSpPr>
          <p:cNvPr id="45111" name="Line 55"/>
          <p:cNvSpPr>
            <a:spLocks noChangeShapeType="1"/>
          </p:cNvSpPr>
          <p:nvPr/>
        </p:nvSpPr>
        <p:spPr bwMode="auto">
          <a:xfrm>
            <a:off x="3414713" y="1600845"/>
            <a:ext cx="0" cy="319087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endParaRPr lang="pl-PL"/>
          </a:p>
        </p:txBody>
      </p:sp>
      <p:sp>
        <p:nvSpPr>
          <p:cNvPr id="45112" name="Line 56"/>
          <p:cNvSpPr>
            <a:spLocks noChangeShapeType="1"/>
          </p:cNvSpPr>
          <p:nvPr/>
        </p:nvSpPr>
        <p:spPr bwMode="auto">
          <a:xfrm>
            <a:off x="5434013" y="1608782"/>
            <a:ext cx="0" cy="319088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endParaRPr lang="pl-PL"/>
          </a:p>
        </p:txBody>
      </p:sp>
      <p:sp>
        <p:nvSpPr>
          <p:cNvPr id="45113" name="Line 57"/>
          <p:cNvSpPr>
            <a:spLocks noChangeShapeType="1"/>
          </p:cNvSpPr>
          <p:nvPr/>
        </p:nvSpPr>
        <p:spPr bwMode="auto">
          <a:xfrm>
            <a:off x="7729538" y="1611957"/>
            <a:ext cx="0" cy="319088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endParaRPr lang="pl-PL"/>
          </a:p>
        </p:txBody>
      </p:sp>
      <p:pic>
        <p:nvPicPr>
          <p:cNvPr id="24577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1040" y="1410580"/>
            <a:ext cx="7820078" cy="4818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ext Box 3"/>
          <p:cNvSpPr txBox="1">
            <a:spLocks noChangeArrowheads="1"/>
          </p:cNvSpPr>
          <p:nvPr/>
        </p:nvSpPr>
        <p:spPr bwMode="auto">
          <a:xfrm>
            <a:off x="611188" y="908050"/>
            <a:ext cx="6121400" cy="4953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20000"/>
              </a:lnSpc>
            </a:pPr>
            <a:r>
              <a:rPr lang="pl-PL" sz="2400">
                <a:solidFill>
                  <a:srgbClr val="000066"/>
                </a:solidFill>
                <a:latin typeface="Arial" pitchFamily="34" charset="0"/>
              </a:rPr>
              <a:t>Założenia do projektowania sieci DVB-T2</a:t>
            </a:r>
          </a:p>
        </p:txBody>
      </p:sp>
      <p:sp>
        <p:nvSpPr>
          <p:cNvPr id="46083" name="Rectangle 10"/>
          <p:cNvSpPr>
            <a:spLocks noChangeArrowheads="1"/>
          </p:cNvSpPr>
          <p:nvPr/>
        </p:nvSpPr>
        <p:spPr bwMode="auto">
          <a:xfrm>
            <a:off x="611188" y="1420813"/>
            <a:ext cx="7921625" cy="45243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 eaLnBrk="0" hangingPunct="0">
              <a:lnSpc>
                <a:spcPct val="150000"/>
              </a:lnSpc>
              <a:buFont typeface="Arial" pitchFamily="34" charset="0"/>
              <a:buChar char="•"/>
            </a:pPr>
            <a:r>
              <a:rPr lang="pl-PL" sz="1600">
                <a:solidFill>
                  <a:srgbClr val="000066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Za parametr projektowy często przyjmuje się zachowanie zasięgu zbliżonego do aktualnie używanego wariantu transmisji DVB-T.</a:t>
            </a:r>
          </a:p>
          <a:p>
            <a:pPr algn="just" eaLnBrk="0" hangingPunct="0">
              <a:lnSpc>
                <a:spcPct val="150000"/>
              </a:lnSpc>
              <a:buFont typeface="Arial" pitchFamily="34" charset="0"/>
              <a:buChar char="•"/>
            </a:pPr>
            <a:r>
              <a:rPr lang="pl-PL" sz="1600">
                <a:solidFill>
                  <a:srgbClr val="000066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Założeniem wdrożeń nie jest zatem poszerzenie zasięgu lub otrzymanie znacznie wyższych przepływności, lecz pewien kompromis polegający na uruchomieniu sieci o zbliżonym zasięgu z tych samych stacji nadawczych, co DVB-T.</a:t>
            </a:r>
          </a:p>
          <a:p>
            <a:pPr algn="just" eaLnBrk="0" hangingPunct="0">
              <a:lnSpc>
                <a:spcPct val="150000"/>
              </a:lnSpc>
              <a:buFont typeface="Arial" pitchFamily="34" charset="0"/>
              <a:buChar char="•"/>
            </a:pPr>
            <a:r>
              <a:rPr lang="pl-PL" sz="1600">
                <a:solidFill>
                  <a:srgbClr val="000066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Przykładowo w Wlk. Brytanii w sieciach DVB-T wieloczęstotliwościowych używa się profilu:</a:t>
            </a:r>
          </a:p>
          <a:p>
            <a:pPr lvl="1" algn="just" eaLnBrk="0" hangingPunct="0">
              <a:lnSpc>
                <a:spcPct val="150000"/>
              </a:lnSpc>
              <a:buFont typeface="Arial" pitchFamily="34" charset="0"/>
              <a:buChar char="•"/>
            </a:pPr>
            <a:r>
              <a:rPr lang="pl-PL" sz="1600">
                <a:solidFill>
                  <a:srgbClr val="000066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pl-PL" sz="1600" b="1">
                <a:solidFill>
                  <a:srgbClr val="000066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64-QAM, tryb 2K, sprawność kodu 2/3 i odstęp ochronny 1/32</a:t>
            </a:r>
            <a:r>
              <a:rPr lang="pl-PL" sz="1600">
                <a:solidFill>
                  <a:srgbClr val="000066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, co daje przepływność ok. 20 Mb/s.</a:t>
            </a:r>
          </a:p>
          <a:p>
            <a:pPr lvl="1" algn="just" eaLnBrk="0" hangingPunct="0">
              <a:lnSpc>
                <a:spcPct val="150000"/>
              </a:lnSpc>
              <a:buFont typeface="Arial" pitchFamily="34" charset="0"/>
              <a:buChar char="•"/>
            </a:pPr>
            <a:r>
              <a:rPr lang="pl-PL" sz="1600">
                <a:solidFill>
                  <a:srgbClr val="000066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Odpowiada to mniej więcej w DVB-T2 wariantowi </a:t>
            </a:r>
            <a:r>
              <a:rPr lang="pl-PL" sz="1600" b="1">
                <a:solidFill>
                  <a:srgbClr val="000066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256-QAM, tryb 32K, sprawność kodu 3/5, odstęp ochronny 1/128</a:t>
            </a:r>
            <a:r>
              <a:rPr lang="pl-PL" sz="1600">
                <a:solidFill>
                  <a:srgbClr val="000066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, co daje przepływność ok. 36 Mb/s – poprawa przepływności o ok. 80%.</a:t>
            </a:r>
            <a:endParaRPr lang="pl-PL" sz="1600">
              <a:solidFill>
                <a:srgbClr val="000066"/>
              </a:solidFill>
              <a:latin typeface="Arial" pitchFamily="34" charset="0"/>
            </a:endParaRPr>
          </a:p>
        </p:txBody>
      </p:sp>
    </p:spTree>
  </p:cSld>
  <p:clrMapOvr>
    <a:masterClrMapping/>
  </p:clrMapOvr>
  <p:transition advClick="0" advTm="2000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ext Box 2"/>
          <p:cNvSpPr txBox="1">
            <a:spLocks noChangeArrowheads="1"/>
          </p:cNvSpPr>
          <p:nvPr/>
        </p:nvSpPr>
        <p:spPr bwMode="auto">
          <a:xfrm>
            <a:off x="611188" y="908050"/>
            <a:ext cx="8281987" cy="50784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20000"/>
              </a:lnSpc>
            </a:pPr>
            <a:r>
              <a:rPr lang="pl-PL" sz="2400">
                <a:solidFill>
                  <a:srgbClr val="000066"/>
                </a:solidFill>
                <a:latin typeface="Arial" pitchFamily="34" charset="0"/>
              </a:rPr>
              <a:t>Prezentowane na IBC sieci demonstracyjne DVB-T2</a:t>
            </a:r>
          </a:p>
          <a:p>
            <a:pPr>
              <a:lnSpc>
                <a:spcPct val="120000"/>
              </a:lnSpc>
            </a:pPr>
            <a:endParaRPr lang="pl-PL" sz="2400">
              <a:solidFill>
                <a:srgbClr val="000066"/>
              </a:solidFill>
              <a:latin typeface="Arial" pitchFamily="34" charset="0"/>
            </a:endParaRPr>
          </a:p>
          <a:p>
            <a:pPr>
              <a:lnSpc>
                <a:spcPct val="120000"/>
              </a:lnSpc>
            </a:pPr>
            <a:endParaRPr lang="pl-PL" sz="1800">
              <a:solidFill>
                <a:srgbClr val="000066"/>
              </a:solidFill>
              <a:latin typeface="Arial" pitchFamily="34" charset="0"/>
            </a:endParaRPr>
          </a:p>
          <a:p>
            <a:pPr>
              <a:lnSpc>
                <a:spcPct val="120000"/>
              </a:lnSpc>
            </a:pPr>
            <a:endParaRPr lang="pl-PL" sz="1800">
              <a:solidFill>
                <a:srgbClr val="000066"/>
              </a:solidFill>
              <a:latin typeface="Arial" pitchFamily="34" charset="0"/>
            </a:endParaRPr>
          </a:p>
          <a:p>
            <a:pPr>
              <a:lnSpc>
                <a:spcPct val="120000"/>
              </a:lnSpc>
            </a:pPr>
            <a:endParaRPr lang="pl-PL" sz="1800">
              <a:solidFill>
                <a:srgbClr val="000066"/>
              </a:solidFill>
              <a:latin typeface="Arial" pitchFamily="34" charset="0"/>
            </a:endParaRPr>
          </a:p>
          <a:p>
            <a:pPr>
              <a:lnSpc>
                <a:spcPct val="120000"/>
              </a:lnSpc>
            </a:pPr>
            <a:endParaRPr lang="pl-PL" sz="1800">
              <a:solidFill>
                <a:srgbClr val="000066"/>
              </a:solidFill>
              <a:latin typeface="Arial" pitchFamily="34" charset="0"/>
            </a:endParaRPr>
          </a:p>
          <a:p>
            <a:pPr>
              <a:lnSpc>
                <a:spcPct val="120000"/>
              </a:lnSpc>
            </a:pPr>
            <a:endParaRPr lang="pl-PL" sz="1800">
              <a:solidFill>
                <a:srgbClr val="000066"/>
              </a:solidFill>
              <a:latin typeface="Arial" pitchFamily="34" charset="0"/>
            </a:endParaRPr>
          </a:p>
          <a:p>
            <a:pPr>
              <a:lnSpc>
                <a:spcPct val="120000"/>
              </a:lnSpc>
            </a:pPr>
            <a:endParaRPr lang="pl-PL" sz="1800">
              <a:solidFill>
                <a:srgbClr val="000066"/>
              </a:solidFill>
              <a:latin typeface="Arial" pitchFamily="34" charset="0"/>
            </a:endParaRPr>
          </a:p>
          <a:p>
            <a:pPr>
              <a:lnSpc>
                <a:spcPct val="120000"/>
              </a:lnSpc>
            </a:pPr>
            <a:endParaRPr lang="pl-PL" sz="1800">
              <a:solidFill>
                <a:srgbClr val="000066"/>
              </a:solidFill>
              <a:latin typeface="Arial" pitchFamily="34" charset="0"/>
            </a:endParaRPr>
          </a:p>
          <a:p>
            <a:pPr>
              <a:lnSpc>
                <a:spcPct val="120000"/>
              </a:lnSpc>
            </a:pPr>
            <a:r>
              <a:rPr lang="pl-PL" sz="1600">
                <a:solidFill>
                  <a:srgbClr val="000066"/>
                </a:solidFill>
                <a:latin typeface="Arial" pitchFamily="34" charset="0"/>
              </a:rPr>
              <a:t>Producenci nie wdrożyli całego standardu, m.in. dlatego, że nie wymaga tego brytyjski profil platformy Freeview HD. Najczęściej nie implementowane części standardu</a:t>
            </a:r>
          </a:p>
          <a:p>
            <a:pPr>
              <a:lnSpc>
                <a:spcPct val="120000"/>
              </a:lnSpc>
            </a:pPr>
            <a:endParaRPr lang="pl-PL" sz="1800">
              <a:solidFill>
                <a:srgbClr val="000066"/>
              </a:solidFill>
              <a:latin typeface="Arial" pitchFamily="34" charset="0"/>
            </a:endParaRPr>
          </a:p>
          <a:p>
            <a:pPr>
              <a:lnSpc>
                <a:spcPct val="120000"/>
              </a:lnSpc>
              <a:buFontTx/>
              <a:buChar char="•"/>
            </a:pPr>
            <a:r>
              <a:rPr lang="pl-PL" sz="1600">
                <a:solidFill>
                  <a:srgbClr val="000066"/>
                </a:solidFill>
                <a:latin typeface="Arial" pitchFamily="34" charset="0"/>
              </a:rPr>
              <a:t> Common PLP – w założeniu miało słuzyć do części wspólnych TS, zwłaszcza tablic.</a:t>
            </a:r>
          </a:p>
          <a:p>
            <a:pPr>
              <a:lnSpc>
                <a:spcPct val="120000"/>
              </a:lnSpc>
              <a:buFontTx/>
              <a:buChar char="•"/>
            </a:pPr>
            <a:r>
              <a:rPr lang="pl-PL" sz="1600">
                <a:solidFill>
                  <a:srgbClr val="000066"/>
                </a:solidFill>
                <a:latin typeface="Arial" pitchFamily="34" charset="0"/>
              </a:rPr>
              <a:t> TFS (Time-Frequency Slicing)</a:t>
            </a:r>
          </a:p>
          <a:p>
            <a:pPr>
              <a:lnSpc>
                <a:spcPct val="120000"/>
              </a:lnSpc>
              <a:buFontTx/>
              <a:buChar char="•"/>
            </a:pPr>
            <a:r>
              <a:rPr lang="pl-PL" sz="1600">
                <a:solidFill>
                  <a:srgbClr val="000066"/>
                </a:solidFill>
                <a:latin typeface="Arial" pitchFamily="34" charset="0"/>
              </a:rPr>
              <a:t> PAPR typu ACE (Active Constellation Extension)</a:t>
            </a:r>
          </a:p>
        </p:txBody>
      </p:sp>
      <p:sp>
        <p:nvSpPr>
          <p:cNvPr id="59395" name="Text Box 3"/>
          <p:cNvSpPr txBox="1">
            <a:spLocks noChangeArrowheads="1"/>
          </p:cNvSpPr>
          <p:nvPr/>
        </p:nvSpPr>
        <p:spPr bwMode="auto">
          <a:xfrm>
            <a:off x="1692275" y="2349500"/>
            <a:ext cx="1079500" cy="523875"/>
          </a:xfrm>
          <a:prstGeom prst="rect">
            <a:avLst/>
          </a:prstGeom>
          <a:solidFill>
            <a:srgbClr val="DDDDDD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 sz="1400" b="1">
                <a:solidFill>
                  <a:srgbClr val="000066"/>
                </a:solidFill>
              </a:rPr>
              <a:t>Brama DVB-T2</a:t>
            </a:r>
          </a:p>
        </p:txBody>
      </p:sp>
      <p:sp>
        <p:nvSpPr>
          <p:cNvPr id="59396" name="Text Box 4"/>
          <p:cNvSpPr txBox="1">
            <a:spLocks noChangeArrowheads="1"/>
          </p:cNvSpPr>
          <p:nvPr/>
        </p:nvSpPr>
        <p:spPr bwMode="auto">
          <a:xfrm>
            <a:off x="3390900" y="2349500"/>
            <a:ext cx="1249363" cy="523875"/>
          </a:xfrm>
          <a:prstGeom prst="rect">
            <a:avLst/>
          </a:prstGeom>
          <a:solidFill>
            <a:srgbClr val="DDDDDD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 sz="1400" b="1">
                <a:solidFill>
                  <a:srgbClr val="000066"/>
                </a:solidFill>
              </a:rPr>
              <a:t>Modulator DVB-T2</a:t>
            </a:r>
          </a:p>
        </p:txBody>
      </p:sp>
      <p:sp>
        <p:nvSpPr>
          <p:cNvPr id="59397" name="Text Box 5"/>
          <p:cNvSpPr txBox="1">
            <a:spLocks noChangeArrowheads="1"/>
          </p:cNvSpPr>
          <p:nvPr/>
        </p:nvSpPr>
        <p:spPr bwMode="auto">
          <a:xfrm>
            <a:off x="6686550" y="2455863"/>
            <a:ext cx="1339850" cy="311150"/>
          </a:xfrm>
          <a:prstGeom prst="rect">
            <a:avLst/>
          </a:prstGeom>
          <a:solidFill>
            <a:srgbClr val="DDDDDD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l-PL" sz="1400" b="1">
                <a:solidFill>
                  <a:srgbClr val="000066"/>
                </a:solidFill>
              </a:rPr>
              <a:t>STB lub iDTV</a:t>
            </a:r>
          </a:p>
        </p:txBody>
      </p:sp>
      <p:sp>
        <p:nvSpPr>
          <p:cNvPr id="59398" name="Text Box 6"/>
          <p:cNvSpPr txBox="1">
            <a:spLocks noChangeArrowheads="1"/>
          </p:cNvSpPr>
          <p:nvPr/>
        </p:nvSpPr>
        <p:spPr bwMode="auto">
          <a:xfrm>
            <a:off x="5245100" y="2349500"/>
            <a:ext cx="890588" cy="523875"/>
          </a:xfrm>
          <a:prstGeom prst="rect">
            <a:avLst/>
          </a:prstGeom>
          <a:solidFill>
            <a:srgbClr val="DDDDDD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l-PL" sz="1400" b="1">
                <a:solidFill>
                  <a:srgbClr val="000066"/>
                </a:solidFill>
              </a:rPr>
              <a:t>Tłumik</a:t>
            </a:r>
          </a:p>
          <a:p>
            <a:r>
              <a:rPr lang="pl-PL" sz="1400" b="1">
                <a:solidFill>
                  <a:srgbClr val="000066"/>
                </a:solidFill>
              </a:rPr>
              <a:t>sygnału</a:t>
            </a:r>
          </a:p>
        </p:txBody>
      </p:sp>
      <p:sp>
        <p:nvSpPr>
          <p:cNvPr id="59399" name="Text Box 9"/>
          <p:cNvSpPr txBox="1">
            <a:spLocks noChangeArrowheads="1"/>
          </p:cNvSpPr>
          <p:nvPr/>
        </p:nvSpPr>
        <p:spPr bwMode="auto">
          <a:xfrm>
            <a:off x="611188" y="1990725"/>
            <a:ext cx="514350" cy="2746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l-PL">
                <a:latin typeface="Arial" pitchFamily="34" charset="0"/>
              </a:rPr>
              <a:t>ASI1</a:t>
            </a:r>
          </a:p>
        </p:txBody>
      </p:sp>
      <p:sp>
        <p:nvSpPr>
          <p:cNvPr id="59400" name="Text Box 10"/>
          <p:cNvSpPr txBox="1">
            <a:spLocks noChangeArrowheads="1"/>
          </p:cNvSpPr>
          <p:nvPr/>
        </p:nvSpPr>
        <p:spPr bwMode="auto">
          <a:xfrm>
            <a:off x="611188" y="2349500"/>
            <a:ext cx="514350" cy="2746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l-PL">
                <a:latin typeface="Arial" pitchFamily="34" charset="0"/>
              </a:rPr>
              <a:t>ASI2</a:t>
            </a:r>
          </a:p>
        </p:txBody>
      </p:sp>
      <p:sp>
        <p:nvSpPr>
          <p:cNvPr id="59401" name="Text Box 11"/>
          <p:cNvSpPr txBox="1">
            <a:spLocks noChangeArrowheads="1"/>
          </p:cNvSpPr>
          <p:nvPr/>
        </p:nvSpPr>
        <p:spPr bwMode="auto">
          <a:xfrm>
            <a:off x="611188" y="3143250"/>
            <a:ext cx="514350" cy="2746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l-PL">
                <a:latin typeface="Arial" pitchFamily="34" charset="0"/>
              </a:rPr>
              <a:t>ASIn</a:t>
            </a:r>
          </a:p>
        </p:txBody>
      </p:sp>
      <p:cxnSp>
        <p:nvCxnSpPr>
          <p:cNvPr id="59402" name="AutoShape 12"/>
          <p:cNvCxnSpPr>
            <a:cxnSpLocks noChangeShapeType="1"/>
            <a:stCxn id="59399" idx="3"/>
            <a:endCxn id="59395" idx="1"/>
          </p:cNvCxnSpPr>
          <p:nvPr/>
        </p:nvCxnSpPr>
        <p:spPr bwMode="auto">
          <a:xfrm>
            <a:off x="1125538" y="2128838"/>
            <a:ext cx="566737" cy="482600"/>
          </a:xfrm>
          <a:prstGeom prst="bentConnector3">
            <a:avLst>
              <a:gd name="adj1" fmla="val 49861"/>
            </a:avLst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</p:spPr>
      </p:cxnSp>
      <p:cxnSp>
        <p:nvCxnSpPr>
          <p:cNvPr id="59403" name="AutoShape 13"/>
          <p:cNvCxnSpPr>
            <a:cxnSpLocks noChangeShapeType="1"/>
            <a:stCxn id="59400" idx="3"/>
            <a:endCxn id="59395" idx="1"/>
          </p:cNvCxnSpPr>
          <p:nvPr/>
        </p:nvCxnSpPr>
        <p:spPr bwMode="auto">
          <a:xfrm>
            <a:off x="1125538" y="2487613"/>
            <a:ext cx="566737" cy="123825"/>
          </a:xfrm>
          <a:prstGeom prst="bentConnector3">
            <a:avLst>
              <a:gd name="adj1" fmla="val 49861"/>
            </a:avLst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</p:spPr>
      </p:cxnSp>
      <p:sp>
        <p:nvSpPr>
          <p:cNvPr id="59404" name="Text Box 14"/>
          <p:cNvSpPr txBox="1">
            <a:spLocks noChangeArrowheads="1"/>
          </p:cNvSpPr>
          <p:nvPr/>
        </p:nvSpPr>
        <p:spPr bwMode="auto">
          <a:xfrm>
            <a:off x="758825" y="2606675"/>
            <a:ext cx="219075" cy="5492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l-PL" sz="1000">
                <a:latin typeface="Arial" pitchFamily="34" charset="0"/>
              </a:rPr>
              <a:t>.</a:t>
            </a:r>
          </a:p>
          <a:p>
            <a:r>
              <a:rPr lang="pl-PL" sz="1000">
                <a:latin typeface="Arial" pitchFamily="34" charset="0"/>
              </a:rPr>
              <a:t>.</a:t>
            </a:r>
          </a:p>
          <a:p>
            <a:r>
              <a:rPr lang="pl-PL" sz="1000">
                <a:latin typeface="Arial" pitchFamily="34" charset="0"/>
              </a:rPr>
              <a:t>.</a:t>
            </a:r>
          </a:p>
        </p:txBody>
      </p:sp>
      <p:cxnSp>
        <p:nvCxnSpPr>
          <p:cNvPr id="59405" name="AutoShape 15"/>
          <p:cNvCxnSpPr>
            <a:cxnSpLocks noChangeShapeType="1"/>
            <a:stCxn id="59401" idx="3"/>
            <a:endCxn id="59395" idx="1"/>
          </p:cNvCxnSpPr>
          <p:nvPr/>
        </p:nvCxnSpPr>
        <p:spPr bwMode="auto">
          <a:xfrm flipV="1">
            <a:off x="1125538" y="2611438"/>
            <a:ext cx="566737" cy="669925"/>
          </a:xfrm>
          <a:prstGeom prst="bentConnector3">
            <a:avLst>
              <a:gd name="adj1" fmla="val 49861"/>
            </a:avLst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</p:spPr>
      </p:cxnSp>
      <p:sp>
        <p:nvSpPr>
          <p:cNvPr id="59406" name="Text Box 16"/>
          <p:cNvSpPr txBox="1">
            <a:spLocks noChangeArrowheads="1"/>
          </p:cNvSpPr>
          <p:nvPr/>
        </p:nvSpPr>
        <p:spPr bwMode="auto">
          <a:xfrm>
            <a:off x="1762125" y="2997200"/>
            <a:ext cx="938213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l-PL" b="1">
                <a:latin typeface="Arial" pitchFamily="34" charset="0"/>
              </a:rPr>
              <a:t>zamienia</a:t>
            </a:r>
          </a:p>
          <a:p>
            <a:pPr algn="ctr"/>
            <a:r>
              <a:rPr lang="pl-PL" b="1">
                <a:latin typeface="Arial" pitchFamily="34" charset="0"/>
              </a:rPr>
              <a:t>TS na PLP</a:t>
            </a:r>
          </a:p>
        </p:txBody>
      </p:sp>
      <p:cxnSp>
        <p:nvCxnSpPr>
          <p:cNvPr id="59407" name="AutoShape 17"/>
          <p:cNvCxnSpPr>
            <a:cxnSpLocks noChangeShapeType="1"/>
            <a:stCxn id="59395" idx="3"/>
            <a:endCxn id="59396" idx="1"/>
          </p:cNvCxnSpPr>
          <p:nvPr/>
        </p:nvCxnSpPr>
        <p:spPr bwMode="auto">
          <a:xfrm>
            <a:off x="2771775" y="2611438"/>
            <a:ext cx="619125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59408" name="AutoShape 18"/>
          <p:cNvCxnSpPr>
            <a:cxnSpLocks noChangeShapeType="1"/>
            <a:stCxn id="59396" idx="3"/>
            <a:endCxn id="59398" idx="1"/>
          </p:cNvCxnSpPr>
          <p:nvPr/>
        </p:nvCxnSpPr>
        <p:spPr bwMode="auto">
          <a:xfrm>
            <a:off x="4640263" y="2611438"/>
            <a:ext cx="604837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59409" name="AutoShape 19"/>
          <p:cNvCxnSpPr>
            <a:cxnSpLocks noChangeShapeType="1"/>
            <a:stCxn id="59398" idx="3"/>
            <a:endCxn id="59397" idx="1"/>
          </p:cNvCxnSpPr>
          <p:nvPr/>
        </p:nvCxnSpPr>
        <p:spPr bwMode="auto">
          <a:xfrm>
            <a:off x="6135688" y="2611438"/>
            <a:ext cx="550862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sp>
        <p:nvSpPr>
          <p:cNvPr id="59410" name="Text Box 20"/>
          <p:cNvSpPr txBox="1">
            <a:spLocks noChangeArrowheads="1"/>
          </p:cNvSpPr>
          <p:nvPr/>
        </p:nvSpPr>
        <p:spPr bwMode="auto">
          <a:xfrm>
            <a:off x="4968875" y="2965450"/>
            <a:ext cx="1439863" cy="8540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 sz="1000" b="1">
                <a:latin typeface="Arial" pitchFamily="34" charset="0"/>
              </a:rPr>
              <a:t>Do pokazywania jak poziom sygnału wypływa na odbiór poszczególnych PLP</a:t>
            </a:r>
          </a:p>
        </p:txBody>
      </p:sp>
    </p:spTree>
  </p:cSld>
  <p:clrMapOvr>
    <a:masterClrMapping/>
  </p:clrMapOvr>
  <p:transition advClick="0" advTm="2000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899" name="Rectangle 11"/>
          <p:cNvSpPr>
            <a:spLocks noChangeArrowheads="1"/>
          </p:cNvSpPr>
          <p:nvPr/>
        </p:nvSpPr>
        <p:spPr bwMode="auto">
          <a:xfrm>
            <a:off x="224789" y="733425"/>
            <a:ext cx="8819515" cy="8642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lnSpc>
                <a:spcPct val="150000"/>
              </a:lnSpc>
              <a:defRPr/>
            </a:pPr>
            <a:r>
              <a:rPr lang="pl-PL" sz="2000" b="1" dirty="0" smtClean="0">
                <a:solidFill>
                  <a:srgbClr val="000066"/>
                </a:solidFill>
                <a:latin typeface="+mn-lt"/>
              </a:rPr>
              <a:t>Testy DVB-T2 prowadzone przez TVP i </a:t>
            </a:r>
            <a:r>
              <a:rPr lang="pl-PL" sz="2000" b="1" dirty="0" err="1" smtClean="0">
                <a:solidFill>
                  <a:srgbClr val="000066"/>
                </a:solidFill>
                <a:latin typeface="+mn-lt"/>
              </a:rPr>
              <a:t>EmiTel</a:t>
            </a:r>
            <a:endParaRPr lang="pl-PL" sz="2000" b="1" dirty="0">
              <a:solidFill>
                <a:srgbClr val="000066"/>
              </a:solidFill>
              <a:latin typeface="+mn-lt"/>
            </a:endParaRPr>
          </a:p>
        </p:txBody>
      </p:sp>
      <p:sp>
        <p:nvSpPr>
          <p:cNvPr id="8" name="Prostokąt 7"/>
          <p:cNvSpPr/>
          <p:nvPr/>
        </p:nvSpPr>
        <p:spPr>
          <a:xfrm>
            <a:off x="251460" y="1628775"/>
            <a:ext cx="8641080" cy="45089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eaLnBrk="0" hangingPunct="0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pl-PL" sz="1400" dirty="0" smtClean="0">
                <a:solidFill>
                  <a:srgbClr val="000066"/>
                </a:solidFill>
                <a:latin typeface="+mj-lt"/>
                <a:ea typeface="+mj-ea"/>
                <a:cs typeface="+mj-cs"/>
              </a:rPr>
              <a:t>Od 21 grudnia 2012 </a:t>
            </a:r>
            <a:r>
              <a:rPr lang="pl-PL" sz="1400" dirty="0" err="1" smtClean="0">
                <a:solidFill>
                  <a:srgbClr val="000066"/>
                </a:solidFill>
                <a:latin typeface="+mj-lt"/>
                <a:ea typeface="+mj-ea"/>
                <a:cs typeface="+mj-cs"/>
              </a:rPr>
              <a:t>r</a:t>
            </a:r>
            <a:r>
              <a:rPr lang="pl-PL" sz="1400" dirty="0" smtClean="0">
                <a:solidFill>
                  <a:srgbClr val="000066"/>
                </a:solidFill>
                <a:latin typeface="+mj-lt"/>
                <a:ea typeface="+mj-ea"/>
                <a:cs typeface="+mj-cs"/>
              </a:rPr>
              <a:t>. do 4 lipca 2013 </a:t>
            </a:r>
            <a:r>
              <a:rPr lang="pl-PL" sz="1400" dirty="0" err="1" smtClean="0">
                <a:solidFill>
                  <a:srgbClr val="000066"/>
                </a:solidFill>
                <a:latin typeface="+mj-lt"/>
                <a:ea typeface="+mj-ea"/>
                <a:cs typeface="+mj-cs"/>
              </a:rPr>
              <a:t>r</a:t>
            </a:r>
            <a:r>
              <a:rPr lang="pl-PL" sz="1400" dirty="0" smtClean="0">
                <a:solidFill>
                  <a:srgbClr val="000066"/>
                </a:solidFill>
                <a:latin typeface="+mj-lt"/>
                <a:ea typeface="+mj-ea"/>
                <a:cs typeface="+mj-cs"/>
              </a:rPr>
              <a:t>. </a:t>
            </a:r>
            <a:r>
              <a:rPr lang="pl-PL" sz="1400" dirty="0" err="1" smtClean="0">
                <a:solidFill>
                  <a:srgbClr val="000066"/>
                </a:solidFill>
                <a:latin typeface="+mj-lt"/>
                <a:ea typeface="+mj-ea"/>
                <a:cs typeface="+mj-cs"/>
              </a:rPr>
              <a:t>EmiTel</a:t>
            </a:r>
            <a:r>
              <a:rPr lang="pl-PL" sz="1400" dirty="0" smtClean="0">
                <a:solidFill>
                  <a:srgbClr val="000066"/>
                </a:solidFill>
                <a:latin typeface="+mj-lt"/>
                <a:ea typeface="+mj-ea"/>
                <a:cs typeface="+mj-cs"/>
              </a:rPr>
              <a:t> z Telewizja Polską prowadzili pierwszą fazę testów standardu DVB-T2.</a:t>
            </a:r>
          </a:p>
          <a:p>
            <a:pPr marL="342900" indent="-342900" eaLnBrk="0" hangingPunct="0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pl-PL" sz="1400" dirty="0" smtClean="0">
                <a:solidFill>
                  <a:srgbClr val="000066"/>
                </a:solidFill>
                <a:latin typeface="+mj-lt"/>
                <a:ea typeface="+mj-ea"/>
                <a:cs typeface="+mj-cs"/>
              </a:rPr>
              <a:t>Emisja była prowadzona z nadajnika w Warszawie/</a:t>
            </a:r>
            <a:r>
              <a:rPr lang="pl-PL" sz="1400" dirty="0" err="1" smtClean="0">
                <a:solidFill>
                  <a:srgbClr val="000066"/>
                </a:solidFill>
                <a:latin typeface="+mj-lt"/>
                <a:ea typeface="+mj-ea"/>
                <a:cs typeface="+mj-cs"/>
              </a:rPr>
              <a:t>PKiN</a:t>
            </a:r>
            <a:r>
              <a:rPr lang="pl-PL" sz="1400" dirty="0" smtClean="0">
                <a:solidFill>
                  <a:srgbClr val="000066"/>
                </a:solidFill>
                <a:latin typeface="+mj-lt"/>
                <a:ea typeface="+mj-ea"/>
                <a:cs typeface="+mj-cs"/>
              </a:rPr>
              <a:t> na kanale 29 z mocą 2 </a:t>
            </a:r>
            <a:r>
              <a:rPr lang="pl-PL" sz="1400" dirty="0" err="1" smtClean="0">
                <a:solidFill>
                  <a:srgbClr val="000066"/>
                </a:solidFill>
                <a:latin typeface="+mj-lt"/>
                <a:ea typeface="+mj-ea"/>
                <a:cs typeface="+mj-cs"/>
              </a:rPr>
              <a:t>kW</a:t>
            </a:r>
            <a:r>
              <a:rPr lang="pl-PL" sz="1400" dirty="0" smtClean="0">
                <a:solidFill>
                  <a:srgbClr val="000066"/>
                </a:solidFill>
                <a:latin typeface="+mj-lt"/>
                <a:ea typeface="+mj-ea"/>
                <a:cs typeface="+mj-cs"/>
              </a:rPr>
              <a:t> ERP.</a:t>
            </a:r>
          </a:p>
          <a:p>
            <a:pPr marL="342900" indent="-342900" eaLnBrk="0" hangingPunct="0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•"/>
            </a:pPr>
            <a:endParaRPr lang="pl-PL" sz="1400" dirty="0" smtClean="0">
              <a:solidFill>
                <a:srgbClr val="000066"/>
              </a:solidFill>
              <a:latin typeface="+mj-lt"/>
              <a:ea typeface="+mj-ea"/>
              <a:cs typeface="+mj-cs"/>
            </a:endParaRPr>
          </a:p>
          <a:p>
            <a:pPr marL="342900" indent="-342900" eaLnBrk="0" hangingPunct="0">
              <a:lnSpc>
                <a:spcPct val="90000"/>
              </a:lnSpc>
              <a:spcBef>
                <a:spcPct val="20000"/>
              </a:spcBef>
            </a:pPr>
            <a:r>
              <a:rPr lang="pl-PL" sz="1400" b="1" dirty="0" smtClean="0">
                <a:solidFill>
                  <a:srgbClr val="000066"/>
                </a:solidFill>
                <a:latin typeface="+mj-lt"/>
                <a:ea typeface="+mj-ea"/>
                <a:cs typeface="+mj-cs"/>
              </a:rPr>
              <a:t>Cel testów</a:t>
            </a:r>
          </a:p>
          <a:p>
            <a:pPr marL="342900" indent="-342900" eaLnBrk="0" hangingPunct="0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pl-PL" sz="1400" dirty="0" smtClean="0">
                <a:solidFill>
                  <a:srgbClr val="000066"/>
                </a:solidFill>
                <a:latin typeface="+mj-lt"/>
                <a:ea typeface="+mj-ea"/>
                <a:cs typeface="+mj-cs"/>
              </a:rPr>
              <a:t>W ramach prowadzonych testów określono parametry emisji dla sieci DVB-T2 w Polsce spełniające podstawowe założenia:</a:t>
            </a:r>
          </a:p>
          <a:p>
            <a:pPr marL="800100" lvl="1" indent="-342900" eaLnBrk="0" hangingPunct="0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pl-PL" sz="1400" dirty="0" smtClean="0">
                <a:solidFill>
                  <a:srgbClr val="000066"/>
                </a:solidFill>
                <a:latin typeface="+mj-lt"/>
                <a:ea typeface="+mj-ea"/>
                <a:cs typeface="+mj-cs"/>
              </a:rPr>
              <a:t>emisja dedykowana dla stacjonarnego odbioru z użyciem typowych zewnętrznych odbiorczych instalacji antenowych</a:t>
            </a:r>
          </a:p>
          <a:p>
            <a:pPr marL="800100" lvl="1" indent="-342900" eaLnBrk="0" hangingPunct="0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pl-PL" sz="1400" dirty="0" smtClean="0">
                <a:solidFill>
                  <a:srgbClr val="000066"/>
                </a:solidFill>
                <a:latin typeface="+mj-lt"/>
                <a:ea typeface="+mj-ea"/>
                <a:cs typeface="+mj-cs"/>
              </a:rPr>
              <a:t>uzyskanie przepływności multipleksu o ok. 50% większej w stosunku do obecnych emisji</a:t>
            </a:r>
          </a:p>
          <a:p>
            <a:pPr marL="342900" indent="-342900" eaLnBrk="0" hangingPunct="0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pl-PL" sz="1400" dirty="0" smtClean="0">
                <a:solidFill>
                  <a:srgbClr val="000066"/>
                </a:solidFill>
                <a:latin typeface="+mj-lt"/>
                <a:ea typeface="+mj-ea"/>
                <a:cs typeface="+mj-cs"/>
              </a:rPr>
              <a:t>W ramach testów zostały także sprawdzone także warianty schematów modulacji dla dwóch skrajnych </a:t>
            </a:r>
          </a:p>
          <a:p>
            <a:pPr marL="342900" indent="-342900" eaLnBrk="0" hangingPunct="0">
              <a:lnSpc>
                <a:spcPct val="90000"/>
              </a:lnSpc>
              <a:spcBef>
                <a:spcPct val="20000"/>
              </a:spcBef>
            </a:pPr>
            <a:r>
              <a:rPr lang="pl-PL" sz="1400" dirty="0" smtClean="0">
                <a:solidFill>
                  <a:srgbClr val="000066"/>
                </a:solidFill>
                <a:latin typeface="+mj-lt"/>
                <a:ea typeface="+mj-ea"/>
                <a:cs typeface="+mj-cs"/>
              </a:rPr>
              <a:t>przypadków:</a:t>
            </a:r>
          </a:p>
          <a:p>
            <a:pPr marL="800100" lvl="1" indent="-342900" eaLnBrk="0" hangingPunct="0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pl-PL" sz="1400" dirty="0" smtClean="0">
                <a:solidFill>
                  <a:srgbClr val="000066"/>
                </a:solidFill>
                <a:latin typeface="+mj-lt"/>
                <a:ea typeface="+mj-ea"/>
                <a:cs typeface="+mj-cs"/>
              </a:rPr>
              <a:t>maksymalny zasięg emisji DVB-T2 przy jednakowej przepływności z </a:t>
            </a:r>
            <a:r>
              <a:rPr lang="pl-PL" sz="1400" dirty="0" err="1" smtClean="0">
                <a:solidFill>
                  <a:srgbClr val="000066"/>
                </a:solidFill>
                <a:latin typeface="+mj-lt"/>
                <a:ea typeface="+mj-ea"/>
                <a:cs typeface="+mj-cs"/>
              </a:rPr>
              <a:t>DVB-T</a:t>
            </a:r>
            <a:r>
              <a:rPr lang="pl-PL" sz="1400" dirty="0" smtClean="0">
                <a:solidFill>
                  <a:srgbClr val="000066"/>
                </a:solidFill>
                <a:latin typeface="+mj-lt"/>
                <a:ea typeface="+mj-ea"/>
                <a:cs typeface="+mj-cs"/>
              </a:rPr>
              <a:t> w Polsce</a:t>
            </a:r>
          </a:p>
          <a:p>
            <a:pPr marL="800100" lvl="1" indent="-342900" eaLnBrk="0" hangingPunct="0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pl-PL" sz="1400" dirty="0" smtClean="0">
                <a:solidFill>
                  <a:srgbClr val="000066"/>
                </a:solidFill>
                <a:latin typeface="+mj-lt"/>
                <a:ea typeface="+mj-ea"/>
                <a:cs typeface="+mj-cs"/>
              </a:rPr>
              <a:t>	maksymalny </a:t>
            </a:r>
            <a:r>
              <a:rPr lang="pl-PL" sz="1400" dirty="0" err="1" smtClean="0">
                <a:solidFill>
                  <a:srgbClr val="000066"/>
                </a:solidFill>
                <a:latin typeface="+mj-lt"/>
                <a:ea typeface="+mj-ea"/>
                <a:cs typeface="+mj-cs"/>
              </a:rPr>
              <a:t>bitrate</a:t>
            </a:r>
            <a:r>
              <a:rPr lang="pl-PL" sz="1400" dirty="0" smtClean="0">
                <a:solidFill>
                  <a:srgbClr val="000066"/>
                </a:solidFill>
                <a:latin typeface="+mj-lt"/>
                <a:ea typeface="+mj-ea"/>
                <a:cs typeface="+mj-cs"/>
              </a:rPr>
              <a:t> multipleksu emitowanego w DVB-T2 przy jednakowym zasięgu z </a:t>
            </a:r>
            <a:r>
              <a:rPr lang="pl-PL" sz="1400" dirty="0" err="1" smtClean="0">
                <a:solidFill>
                  <a:srgbClr val="000066"/>
                </a:solidFill>
                <a:latin typeface="+mj-lt"/>
                <a:ea typeface="+mj-ea"/>
                <a:cs typeface="+mj-cs"/>
              </a:rPr>
              <a:t>DVB-T</a:t>
            </a:r>
            <a:r>
              <a:rPr lang="pl-PL" sz="1400" dirty="0" smtClean="0">
                <a:solidFill>
                  <a:srgbClr val="000066"/>
                </a:solidFill>
                <a:latin typeface="+mj-lt"/>
                <a:ea typeface="+mj-ea"/>
                <a:cs typeface="+mj-cs"/>
              </a:rPr>
              <a:t> w Polsce</a:t>
            </a:r>
          </a:p>
          <a:p>
            <a:pPr marL="342900" indent="-342900" eaLnBrk="0" hangingPunct="0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pl-PL" sz="1400" dirty="0" smtClean="0">
                <a:solidFill>
                  <a:srgbClr val="000066"/>
                </a:solidFill>
                <a:latin typeface="+mj-lt"/>
                <a:ea typeface="+mj-ea"/>
                <a:cs typeface="+mj-cs"/>
              </a:rPr>
              <a:t>Przeprowadzono także serię pomiarów emisji DVB-T2 i </a:t>
            </a:r>
            <a:r>
              <a:rPr lang="pl-PL" sz="1400" dirty="0" err="1" smtClean="0">
                <a:solidFill>
                  <a:srgbClr val="000066"/>
                </a:solidFill>
                <a:latin typeface="+mj-lt"/>
                <a:ea typeface="+mj-ea"/>
                <a:cs typeface="+mj-cs"/>
              </a:rPr>
              <a:t>DVB-T</a:t>
            </a:r>
            <a:r>
              <a:rPr lang="pl-PL" sz="1400" dirty="0" smtClean="0">
                <a:solidFill>
                  <a:srgbClr val="000066"/>
                </a:solidFill>
                <a:latin typeface="+mj-lt"/>
                <a:ea typeface="+mj-ea"/>
                <a:cs typeface="+mj-cs"/>
              </a:rPr>
              <a:t> celem porównania jakości ich odbioru w </a:t>
            </a:r>
          </a:p>
          <a:p>
            <a:pPr marL="342900" indent="-342900" eaLnBrk="0" hangingPunct="0">
              <a:lnSpc>
                <a:spcPct val="90000"/>
              </a:lnSpc>
              <a:spcBef>
                <a:spcPct val="20000"/>
              </a:spcBef>
            </a:pPr>
            <a:r>
              <a:rPr lang="pl-PL" sz="1400" dirty="0" smtClean="0">
                <a:solidFill>
                  <a:srgbClr val="000066"/>
                </a:solidFill>
                <a:latin typeface="+mj-lt"/>
                <a:ea typeface="+mj-ea"/>
                <a:cs typeface="+mj-cs"/>
              </a:rPr>
              <a:t>terenie.</a:t>
            </a:r>
          </a:p>
          <a:p>
            <a:endParaRPr lang="pl-PL" sz="1400" dirty="0" smtClean="0">
              <a:solidFill>
                <a:srgbClr val="000066"/>
              </a:solidFill>
              <a:latin typeface="+mj-lt"/>
              <a:ea typeface="+mj-ea"/>
              <a:cs typeface="+mj-cs"/>
            </a:endParaRPr>
          </a:p>
          <a:p>
            <a:r>
              <a:rPr lang="pl-PL" sz="1400" dirty="0" smtClean="0">
                <a:solidFill>
                  <a:srgbClr val="000066"/>
                </a:solidFill>
                <a:latin typeface="+mj-lt"/>
                <a:ea typeface="+mj-ea"/>
                <a:cs typeface="+mj-cs"/>
              </a:rPr>
              <a:t>W następnej fazie testów planowane jest sprawdzenie emisji SFN oraz </a:t>
            </a:r>
            <a:r>
              <a:rPr lang="pl-PL" sz="1400" dirty="0" err="1" smtClean="0">
                <a:solidFill>
                  <a:srgbClr val="000066"/>
                </a:solidFill>
                <a:latin typeface="+mj-lt"/>
                <a:ea typeface="+mj-ea"/>
                <a:cs typeface="+mj-cs"/>
              </a:rPr>
              <a:t>multi</a:t>
            </a:r>
            <a:r>
              <a:rPr lang="pl-PL" sz="1400" dirty="0" smtClean="0">
                <a:solidFill>
                  <a:srgbClr val="000066"/>
                </a:solidFill>
                <a:latin typeface="+mj-lt"/>
                <a:ea typeface="+mj-ea"/>
                <a:cs typeface="+mj-cs"/>
              </a:rPr>
              <a:t> PLP (kilka strumieni </a:t>
            </a:r>
          </a:p>
          <a:p>
            <a:r>
              <a:rPr lang="pl-PL" sz="1400" dirty="0" smtClean="0">
                <a:solidFill>
                  <a:srgbClr val="000066"/>
                </a:solidFill>
                <a:latin typeface="+mj-lt"/>
                <a:ea typeface="+mj-ea"/>
                <a:cs typeface="+mj-cs"/>
              </a:rPr>
              <a:t>emitowanych jednocześnie)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899" name="Rectangle 11"/>
          <p:cNvSpPr>
            <a:spLocks noChangeArrowheads="1"/>
          </p:cNvSpPr>
          <p:nvPr/>
        </p:nvSpPr>
        <p:spPr bwMode="auto">
          <a:xfrm>
            <a:off x="250825" y="908050"/>
            <a:ext cx="8281988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lnSpc>
                <a:spcPct val="150000"/>
              </a:lnSpc>
              <a:defRPr/>
            </a:pPr>
            <a:r>
              <a:rPr lang="pl-PL" sz="2000" b="1" dirty="0" smtClean="0">
                <a:solidFill>
                  <a:srgbClr val="000066"/>
                </a:solidFill>
                <a:latin typeface="+mn-lt"/>
              </a:rPr>
              <a:t>Porównanie zasięgów DVB-T2 i </a:t>
            </a:r>
            <a:r>
              <a:rPr lang="pl-PL" sz="2000" b="1" dirty="0" err="1" smtClean="0">
                <a:solidFill>
                  <a:srgbClr val="000066"/>
                </a:solidFill>
                <a:latin typeface="+mn-lt"/>
              </a:rPr>
              <a:t>DVB-T</a:t>
            </a:r>
            <a:r>
              <a:rPr lang="pl-PL" sz="2000" b="1" dirty="0" smtClean="0">
                <a:solidFill>
                  <a:srgbClr val="000066"/>
                </a:solidFill>
                <a:latin typeface="+mn-lt"/>
              </a:rPr>
              <a:t> przy równej przepływności</a:t>
            </a:r>
            <a:endParaRPr lang="pl-PL" sz="2000" b="1" dirty="0">
              <a:solidFill>
                <a:srgbClr val="000066"/>
              </a:solidFill>
              <a:latin typeface="+mn-lt"/>
            </a:endParaRPr>
          </a:p>
        </p:txBody>
      </p:sp>
      <p:pic>
        <p:nvPicPr>
          <p:cNvPr id="14348" name="Picture 1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56810" y="1781175"/>
            <a:ext cx="4173502" cy="2901949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/>
            <a:tailEnd/>
          </a:ln>
        </p:spPr>
      </p:pic>
      <p:sp>
        <p:nvSpPr>
          <p:cNvPr id="13" name="Prostokąt 12"/>
          <p:cNvSpPr/>
          <p:nvPr/>
        </p:nvSpPr>
        <p:spPr>
          <a:xfrm>
            <a:off x="251460" y="1628775"/>
            <a:ext cx="4572000" cy="341632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pl-PL" sz="1800" dirty="0" smtClean="0">
                <a:solidFill>
                  <a:srgbClr val="000066"/>
                </a:solidFill>
                <a:latin typeface="+mj-lt"/>
                <a:ea typeface="+mj-ea"/>
                <a:cs typeface="+mj-cs"/>
              </a:rPr>
              <a:t> Mapa </a:t>
            </a:r>
            <a:r>
              <a:rPr lang="pl-PL" sz="1800" dirty="0">
                <a:solidFill>
                  <a:srgbClr val="000066"/>
                </a:solidFill>
                <a:latin typeface="+mj-lt"/>
                <a:ea typeface="+mj-ea"/>
                <a:cs typeface="+mj-cs"/>
              </a:rPr>
              <a:t>obrazuje przyrost zasięgu </a:t>
            </a:r>
            <a:r>
              <a:rPr lang="pl-PL" sz="1800" dirty="0" smtClean="0">
                <a:solidFill>
                  <a:srgbClr val="000066"/>
                </a:solidFill>
                <a:latin typeface="+mj-lt"/>
                <a:ea typeface="+mj-ea"/>
                <a:cs typeface="+mj-cs"/>
              </a:rPr>
              <a:t>DVB-T2 </a:t>
            </a:r>
            <a:r>
              <a:rPr lang="pl-PL" sz="1800" dirty="0">
                <a:solidFill>
                  <a:srgbClr val="000066"/>
                </a:solidFill>
                <a:latin typeface="+mj-lt"/>
                <a:ea typeface="+mj-ea"/>
                <a:cs typeface="+mj-cs"/>
              </a:rPr>
              <a:t>w stosunku </a:t>
            </a:r>
            <a:r>
              <a:rPr lang="pl-PL" sz="1800" dirty="0" smtClean="0">
                <a:solidFill>
                  <a:srgbClr val="000066"/>
                </a:solidFill>
                <a:latin typeface="+mj-lt"/>
                <a:ea typeface="+mj-ea"/>
                <a:cs typeface="+mj-cs"/>
              </a:rPr>
              <a:t> do </a:t>
            </a:r>
            <a:r>
              <a:rPr lang="pl-PL" sz="1800" dirty="0" err="1" smtClean="0">
                <a:solidFill>
                  <a:srgbClr val="000066"/>
                </a:solidFill>
                <a:latin typeface="+mj-lt"/>
                <a:ea typeface="+mj-ea"/>
                <a:cs typeface="+mj-cs"/>
              </a:rPr>
              <a:t>DVB-T</a:t>
            </a:r>
            <a:r>
              <a:rPr lang="pl-PL" sz="1800" dirty="0" smtClean="0">
                <a:solidFill>
                  <a:srgbClr val="000066"/>
                </a:solidFill>
                <a:latin typeface="+mj-lt"/>
                <a:ea typeface="+mj-ea"/>
                <a:cs typeface="+mj-cs"/>
              </a:rPr>
              <a:t> </a:t>
            </a:r>
            <a:r>
              <a:rPr lang="pl-PL" sz="1800" dirty="0">
                <a:solidFill>
                  <a:srgbClr val="000066"/>
                </a:solidFill>
                <a:latin typeface="+mj-lt"/>
                <a:ea typeface="+mj-ea"/>
                <a:cs typeface="+mj-cs"/>
              </a:rPr>
              <a:t>przy założeniu identycznej </a:t>
            </a:r>
            <a:r>
              <a:rPr lang="pl-PL" sz="1800" dirty="0" smtClean="0">
                <a:solidFill>
                  <a:srgbClr val="000066"/>
                </a:solidFill>
                <a:latin typeface="+mj-lt"/>
                <a:ea typeface="+mj-ea"/>
                <a:cs typeface="+mj-cs"/>
              </a:rPr>
              <a:t>przepływności</a:t>
            </a:r>
          </a:p>
          <a:p>
            <a:pPr>
              <a:buFont typeface="Arial" pitchFamily="34" charset="0"/>
              <a:buChar char="•"/>
            </a:pPr>
            <a:endParaRPr lang="pl-PL" sz="1800" dirty="0" smtClean="0">
              <a:solidFill>
                <a:srgbClr val="000066"/>
              </a:solidFill>
              <a:latin typeface="+mj-lt"/>
              <a:ea typeface="+mj-ea"/>
              <a:cs typeface="+mj-cs"/>
            </a:endParaRPr>
          </a:p>
          <a:p>
            <a:pPr>
              <a:buFont typeface="Arial" pitchFamily="34" charset="0"/>
              <a:buChar char="•"/>
            </a:pPr>
            <a:r>
              <a:rPr lang="pl-PL" sz="1800" dirty="0" smtClean="0">
                <a:solidFill>
                  <a:srgbClr val="000066"/>
                </a:solidFill>
                <a:latin typeface="+mj-lt"/>
                <a:ea typeface="+mj-ea"/>
                <a:cs typeface="+mj-cs"/>
              </a:rPr>
              <a:t> Stosowano następujące warianty:</a:t>
            </a:r>
          </a:p>
          <a:p>
            <a:pPr>
              <a:buFont typeface="Arial" pitchFamily="34" charset="0"/>
              <a:buChar char="•"/>
            </a:pPr>
            <a:endParaRPr lang="pl-PL" sz="1800" dirty="0" smtClean="0">
              <a:solidFill>
                <a:srgbClr val="000066"/>
              </a:solidFill>
              <a:latin typeface="+mj-lt"/>
              <a:ea typeface="+mj-ea"/>
              <a:cs typeface="+mj-cs"/>
            </a:endParaRPr>
          </a:p>
          <a:p>
            <a:pPr lvl="1">
              <a:buFont typeface="Arial" pitchFamily="34" charset="0"/>
              <a:buChar char="•"/>
            </a:pPr>
            <a:r>
              <a:rPr lang="pl-PL" sz="1800" dirty="0" smtClean="0">
                <a:solidFill>
                  <a:srgbClr val="000066"/>
                </a:solidFill>
                <a:latin typeface="+mj-lt"/>
                <a:ea typeface="+mj-ea"/>
                <a:cs typeface="+mj-cs"/>
              </a:rPr>
              <a:t> </a:t>
            </a:r>
            <a:r>
              <a:rPr lang="pl-PL" sz="1800" b="1" dirty="0" err="1" smtClean="0">
                <a:solidFill>
                  <a:srgbClr val="000066"/>
                </a:solidFill>
                <a:latin typeface="+mj-lt"/>
                <a:ea typeface="+mj-ea"/>
                <a:cs typeface="+mj-cs"/>
              </a:rPr>
              <a:t>DVB-T</a:t>
            </a:r>
            <a:r>
              <a:rPr lang="pl-PL" sz="1800" b="1" dirty="0">
                <a:solidFill>
                  <a:srgbClr val="000066"/>
                </a:solidFill>
                <a:latin typeface="+mj-lt"/>
                <a:ea typeface="+mj-ea"/>
                <a:cs typeface="+mj-cs"/>
              </a:rPr>
              <a:t>:</a:t>
            </a:r>
            <a:r>
              <a:rPr lang="pl-PL" sz="1800" dirty="0">
                <a:solidFill>
                  <a:srgbClr val="000066"/>
                </a:solidFill>
                <a:latin typeface="+mj-lt"/>
                <a:ea typeface="+mj-ea"/>
                <a:cs typeface="+mj-cs"/>
              </a:rPr>
              <a:t> 64QAM, </a:t>
            </a:r>
            <a:r>
              <a:rPr lang="pl-PL" sz="1800" dirty="0" smtClean="0">
                <a:solidFill>
                  <a:srgbClr val="000066"/>
                </a:solidFill>
                <a:latin typeface="+mj-lt"/>
                <a:ea typeface="+mj-ea"/>
                <a:cs typeface="+mj-cs"/>
              </a:rPr>
              <a:t>8K, R=3/4</a:t>
            </a:r>
            <a:r>
              <a:rPr lang="pl-PL" sz="1800" dirty="0">
                <a:solidFill>
                  <a:srgbClr val="000066"/>
                </a:solidFill>
                <a:latin typeface="+mj-lt"/>
                <a:ea typeface="+mj-ea"/>
                <a:cs typeface="+mj-cs"/>
              </a:rPr>
              <a:t>, GI=1/8, </a:t>
            </a:r>
            <a:r>
              <a:rPr lang="pl-PL" sz="1800" dirty="0" smtClean="0">
                <a:solidFill>
                  <a:srgbClr val="000066"/>
                </a:solidFill>
                <a:latin typeface="+mj-lt"/>
                <a:ea typeface="+mj-ea"/>
                <a:cs typeface="+mj-cs"/>
              </a:rPr>
              <a:t>24.88Mbit/s (kolor zielony)</a:t>
            </a:r>
          </a:p>
          <a:p>
            <a:pPr lvl="1">
              <a:buFont typeface="Arial" pitchFamily="34" charset="0"/>
              <a:buChar char="•"/>
            </a:pPr>
            <a:endParaRPr lang="pl-PL" sz="1800" dirty="0" smtClean="0">
              <a:solidFill>
                <a:srgbClr val="000066"/>
              </a:solidFill>
              <a:latin typeface="+mj-lt"/>
              <a:ea typeface="+mj-ea"/>
              <a:cs typeface="+mj-cs"/>
            </a:endParaRPr>
          </a:p>
          <a:p>
            <a:pPr lvl="1">
              <a:buFont typeface="Arial" pitchFamily="34" charset="0"/>
              <a:buChar char="•"/>
            </a:pPr>
            <a:r>
              <a:rPr lang="pl-PL" sz="1800" dirty="0" smtClean="0">
                <a:solidFill>
                  <a:srgbClr val="000066"/>
                </a:solidFill>
                <a:latin typeface="+mj-lt"/>
                <a:ea typeface="+mj-ea"/>
                <a:cs typeface="+mj-cs"/>
              </a:rPr>
              <a:t> </a:t>
            </a:r>
            <a:r>
              <a:rPr lang="pl-PL" sz="1800" b="1" dirty="0" smtClean="0">
                <a:solidFill>
                  <a:srgbClr val="000066"/>
                </a:solidFill>
                <a:latin typeface="+mj-lt"/>
                <a:ea typeface="+mj-ea"/>
                <a:cs typeface="+mj-cs"/>
              </a:rPr>
              <a:t>DVB-T2</a:t>
            </a:r>
            <a:r>
              <a:rPr lang="pl-PL" sz="1800" b="1" dirty="0">
                <a:solidFill>
                  <a:srgbClr val="000066"/>
                </a:solidFill>
                <a:latin typeface="+mj-lt"/>
                <a:ea typeface="+mj-ea"/>
                <a:cs typeface="+mj-cs"/>
              </a:rPr>
              <a:t>:</a:t>
            </a:r>
            <a:r>
              <a:rPr lang="pl-PL" sz="1800" dirty="0">
                <a:solidFill>
                  <a:srgbClr val="000066"/>
                </a:solidFill>
                <a:latin typeface="+mj-lt"/>
                <a:ea typeface="+mj-ea"/>
                <a:cs typeface="+mj-cs"/>
              </a:rPr>
              <a:t> 64QAM, </a:t>
            </a:r>
            <a:r>
              <a:rPr lang="pl-PL" sz="1800" dirty="0" smtClean="0">
                <a:solidFill>
                  <a:srgbClr val="000066"/>
                </a:solidFill>
                <a:latin typeface="+mj-lt"/>
                <a:ea typeface="+mj-ea"/>
                <a:cs typeface="+mj-cs"/>
              </a:rPr>
              <a:t>32K </a:t>
            </a:r>
            <a:r>
              <a:rPr lang="pl-PL" sz="1800" dirty="0" err="1" smtClean="0">
                <a:solidFill>
                  <a:srgbClr val="000066"/>
                </a:solidFill>
                <a:latin typeface="+mj-lt"/>
                <a:ea typeface="+mj-ea"/>
                <a:cs typeface="+mj-cs"/>
              </a:rPr>
              <a:t>extended</a:t>
            </a:r>
            <a:r>
              <a:rPr lang="pl-PL" sz="1800" dirty="0" smtClean="0">
                <a:solidFill>
                  <a:srgbClr val="000066"/>
                </a:solidFill>
                <a:latin typeface="+mj-lt"/>
                <a:ea typeface="+mj-ea"/>
                <a:cs typeface="+mj-cs"/>
              </a:rPr>
              <a:t>, R=2/3</a:t>
            </a:r>
            <a:r>
              <a:rPr lang="pl-PL" sz="1800" dirty="0">
                <a:solidFill>
                  <a:srgbClr val="000066"/>
                </a:solidFill>
                <a:latin typeface="+mj-lt"/>
                <a:ea typeface="+mj-ea"/>
                <a:cs typeface="+mj-cs"/>
              </a:rPr>
              <a:t>, GI=1/8, PP2, </a:t>
            </a:r>
            <a:r>
              <a:rPr lang="pl-PL" sz="1800" dirty="0" smtClean="0">
                <a:solidFill>
                  <a:srgbClr val="000066"/>
                </a:solidFill>
                <a:latin typeface="+mj-lt"/>
                <a:ea typeface="+mj-ea"/>
                <a:cs typeface="+mj-cs"/>
              </a:rPr>
              <a:t>24.92Mbit/s (kolor żółty)</a:t>
            </a:r>
            <a:endParaRPr lang="pl-PL" sz="1800" dirty="0">
              <a:solidFill>
                <a:srgbClr val="000066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6" name="Prostokąt 5"/>
          <p:cNvSpPr/>
          <p:nvPr/>
        </p:nvSpPr>
        <p:spPr>
          <a:xfrm>
            <a:off x="251460" y="5229225"/>
            <a:ext cx="8641080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eaLnBrk="0" hangingPunct="0">
              <a:lnSpc>
                <a:spcPct val="90000"/>
              </a:lnSpc>
              <a:spcBef>
                <a:spcPct val="20000"/>
              </a:spcBef>
            </a:pPr>
            <a:r>
              <a:rPr lang="pl-PL" sz="2000" b="1" dirty="0" smtClean="0">
                <a:solidFill>
                  <a:srgbClr val="000066"/>
                </a:solidFill>
                <a:latin typeface="+mj-lt"/>
                <a:ea typeface="+mj-ea"/>
                <a:cs typeface="+mj-cs"/>
              </a:rPr>
              <a:t>Wniosek:</a:t>
            </a:r>
          </a:p>
          <a:p>
            <a:pPr marL="342900" indent="-342900" eaLnBrk="0" hangingPunct="0">
              <a:lnSpc>
                <a:spcPct val="90000"/>
              </a:lnSpc>
              <a:spcBef>
                <a:spcPct val="20000"/>
              </a:spcBef>
            </a:pPr>
            <a:r>
              <a:rPr lang="pl-PL" sz="2000" dirty="0" smtClean="0">
                <a:solidFill>
                  <a:srgbClr val="000066"/>
                </a:solidFill>
                <a:latin typeface="+mj-lt"/>
                <a:ea typeface="+mj-ea"/>
                <a:cs typeface="+mj-cs"/>
              </a:rPr>
              <a:t>Przy założeniu takiej samej przepływności multipleksu, emisja DVB-T2 ma wyraźnie większy zasięg od emisji w standardzie </a:t>
            </a:r>
            <a:r>
              <a:rPr lang="pl-PL" sz="2000" dirty="0" err="1" smtClean="0">
                <a:solidFill>
                  <a:srgbClr val="000066"/>
                </a:solidFill>
                <a:latin typeface="+mj-lt"/>
                <a:ea typeface="+mj-ea"/>
                <a:cs typeface="+mj-cs"/>
              </a:rPr>
              <a:t>DVB-T</a:t>
            </a:r>
            <a:endParaRPr lang="pl-PL" sz="2000" dirty="0">
              <a:solidFill>
                <a:srgbClr val="000066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7" name="Prostokąt 6"/>
          <p:cNvSpPr/>
          <p:nvPr/>
        </p:nvSpPr>
        <p:spPr>
          <a:xfrm>
            <a:off x="4956810" y="4656455"/>
            <a:ext cx="216027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eaLnBrk="0" hangingPunct="0">
              <a:lnSpc>
                <a:spcPct val="90000"/>
              </a:lnSpc>
              <a:spcBef>
                <a:spcPct val="20000"/>
              </a:spcBef>
            </a:pPr>
            <a:r>
              <a:rPr lang="pl-PL" sz="2000" dirty="0" smtClean="0">
                <a:solidFill>
                  <a:srgbClr val="000066"/>
                </a:solidFill>
                <a:latin typeface="+mj-lt"/>
                <a:ea typeface="+mj-ea"/>
                <a:cs typeface="+mj-cs"/>
              </a:rPr>
              <a:t>Źródło: </a:t>
            </a:r>
            <a:r>
              <a:rPr lang="pl-PL" sz="2000" dirty="0" err="1" smtClean="0">
                <a:solidFill>
                  <a:srgbClr val="000066"/>
                </a:solidFill>
                <a:latin typeface="+mj-lt"/>
                <a:ea typeface="+mj-ea"/>
                <a:cs typeface="+mj-cs"/>
              </a:rPr>
              <a:t>EmiTel</a:t>
            </a:r>
            <a:endParaRPr lang="pl-PL" sz="2000" dirty="0">
              <a:solidFill>
                <a:srgbClr val="000066"/>
              </a:solidFill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899" name="Rectangle 11"/>
          <p:cNvSpPr>
            <a:spLocks noChangeArrowheads="1"/>
          </p:cNvSpPr>
          <p:nvPr/>
        </p:nvSpPr>
        <p:spPr bwMode="auto">
          <a:xfrm>
            <a:off x="250824" y="908050"/>
            <a:ext cx="8893175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lnSpc>
                <a:spcPct val="150000"/>
              </a:lnSpc>
              <a:defRPr/>
            </a:pPr>
            <a:r>
              <a:rPr lang="pl-PL" sz="2000" b="1" dirty="0" smtClean="0">
                <a:solidFill>
                  <a:srgbClr val="000066"/>
                </a:solidFill>
                <a:latin typeface="+mn-lt"/>
              </a:rPr>
              <a:t>Porównanie przepływności DVB-T2 i </a:t>
            </a:r>
            <a:r>
              <a:rPr lang="pl-PL" sz="2000" b="1" dirty="0" err="1" smtClean="0">
                <a:solidFill>
                  <a:srgbClr val="000066"/>
                </a:solidFill>
                <a:latin typeface="+mn-lt"/>
              </a:rPr>
              <a:t>DVB-T</a:t>
            </a:r>
            <a:r>
              <a:rPr lang="pl-PL" sz="2000" b="1" dirty="0" smtClean="0">
                <a:solidFill>
                  <a:srgbClr val="000066"/>
                </a:solidFill>
                <a:latin typeface="+mn-lt"/>
              </a:rPr>
              <a:t> przy równych zasięgach</a:t>
            </a:r>
            <a:endParaRPr lang="pl-PL" sz="2000" b="1" dirty="0">
              <a:solidFill>
                <a:srgbClr val="000066"/>
              </a:solidFill>
              <a:latin typeface="+mn-lt"/>
            </a:endParaRPr>
          </a:p>
        </p:txBody>
      </p:sp>
      <p:sp>
        <p:nvSpPr>
          <p:cNvPr id="13" name="Prostokąt 12"/>
          <p:cNvSpPr/>
          <p:nvPr/>
        </p:nvSpPr>
        <p:spPr>
          <a:xfrm>
            <a:off x="251460" y="1628775"/>
            <a:ext cx="4572000" cy="3139321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pl-PL" sz="1800" dirty="0" smtClean="0">
                <a:solidFill>
                  <a:srgbClr val="000066"/>
                </a:solidFill>
                <a:latin typeface="+mj-lt"/>
                <a:ea typeface="+mj-ea"/>
                <a:cs typeface="+mj-cs"/>
              </a:rPr>
              <a:t> Mapa </a:t>
            </a:r>
            <a:r>
              <a:rPr lang="pl-PL" sz="1800" dirty="0">
                <a:solidFill>
                  <a:srgbClr val="000066"/>
                </a:solidFill>
                <a:latin typeface="+mj-lt"/>
                <a:ea typeface="+mj-ea"/>
                <a:cs typeface="+mj-cs"/>
              </a:rPr>
              <a:t>obrazuje </a:t>
            </a:r>
            <a:r>
              <a:rPr lang="pl-PL" sz="1800" dirty="0" smtClean="0">
                <a:solidFill>
                  <a:srgbClr val="000066"/>
                </a:solidFill>
                <a:latin typeface="+mj-lt"/>
                <a:ea typeface="+mj-ea"/>
                <a:cs typeface="+mj-cs"/>
              </a:rPr>
              <a:t>zbliżone zasięgi </a:t>
            </a:r>
            <a:r>
              <a:rPr lang="pl-PL" sz="1800" dirty="0" err="1" smtClean="0">
                <a:solidFill>
                  <a:srgbClr val="000066"/>
                </a:solidFill>
                <a:latin typeface="+mj-lt"/>
                <a:ea typeface="+mj-ea"/>
                <a:cs typeface="+mj-cs"/>
              </a:rPr>
              <a:t>DVB-T</a:t>
            </a:r>
            <a:r>
              <a:rPr lang="pl-PL" sz="1800" dirty="0" smtClean="0">
                <a:solidFill>
                  <a:srgbClr val="000066"/>
                </a:solidFill>
                <a:latin typeface="+mj-lt"/>
                <a:ea typeface="+mj-ea"/>
                <a:cs typeface="+mj-cs"/>
              </a:rPr>
              <a:t> i DVB-T2 </a:t>
            </a:r>
          </a:p>
          <a:p>
            <a:pPr>
              <a:buFont typeface="Arial" pitchFamily="34" charset="0"/>
              <a:buChar char="•"/>
            </a:pPr>
            <a:endParaRPr lang="pl-PL" sz="1800" dirty="0" smtClean="0">
              <a:solidFill>
                <a:srgbClr val="000066"/>
              </a:solidFill>
              <a:latin typeface="+mj-lt"/>
              <a:ea typeface="+mj-ea"/>
              <a:cs typeface="+mj-cs"/>
            </a:endParaRPr>
          </a:p>
          <a:p>
            <a:pPr>
              <a:buFont typeface="Arial" pitchFamily="34" charset="0"/>
              <a:buChar char="•"/>
            </a:pPr>
            <a:r>
              <a:rPr lang="pl-PL" sz="1800" dirty="0" smtClean="0">
                <a:solidFill>
                  <a:srgbClr val="000066"/>
                </a:solidFill>
                <a:latin typeface="+mj-lt"/>
                <a:ea typeface="+mj-ea"/>
                <a:cs typeface="+mj-cs"/>
              </a:rPr>
              <a:t> Stosowano następujące warianty:</a:t>
            </a:r>
          </a:p>
          <a:p>
            <a:pPr>
              <a:buFont typeface="Arial" pitchFamily="34" charset="0"/>
              <a:buChar char="•"/>
            </a:pPr>
            <a:endParaRPr lang="pl-PL" sz="1800" dirty="0" smtClean="0">
              <a:solidFill>
                <a:srgbClr val="000066"/>
              </a:solidFill>
              <a:latin typeface="+mj-lt"/>
              <a:ea typeface="+mj-ea"/>
              <a:cs typeface="+mj-cs"/>
            </a:endParaRPr>
          </a:p>
          <a:p>
            <a:pPr lvl="1">
              <a:buFont typeface="Arial" pitchFamily="34" charset="0"/>
              <a:buChar char="•"/>
            </a:pPr>
            <a:r>
              <a:rPr lang="pl-PL" sz="1800" dirty="0" smtClean="0">
                <a:solidFill>
                  <a:srgbClr val="000066"/>
                </a:solidFill>
                <a:latin typeface="+mj-lt"/>
                <a:ea typeface="+mj-ea"/>
                <a:cs typeface="+mj-cs"/>
              </a:rPr>
              <a:t> </a:t>
            </a:r>
            <a:r>
              <a:rPr lang="pl-PL" sz="1800" b="1" dirty="0" err="1" smtClean="0">
                <a:solidFill>
                  <a:srgbClr val="000066"/>
                </a:solidFill>
                <a:latin typeface="+mj-lt"/>
                <a:ea typeface="+mj-ea"/>
                <a:cs typeface="+mj-cs"/>
              </a:rPr>
              <a:t>DVB-T</a:t>
            </a:r>
            <a:r>
              <a:rPr lang="pl-PL" sz="1800" b="1" dirty="0">
                <a:solidFill>
                  <a:srgbClr val="000066"/>
                </a:solidFill>
                <a:latin typeface="+mj-lt"/>
                <a:ea typeface="+mj-ea"/>
                <a:cs typeface="+mj-cs"/>
              </a:rPr>
              <a:t>:</a:t>
            </a:r>
            <a:r>
              <a:rPr lang="pl-PL" sz="1800" dirty="0">
                <a:solidFill>
                  <a:srgbClr val="000066"/>
                </a:solidFill>
                <a:latin typeface="+mj-lt"/>
                <a:ea typeface="+mj-ea"/>
                <a:cs typeface="+mj-cs"/>
              </a:rPr>
              <a:t> 64QAM, </a:t>
            </a:r>
            <a:r>
              <a:rPr lang="pl-PL" sz="1800" dirty="0" smtClean="0">
                <a:solidFill>
                  <a:srgbClr val="000066"/>
                </a:solidFill>
                <a:latin typeface="+mj-lt"/>
                <a:ea typeface="+mj-ea"/>
                <a:cs typeface="+mj-cs"/>
              </a:rPr>
              <a:t>8K, R=3/4</a:t>
            </a:r>
            <a:r>
              <a:rPr lang="pl-PL" sz="1800" dirty="0">
                <a:solidFill>
                  <a:srgbClr val="000066"/>
                </a:solidFill>
                <a:latin typeface="+mj-lt"/>
                <a:ea typeface="+mj-ea"/>
                <a:cs typeface="+mj-cs"/>
              </a:rPr>
              <a:t>, GI=1/8, </a:t>
            </a:r>
            <a:r>
              <a:rPr lang="pl-PL" sz="1800" dirty="0" smtClean="0">
                <a:solidFill>
                  <a:srgbClr val="000066"/>
                </a:solidFill>
                <a:latin typeface="+mj-lt"/>
                <a:ea typeface="+mj-ea"/>
                <a:cs typeface="+mj-cs"/>
              </a:rPr>
              <a:t>24.88Mbit/s (kolor zielony)</a:t>
            </a:r>
          </a:p>
          <a:p>
            <a:pPr lvl="1">
              <a:buFont typeface="Arial" pitchFamily="34" charset="0"/>
              <a:buChar char="•"/>
            </a:pPr>
            <a:endParaRPr lang="pl-PL" sz="1800" dirty="0" smtClean="0">
              <a:solidFill>
                <a:srgbClr val="000066"/>
              </a:solidFill>
              <a:latin typeface="+mj-lt"/>
              <a:ea typeface="+mj-ea"/>
              <a:cs typeface="+mj-cs"/>
            </a:endParaRPr>
          </a:p>
          <a:p>
            <a:pPr lvl="1">
              <a:buFont typeface="Arial" pitchFamily="34" charset="0"/>
              <a:buChar char="•"/>
            </a:pPr>
            <a:r>
              <a:rPr lang="pl-PL" sz="1800" dirty="0" smtClean="0">
                <a:solidFill>
                  <a:srgbClr val="000066"/>
                </a:solidFill>
                <a:latin typeface="+mj-lt"/>
                <a:ea typeface="+mj-ea"/>
                <a:cs typeface="+mj-cs"/>
              </a:rPr>
              <a:t> </a:t>
            </a:r>
            <a:r>
              <a:rPr lang="pl-PL" sz="1800" b="1" dirty="0" smtClean="0">
                <a:solidFill>
                  <a:srgbClr val="000066"/>
                </a:solidFill>
                <a:latin typeface="+mj-lt"/>
                <a:ea typeface="+mj-ea"/>
                <a:cs typeface="+mj-cs"/>
              </a:rPr>
              <a:t>DVB-T2</a:t>
            </a:r>
            <a:r>
              <a:rPr lang="pl-PL" sz="1800" b="1" dirty="0">
                <a:solidFill>
                  <a:srgbClr val="000066"/>
                </a:solidFill>
                <a:latin typeface="+mj-lt"/>
                <a:ea typeface="+mj-ea"/>
                <a:cs typeface="+mj-cs"/>
              </a:rPr>
              <a:t>:</a:t>
            </a:r>
            <a:r>
              <a:rPr lang="pl-PL" sz="1800" dirty="0">
                <a:solidFill>
                  <a:srgbClr val="000066"/>
                </a:solidFill>
                <a:latin typeface="+mj-lt"/>
                <a:ea typeface="+mj-ea"/>
                <a:cs typeface="+mj-cs"/>
              </a:rPr>
              <a:t> </a:t>
            </a:r>
            <a:r>
              <a:rPr lang="pl-PL" sz="1800" dirty="0" smtClean="0">
                <a:solidFill>
                  <a:srgbClr val="000066"/>
                </a:solidFill>
                <a:latin typeface="+mj-lt"/>
                <a:ea typeface="+mj-ea"/>
                <a:cs typeface="+mj-cs"/>
              </a:rPr>
              <a:t>256QAM</a:t>
            </a:r>
            <a:r>
              <a:rPr lang="pl-PL" sz="1800" dirty="0">
                <a:solidFill>
                  <a:srgbClr val="000066"/>
                </a:solidFill>
                <a:latin typeface="+mj-lt"/>
                <a:ea typeface="+mj-ea"/>
                <a:cs typeface="+mj-cs"/>
              </a:rPr>
              <a:t>, </a:t>
            </a:r>
            <a:r>
              <a:rPr lang="pl-PL" sz="1800" dirty="0" smtClean="0">
                <a:solidFill>
                  <a:srgbClr val="000066"/>
                </a:solidFill>
                <a:latin typeface="+mj-lt"/>
                <a:ea typeface="+mj-ea"/>
                <a:cs typeface="+mj-cs"/>
              </a:rPr>
              <a:t>32K </a:t>
            </a:r>
            <a:r>
              <a:rPr lang="pl-PL" sz="1800" dirty="0" err="1" smtClean="0">
                <a:solidFill>
                  <a:srgbClr val="000066"/>
                </a:solidFill>
                <a:latin typeface="+mj-lt"/>
                <a:ea typeface="+mj-ea"/>
                <a:cs typeface="+mj-cs"/>
              </a:rPr>
              <a:t>extended</a:t>
            </a:r>
            <a:r>
              <a:rPr lang="pl-PL" sz="1800" dirty="0" smtClean="0">
                <a:solidFill>
                  <a:srgbClr val="000066"/>
                </a:solidFill>
                <a:latin typeface="+mj-lt"/>
                <a:ea typeface="+mj-ea"/>
                <a:cs typeface="+mj-cs"/>
              </a:rPr>
              <a:t>, R=3/4, GI=1/16, PP4, 41.59Mbit/s (kolor żółty)</a:t>
            </a:r>
            <a:endParaRPr lang="pl-PL" sz="1800" dirty="0">
              <a:solidFill>
                <a:srgbClr val="000066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6" name="Prostokąt 5"/>
          <p:cNvSpPr/>
          <p:nvPr/>
        </p:nvSpPr>
        <p:spPr>
          <a:xfrm>
            <a:off x="251460" y="5229225"/>
            <a:ext cx="8641080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eaLnBrk="0" hangingPunct="0">
              <a:lnSpc>
                <a:spcPct val="90000"/>
              </a:lnSpc>
              <a:spcBef>
                <a:spcPct val="20000"/>
              </a:spcBef>
            </a:pPr>
            <a:r>
              <a:rPr lang="pl-PL" sz="2000" b="1" dirty="0" smtClean="0">
                <a:solidFill>
                  <a:srgbClr val="000066"/>
                </a:solidFill>
                <a:latin typeface="+mj-lt"/>
                <a:ea typeface="+mj-ea"/>
                <a:cs typeface="+mj-cs"/>
              </a:rPr>
              <a:t>Wniosek:</a:t>
            </a:r>
          </a:p>
          <a:p>
            <a:pPr marL="342900" indent="-342900" eaLnBrk="0" hangingPunct="0">
              <a:lnSpc>
                <a:spcPct val="90000"/>
              </a:lnSpc>
              <a:spcBef>
                <a:spcPct val="20000"/>
              </a:spcBef>
            </a:pPr>
            <a:r>
              <a:rPr lang="pl-PL" sz="2000" dirty="0" smtClean="0">
                <a:solidFill>
                  <a:srgbClr val="000066"/>
                </a:solidFill>
                <a:latin typeface="+mj-lt"/>
                <a:ea typeface="+mj-ea"/>
                <a:cs typeface="+mj-cs"/>
              </a:rPr>
              <a:t>Przy założeniu takich samych zasięgów, przepływność multipleksu DVB-T2 wzrosła do o 60% względem </a:t>
            </a:r>
            <a:r>
              <a:rPr lang="pl-PL" sz="2000" dirty="0" err="1" smtClean="0">
                <a:solidFill>
                  <a:srgbClr val="000066"/>
                </a:solidFill>
                <a:latin typeface="+mj-lt"/>
                <a:ea typeface="+mj-ea"/>
                <a:cs typeface="+mj-cs"/>
              </a:rPr>
              <a:t>DVB-T</a:t>
            </a:r>
            <a:endParaRPr lang="pl-PL" sz="2000" dirty="0">
              <a:solidFill>
                <a:srgbClr val="000066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8909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77422" y="1722120"/>
            <a:ext cx="4323398" cy="30518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Prostokąt 7"/>
          <p:cNvSpPr/>
          <p:nvPr/>
        </p:nvSpPr>
        <p:spPr>
          <a:xfrm>
            <a:off x="4791710" y="4762500"/>
            <a:ext cx="216027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eaLnBrk="0" hangingPunct="0">
              <a:lnSpc>
                <a:spcPct val="90000"/>
              </a:lnSpc>
              <a:spcBef>
                <a:spcPct val="20000"/>
              </a:spcBef>
            </a:pPr>
            <a:r>
              <a:rPr lang="pl-PL" sz="2000" dirty="0" smtClean="0">
                <a:solidFill>
                  <a:srgbClr val="000066"/>
                </a:solidFill>
                <a:latin typeface="+mj-lt"/>
                <a:ea typeface="+mj-ea"/>
                <a:cs typeface="+mj-cs"/>
              </a:rPr>
              <a:t>Źródło: </a:t>
            </a:r>
            <a:r>
              <a:rPr lang="pl-PL" sz="2000" dirty="0" err="1" smtClean="0">
                <a:solidFill>
                  <a:srgbClr val="000066"/>
                </a:solidFill>
                <a:latin typeface="+mj-lt"/>
                <a:ea typeface="+mj-ea"/>
                <a:cs typeface="+mj-cs"/>
              </a:rPr>
              <a:t>EmiTel</a:t>
            </a:r>
            <a:endParaRPr lang="pl-PL" sz="2000" dirty="0">
              <a:solidFill>
                <a:srgbClr val="000066"/>
              </a:solidFill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6" name="Text Box 4"/>
          <p:cNvSpPr txBox="1">
            <a:spLocks noChangeArrowheads="1"/>
          </p:cNvSpPr>
          <p:nvPr/>
        </p:nvSpPr>
        <p:spPr bwMode="auto">
          <a:xfrm>
            <a:off x="250825" y="908050"/>
            <a:ext cx="8534400" cy="49847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marL="457200" indent="-457200">
              <a:defRPr/>
            </a:pPr>
            <a:r>
              <a:rPr lang="pl-PL" sz="2600" dirty="0" smtClean="0">
                <a:solidFill>
                  <a:srgbClr val="000066"/>
                </a:solidFill>
              </a:rPr>
              <a:t>Podsumowanie DVB-T2</a:t>
            </a:r>
            <a:endParaRPr lang="en-GB" sz="2600" dirty="0">
              <a:solidFill>
                <a:srgbClr val="000066"/>
              </a:solidFill>
            </a:endParaRPr>
          </a:p>
        </p:txBody>
      </p:sp>
      <p:sp>
        <p:nvSpPr>
          <p:cNvPr id="44037" name="Text Box 7"/>
          <p:cNvSpPr txBox="1">
            <a:spLocks noChangeArrowheads="1"/>
          </p:cNvSpPr>
          <p:nvPr/>
        </p:nvSpPr>
        <p:spPr bwMode="auto">
          <a:xfrm>
            <a:off x="613411" y="2135228"/>
            <a:ext cx="8281034" cy="4154984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marL="457200" indent="-457200">
              <a:lnSpc>
                <a:spcPct val="165000"/>
              </a:lnSpc>
              <a:buFont typeface="Wingdings" pitchFamily="2" charset="2"/>
              <a:buChar char="§"/>
              <a:defRPr/>
            </a:pPr>
            <a:r>
              <a:rPr lang="pl-PL" sz="2000" dirty="0">
                <a:solidFill>
                  <a:srgbClr val="000066"/>
                </a:solidFill>
              </a:rPr>
              <a:t>Więcej wariantów transmisji</a:t>
            </a:r>
            <a:endParaRPr lang="en-GB" sz="2000" dirty="0">
              <a:solidFill>
                <a:srgbClr val="000066"/>
              </a:solidFill>
            </a:endParaRPr>
          </a:p>
          <a:p>
            <a:pPr marL="457200" indent="-457200">
              <a:lnSpc>
                <a:spcPct val="165000"/>
              </a:lnSpc>
              <a:buFont typeface="Wingdings" pitchFamily="2" charset="2"/>
              <a:buChar char="§"/>
              <a:defRPr/>
            </a:pPr>
            <a:r>
              <a:rPr lang="pl-PL" sz="2000" dirty="0">
                <a:solidFill>
                  <a:srgbClr val="000066"/>
                </a:solidFill>
              </a:rPr>
              <a:t>Nowoczesne kodowanie kanałowe – jak w DVB-S2</a:t>
            </a:r>
            <a:endParaRPr lang="en-GB" sz="2000" dirty="0">
              <a:solidFill>
                <a:srgbClr val="000066"/>
              </a:solidFill>
            </a:endParaRPr>
          </a:p>
          <a:p>
            <a:pPr marL="457200" indent="-457200">
              <a:lnSpc>
                <a:spcPct val="165000"/>
              </a:lnSpc>
              <a:buFont typeface="Wingdings" pitchFamily="2" charset="2"/>
              <a:buChar char="§"/>
              <a:defRPr/>
            </a:pPr>
            <a:r>
              <a:rPr lang="pl-PL" sz="2000" dirty="0">
                <a:solidFill>
                  <a:srgbClr val="000066"/>
                </a:solidFill>
              </a:rPr>
              <a:t>Bardzo rozbudowana sygnalizacja</a:t>
            </a:r>
            <a:endParaRPr lang="en-GB" sz="2000" dirty="0">
              <a:solidFill>
                <a:srgbClr val="000066"/>
              </a:solidFill>
            </a:endParaRPr>
          </a:p>
          <a:p>
            <a:pPr marL="457200" indent="-457200">
              <a:lnSpc>
                <a:spcPct val="165000"/>
              </a:lnSpc>
              <a:buFont typeface="Wingdings" pitchFamily="2" charset="2"/>
              <a:buChar char="§"/>
              <a:defRPr/>
            </a:pPr>
            <a:r>
              <a:rPr lang="pl-PL" sz="2000" dirty="0">
                <a:solidFill>
                  <a:srgbClr val="000066"/>
                </a:solidFill>
              </a:rPr>
              <a:t>Przezroczystość warstwy </a:t>
            </a:r>
            <a:r>
              <a:rPr lang="pl-PL" sz="2000" dirty="0" smtClean="0">
                <a:solidFill>
                  <a:srgbClr val="000066"/>
                </a:solidFill>
              </a:rPr>
              <a:t>transportowej, nowa warstwa </a:t>
            </a:r>
            <a:r>
              <a:rPr lang="pl-PL" sz="2000" dirty="0" err="1" smtClean="0">
                <a:solidFill>
                  <a:srgbClr val="000066"/>
                </a:solidFill>
              </a:rPr>
              <a:t>multipleksacji</a:t>
            </a:r>
            <a:endParaRPr lang="en-GB" sz="2000" dirty="0">
              <a:solidFill>
                <a:srgbClr val="000066"/>
              </a:solidFill>
            </a:endParaRPr>
          </a:p>
          <a:p>
            <a:pPr marL="457200" indent="-457200">
              <a:lnSpc>
                <a:spcPct val="165000"/>
              </a:lnSpc>
              <a:buFont typeface="Wingdings" pitchFamily="2" charset="2"/>
              <a:buChar char="§"/>
              <a:defRPr/>
            </a:pPr>
            <a:r>
              <a:rPr lang="pl-PL" sz="2000" dirty="0" smtClean="0">
                <a:solidFill>
                  <a:srgbClr val="000066"/>
                </a:solidFill>
              </a:rPr>
              <a:t>Nowy tryb </a:t>
            </a:r>
            <a:r>
              <a:rPr lang="en-GB" sz="2000" dirty="0">
                <a:solidFill>
                  <a:srgbClr val="000066"/>
                </a:solidFill>
              </a:rPr>
              <a:t>Time-</a:t>
            </a:r>
            <a:r>
              <a:rPr lang="pl-PL" sz="2000" dirty="0">
                <a:solidFill>
                  <a:srgbClr val="000066"/>
                </a:solidFill>
              </a:rPr>
              <a:t>F</a:t>
            </a:r>
            <a:r>
              <a:rPr lang="en-GB" sz="2000" dirty="0" err="1">
                <a:solidFill>
                  <a:srgbClr val="000066"/>
                </a:solidFill>
              </a:rPr>
              <a:t>requency</a:t>
            </a:r>
            <a:r>
              <a:rPr lang="en-GB" sz="2000" dirty="0">
                <a:solidFill>
                  <a:srgbClr val="000066"/>
                </a:solidFill>
              </a:rPr>
              <a:t> </a:t>
            </a:r>
            <a:r>
              <a:rPr lang="pl-PL" sz="2000" dirty="0">
                <a:solidFill>
                  <a:srgbClr val="000066"/>
                </a:solidFill>
              </a:rPr>
              <a:t>S</a:t>
            </a:r>
            <a:r>
              <a:rPr lang="en-GB" sz="2000" dirty="0" err="1">
                <a:solidFill>
                  <a:srgbClr val="000066"/>
                </a:solidFill>
              </a:rPr>
              <a:t>licin</a:t>
            </a:r>
            <a:r>
              <a:rPr lang="pl-PL" sz="2000" dirty="0" smtClean="0">
                <a:solidFill>
                  <a:srgbClr val="000066"/>
                </a:solidFill>
              </a:rPr>
              <a:t>g</a:t>
            </a:r>
          </a:p>
          <a:p>
            <a:pPr marL="457200" indent="-457200">
              <a:lnSpc>
                <a:spcPct val="165000"/>
              </a:lnSpc>
              <a:buFont typeface="Wingdings" pitchFamily="2" charset="2"/>
              <a:buChar char="§"/>
              <a:defRPr/>
            </a:pPr>
            <a:r>
              <a:rPr lang="pl-PL" sz="2000" dirty="0" smtClean="0">
                <a:solidFill>
                  <a:srgbClr val="000066"/>
                </a:solidFill>
              </a:rPr>
              <a:t>Wiele szczegółów do ustalenia, konieczne dalsze testy i konsensus całego rynku </a:t>
            </a:r>
            <a:endParaRPr lang="en-GB" sz="2000" dirty="0">
              <a:solidFill>
                <a:srgbClr val="000066"/>
              </a:solidFill>
            </a:endParaRPr>
          </a:p>
        </p:txBody>
      </p:sp>
      <p:sp>
        <p:nvSpPr>
          <p:cNvPr id="105480" name="Text Box 8"/>
          <p:cNvSpPr txBox="1">
            <a:spLocks noChangeArrowheads="1"/>
          </p:cNvSpPr>
          <p:nvPr/>
        </p:nvSpPr>
        <p:spPr bwMode="auto">
          <a:xfrm>
            <a:off x="611505" y="1628775"/>
            <a:ext cx="8281034" cy="46166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marL="457200" indent="-457200">
              <a:defRPr/>
            </a:pPr>
            <a:r>
              <a:rPr lang="en-GB" sz="2400" dirty="0">
                <a:ln>
                  <a:solidFill>
                    <a:schemeClr val="bg1"/>
                  </a:solidFill>
                </a:ln>
                <a:solidFill>
                  <a:srgbClr val="000066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DVB-T2 </a:t>
            </a:r>
            <a:r>
              <a:rPr lang="pl-PL" sz="2400" dirty="0">
                <a:ln>
                  <a:solidFill>
                    <a:schemeClr val="bg1"/>
                  </a:solidFill>
                </a:ln>
                <a:solidFill>
                  <a:srgbClr val="000066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w skrócie</a:t>
            </a:r>
            <a:r>
              <a:rPr lang="en-GB" sz="2400" dirty="0">
                <a:ln>
                  <a:solidFill>
                    <a:schemeClr val="bg1"/>
                  </a:solidFill>
                </a:ln>
                <a:solidFill>
                  <a:srgbClr val="000066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: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ext Box 2"/>
          <p:cNvSpPr txBox="1">
            <a:spLocks noChangeArrowheads="1"/>
          </p:cNvSpPr>
          <p:nvPr/>
        </p:nvSpPr>
        <p:spPr bwMode="auto">
          <a:xfrm>
            <a:off x="611188" y="908050"/>
            <a:ext cx="7921625" cy="9683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20000"/>
              </a:lnSpc>
            </a:pPr>
            <a:r>
              <a:rPr lang="pl-PL" sz="2400">
                <a:solidFill>
                  <a:srgbClr val="000066"/>
                </a:solidFill>
                <a:latin typeface="Arial" pitchFamily="34" charset="0"/>
              </a:rPr>
              <a:t>Hybrid Broadcast Broadband TV</a:t>
            </a:r>
          </a:p>
          <a:p>
            <a:pPr>
              <a:lnSpc>
                <a:spcPct val="120000"/>
              </a:lnSpc>
            </a:pPr>
            <a:r>
              <a:rPr lang="pl-PL" sz="2400">
                <a:solidFill>
                  <a:srgbClr val="000066"/>
                </a:solidFill>
                <a:latin typeface="Arial" pitchFamily="34" charset="0"/>
              </a:rPr>
              <a:t>architektura systemu</a:t>
            </a:r>
            <a:endParaRPr lang="pl-PL" sz="2000">
              <a:solidFill>
                <a:srgbClr val="000066"/>
              </a:solidFill>
              <a:latin typeface="Arial" pitchFamily="34" charset="0"/>
            </a:endParaRPr>
          </a:p>
        </p:txBody>
      </p:sp>
      <p:sp>
        <p:nvSpPr>
          <p:cNvPr id="62467" name="AutoShape 3" descr="image001"/>
          <p:cNvSpPr>
            <a:spLocks noChangeAspect="1" noChangeArrowheads="1"/>
          </p:cNvSpPr>
          <p:nvPr/>
        </p:nvSpPr>
        <p:spPr bwMode="auto">
          <a:xfrm>
            <a:off x="3614738" y="1668463"/>
            <a:ext cx="628650" cy="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pl-PL"/>
          </a:p>
        </p:txBody>
      </p:sp>
      <p:sp>
        <p:nvSpPr>
          <p:cNvPr id="62468" name="AutoShape 4" descr="image002"/>
          <p:cNvSpPr>
            <a:spLocks noChangeAspect="1" noChangeArrowheads="1"/>
          </p:cNvSpPr>
          <p:nvPr/>
        </p:nvSpPr>
        <p:spPr bwMode="auto">
          <a:xfrm>
            <a:off x="5378450" y="2339975"/>
            <a:ext cx="9525" cy="7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pl-PL"/>
          </a:p>
        </p:txBody>
      </p:sp>
      <p:sp>
        <p:nvSpPr>
          <p:cNvPr id="62469" name="Rectangle 10"/>
          <p:cNvSpPr>
            <a:spLocks noChangeArrowheads="1"/>
          </p:cNvSpPr>
          <p:nvPr/>
        </p:nvSpPr>
        <p:spPr bwMode="auto">
          <a:xfrm>
            <a:off x="2944813" y="2708275"/>
            <a:ext cx="1538287" cy="720725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pl-PL"/>
          </a:p>
        </p:txBody>
      </p:sp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2773363" y="4149725"/>
            <a:ext cx="4016375" cy="1081088"/>
            <a:chOff x="804" y="2840"/>
            <a:chExt cx="2530" cy="681"/>
          </a:xfrm>
        </p:grpSpPr>
        <p:sp>
          <p:nvSpPr>
            <p:cNvPr id="62490" name="AutoShape 8"/>
            <p:cNvSpPr>
              <a:spLocks noChangeArrowheads="1"/>
            </p:cNvSpPr>
            <p:nvPr/>
          </p:nvSpPr>
          <p:spPr bwMode="auto">
            <a:xfrm>
              <a:off x="1973" y="2840"/>
              <a:ext cx="1361" cy="681"/>
            </a:xfrm>
            <a:prstGeom prst="cloudCallout">
              <a:avLst>
                <a:gd name="adj1" fmla="val -121199"/>
                <a:gd name="adj2" fmla="val 4773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ctr"/>
              <a:endParaRPr lang="pl-PL"/>
            </a:p>
          </p:txBody>
        </p:sp>
        <p:sp>
          <p:nvSpPr>
            <p:cNvPr id="62491" name="Rectangle 11"/>
            <p:cNvSpPr>
              <a:spLocks noChangeArrowheads="1"/>
            </p:cNvSpPr>
            <p:nvPr/>
          </p:nvSpPr>
          <p:spPr bwMode="auto">
            <a:xfrm>
              <a:off x="804" y="2961"/>
              <a:ext cx="1079" cy="454"/>
            </a:xfrm>
            <a:prstGeom prst="rect">
              <a:avLst/>
            </a:prstGeom>
            <a:solidFill>
              <a:schemeClr val="bg1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l-PL"/>
            </a:p>
          </p:txBody>
        </p:sp>
      </p:grpSp>
      <p:grpSp>
        <p:nvGrpSpPr>
          <p:cNvPr id="3" name="Group 14"/>
          <p:cNvGrpSpPr>
            <a:grpSpLocks/>
          </p:cNvGrpSpPr>
          <p:nvPr/>
        </p:nvGrpSpPr>
        <p:grpSpPr bwMode="auto">
          <a:xfrm>
            <a:off x="2773363" y="2708275"/>
            <a:ext cx="4016375" cy="1081088"/>
            <a:chOff x="804" y="2840"/>
            <a:chExt cx="2530" cy="681"/>
          </a:xfrm>
        </p:grpSpPr>
        <p:sp>
          <p:nvSpPr>
            <p:cNvPr id="62488" name="AutoShape 15"/>
            <p:cNvSpPr>
              <a:spLocks noChangeArrowheads="1"/>
            </p:cNvSpPr>
            <p:nvPr/>
          </p:nvSpPr>
          <p:spPr bwMode="auto">
            <a:xfrm>
              <a:off x="1973" y="2840"/>
              <a:ext cx="1361" cy="681"/>
            </a:xfrm>
            <a:prstGeom prst="cloudCallout">
              <a:avLst>
                <a:gd name="adj1" fmla="val -121199"/>
                <a:gd name="adj2" fmla="val 4773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ctr"/>
              <a:endParaRPr lang="pl-PL"/>
            </a:p>
          </p:txBody>
        </p:sp>
        <p:sp>
          <p:nvSpPr>
            <p:cNvPr id="62489" name="Rectangle 16"/>
            <p:cNvSpPr>
              <a:spLocks noChangeArrowheads="1"/>
            </p:cNvSpPr>
            <p:nvPr/>
          </p:nvSpPr>
          <p:spPr bwMode="auto">
            <a:xfrm>
              <a:off x="804" y="2961"/>
              <a:ext cx="1079" cy="454"/>
            </a:xfrm>
            <a:prstGeom prst="rect">
              <a:avLst/>
            </a:prstGeom>
            <a:solidFill>
              <a:schemeClr val="bg1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l-PL"/>
            </a:p>
          </p:txBody>
        </p:sp>
      </p:grpSp>
      <p:sp>
        <p:nvSpPr>
          <p:cNvPr id="62472" name="Text Box 17"/>
          <p:cNvSpPr txBox="1">
            <a:spLocks noChangeArrowheads="1"/>
          </p:cNvSpPr>
          <p:nvPr/>
        </p:nvSpPr>
        <p:spPr bwMode="auto">
          <a:xfrm>
            <a:off x="5292725" y="3068638"/>
            <a:ext cx="946150" cy="3048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l-PL" sz="1400">
                <a:latin typeface="Arial" pitchFamily="34" charset="0"/>
              </a:rPr>
              <a:t>Sieć DVB</a:t>
            </a:r>
          </a:p>
        </p:txBody>
      </p:sp>
      <p:sp>
        <p:nvSpPr>
          <p:cNvPr id="62473" name="Text Box 18"/>
          <p:cNvSpPr txBox="1">
            <a:spLocks noChangeArrowheads="1"/>
          </p:cNvSpPr>
          <p:nvPr/>
        </p:nvSpPr>
        <p:spPr bwMode="auto">
          <a:xfrm>
            <a:off x="5292725" y="4508500"/>
            <a:ext cx="766763" cy="3048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l-PL" sz="1400" b="1">
                <a:latin typeface="Arial" pitchFamily="34" charset="0"/>
              </a:rPr>
              <a:t>Sieć IP</a:t>
            </a:r>
          </a:p>
        </p:txBody>
      </p:sp>
      <p:sp>
        <p:nvSpPr>
          <p:cNvPr id="62474" name="Text Box 20"/>
          <p:cNvSpPr txBox="1">
            <a:spLocks noChangeArrowheads="1"/>
          </p:cNvSpPr>
          <p:nvPr/>
        </p:nvSpPr>
        <p:spPr bwMode="auto">
          <a:xfrm>
            <a:off x="8039100" y="3594100"/>
            <a:ext cx="915988" cy="466725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l-PL" b="1">
                <a:latin typeface="Arial" pitchFamily="34" charset="0"/>
              </a:rPr>
              <a:t>Odbiornik</a:t>
            </a:r>
          </a:p>
          <a:p>
            <a:pPr algn="ctr"/>
            <a:r>
              <a:rPr lang="pl-PL" b="1">
                <a:latin typeface="Arial" pitchFamily="34" charset="0"/>
              </a:rPr>
              <a:t>HbbTV</a:t>
            </a:r>
          </a:p>
        </p:txBody>
      </p:sp>
      <p:cxnSp>
        <p:nvCxnSpPr>
          <p:cNvPr id="62475" name="AutoShape 21"/>
          <p:cNvCxnSpPr>
            <a:cxnSpLocks noChangeShapeType="1"/>
            <a:stCxn id="62488" idx="2"/>
            <a:endCxn id="62474" idx="1"/>
          </p:cNvCxnSpPr>
          <p:nvPr/>
        </p:nvCxnSpPr>
        <p:spPr bwMode="auto">
          <a:xfrm>
            <a:off x="6788150" y="3249613"/>
            <a:ext cx="1250950" cy="577850"/>
          </a:xfrm>
          <a:prstGeom prst="bentConnector3">
            <a:avLst>
              <a:gd name="adj1" fmla="val 50000"/>
            </a:avLst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</p:spPr>
      </p:cxnSp>
      <p:cxnSp>
        <p:nvCxnSpPr>
          <p:cNvPr id="62476" name="AutoShape 22"/>
          <p:cNvCxnSpPr>
            <a:cxnSpLocks noChangeShapeType="1"/>
            <a:stCxn id="62490" idx="2"/>
            <a:endCxn id="62474" idx="1"/>
          </p:cNvCxnSpPr>
          <p:nvPr/>
        </p:nvCxnSpPr>
        <p:spPr bwMode="auto">
          <a:xfrm flipV="1">
            <a:off x="6788150" y="3827463"/>
            <a:ext cx="1250950" cy="863600"/>
          </a:xfrm>
          <a:prstGeom prst="bentConnector3">
            <a:avLst>
              <a:gd name="adj1" fmla="val 50000"/>
            </a:avLst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</p:spPr>
      </p:cxnSp>
      <p:sp>
        <p:nvSpPr>
          <p:cNvPr id="62477" name="Text Box 23"/>
          <p:cNvSpPr txBox="1">
            <a:spLocks noChangeArrowheads="1"/>
          </p:cNvSpPr>
          <p:nvPr/>
        </p:nvSpPr>
        <p:spPr bwMode="auto">
          <a:xfrm>
            <a:off x="3132138" y="4508500"/>
            <a:ext cx="1012825" cy="284163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l-PL" b="1">
                <a:latin typeface="Arial" pitchFamily="34" charset="0"/>
              </a:rPr>
              <a:t>Web server</a:t>
            </a:r>
          </a:p>
        </p:txBody>
      </p:sp>
      <p:sp>
        <p:nvSpPr>
          <p:cNvPr id="62478" name="Text Box 24"/>
          <p:cNvSpPr txBox="1">
            <a:spLocks noChangeArrowheads="1"/>
          </p:cNvSpPr>
          <p:nvPr/>
        </p:nvSpPr>
        <p:spPr bwMode="auto">
          <a:xfrm>
            <a:off x="1692275" y="2708275"/>
            <a:ext cx="1085850" cy="649288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 b="1" dirty="0" err="1">
                <a:latin typeface="Arial" pitchFamily="34" charset="0"/>
              </a:rPr>
              <a:t>HbbTV</a:t>
            </a:r>
            <a:r>
              <a:rPr lang="pl-PL" b="1" dirty="0">
                <a:latin typeface="Arial" pitchFamily="34" charset="0"/>
              </a:rPr>
              <a:t> </a:t>
            </a:r>
            <a:r>
              <a:rPr lang="pl-PL" b="1" dirty="0" err="1" smtClean="0">
                <a:latin typeface="Arial" pitchFamily="34" charset="0"/>
              </a:rPr>
              <a:t>playout</a:t>
            </a:r>
            <a:r>
              <a:rPr lang="pl-PL" b="1" dirty="0" smtClean="0">
                <a:latin typeface="Arial" pitchFamily="34" charset="0"/>
              </a:rPr>
              <a:t> </a:t>
            </a:r>
            <a:r>
              <a:rPr lang="pl-PL" b="1" dirty="0" err="1" smtClean="0">
                <a:latin typeface="Arial" pitchFamily="34" charset="0"/>
              </a:rPr>
              <a:t>server</a:t>
            </a:r>
            <a:endParaRPr lang="pl-PL" b="1" dirty="0">
              <a:latin typeface="Arial" pitchFamily="34" charset="0"/>
            </a:endParaRPr>
          </a:p>
        </p:txBody>
      </p:sp>
      <p:sp>
        <p:nvSpPr>
          <p:cNvPr id="62479" name="Text Box 25"/>
          <p:cNvSpPr txBox="1">
            <a:spLocks noChangeArrowheads="1"/>
          </p:cNvSpPr>
          <p:nvPr/>
        </p:nvSpPr>
        <p:spPr bwMode="auto">
          <a:xfrm>
            <a:off x="3132138" y="2708275"/>
            <a:ext cx="1085850" cy="649288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 b="1">
                <a:latin typeface="Arial" pitchFamily="34" charset="0"/>
              </a:rPr>
              <a:t>Stacja czołowa DVB</a:t>
            </a:r>
          </a:p>
        </p:txBody>
      </p:sp>
      <p:sp>
        <p:nvSpPr>
          <p:cNvPr id="62480" name="AutoShape 26"/>
          <p:cNvSpPr>
            <a:spLocks noChangeArrowheads="1"/>
          </p:cNvSpPr>
          <p:nvPr/>
        </p:nvSpPr>
        <p:spPr bwMode="auto">
          <a:xfrm>
            <a:off x="611188" y="3429000"/>
            <a:ext cx="720725" cy="854075"/>
          </a:xfrm>
          <a:prstGeom prst="can">
            <a:avLst>
              <a:gd name="adj" fmla="val 29626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pl-PL"/>
          </a:p>
        </p:txBody>
      </p:sp>
      <p:sp>
        <p:nvSpPr>
          <p:cNvPr id="62481" name="Text Box 27"/>
          <p:cNvSpPr txBox="1">
            <a:spLocks noChangeArrowheads="1"/>
          </p:cNvSpPr>
          <p:nvPr/>
        </p:nvSpPr>
        <p:spPr bwMode="auto">
          <a:xfrm>
            <a:off x="587693" y="4380865"/>
            <a:ext cx="812800" cy="6397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 b="1" dirty="0">
                <a:latin typeface="Arial" pitchFamily="34" charset="0"/>
              </a:rPr>
              <a:t>Treści do </a:t>
            </a:r>
            <a:r>
              <a:rPr lang="pl-PL" b="1" dirty="0" err="1">
                <a:latin typeface="Arial" pitchFamily="34" charset="0"/>
              </a:rPr>
              <a:t>HbbTV</a:t>
            </a:r>
            <a:endParaRPr lang="pl-PL" b="1" dirty="0">
              <a:latin typeface="Arial" pitchFamily="34" charset="0"/>
            </a:endParaRPr>
          </a:p>
        </p:txBody>
      </p:sp>
      <p:cxnSp>
        <p:nvCxnSpPr>
          <p:cNvPr id="62482" name="AutoShape 28"/>
          <p:cNvCxnSpPr>
            <a:cxnSpLocks noChangeShapeType="1"/>
            <a:stCxn id="62480" idx="4"/>
            <a:endCxn id="62478" idx="1"/>
          </p:cNvCxnSpPr>
          <p:nvPr/>
        </p:nvCxnSpPr>
        <p:spPr bwMode="auto">
          <a:xfrm flipV="1">
            <a:off x="1331913" y="3033713"/>
            <a:ext cx="360362" cy="822325"/>
          </a:xfrm>
          <a:prstGeom prst="bentConnector3">
            <a:avLst>
              <a:gd name="adj1" fmla="val 49778"/>
            </a:avLst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</p:spPr>
      </p:cxnSp>
      <p:cxnSp>
        <p:nvCxnSpPr>
          <p:cNvPr id="62483" name="AutoShape 29"/>
          <p:cNvCxnSpPr>
            <a:cxnSpLocks noChangeShapeType="1"/>
            <a:stCxn id="62480" idx="4"/>
            <a:endCxn id="62477" idx="1"/>
          </p:cNvCxnSpPr>
          <p:nvPr/>
        </p:nvCxnSpPr>
        <p:spPr bwMode="auto">
          <a:xfrm>
            <a:off x="1331913" y="3856038"/>
            <a:ext cx="1800225" cy="795337"/>
          </a:xfrm>
          <a:prstGeom prst="bentConnector3">
            <a:avLst>
              <a:gd name="adj1" fmla="val 50000"/>
            </a:avLst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</p:spPr>
      </p:cxnSp>
      <p:cxnSp>
        <p:nvCxnSpPr>
          <p:cNvPr id="62484" name="AutoShape 30"/>
          <p:cNvCxnSpPr>
            <a:cxnSpLocks noChangeShapeType="1"/>
            <a:stCxn id="62477" idx="3"/>
            <a:endCxn id="62490" idx="0"/>
          </p:cNvCxnSpPr>
          <p:nvPr/>
        </p:nvCxnSpPr>
        <p:spPr bwMode="auto">
          <a:xfrm>
            <a:off x="4144963" y="4651375"/>
            <a:ext cx="490537" cy="39688"/>
          </a:xfrm>
          <a:prstGeom prst="bentConnector3">
            <a:avLst>
              <a:gd name="adj1" fmla="val 49190"/>
            </a:avLst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</p:spPr>
      </p:cxnSp>
      <p:cxnSp>
        <p:nvCxnSpPr>
          <p:cNvPr id="62485" name="AutoShape 31"/>
          <p:cNvCxnSpPr>
            <a:cxnSpLocks noChangeShapeType="1"/>
            <a:stCxn id="62478" idx="3"/>
            <a:endCxn id="62479" idx="1"/>
          </p:cNvCxnSpPr>
          <p:nvPr/>
        </p:nvCxnSpPr>
        <p:spPr bwMode="auto">
          <a:xfrm>
            <a:off x="2778125" y="3033713"/>
            <a:ext cx="354013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62486" name="AutoShape 32"/>
          <p:cNvCxnSpPr>
            <a:cxnSpLocks noChangeShapeType="1"/>
            <a:stCxn id="62479" idx="3"/>
            <a:endCxn id="62488" idx="0"/>
          </p:cNvCxnSpPr>
          <p:nvPr/>
        </p:nvCxnSpPr>
        <p:spPr bwMode="auto">
          <a:xfrm>
            <a:off x="4217988" y="3033713"/>
            <a:ext cx="417512" cy="215900"/>
          </a:xfrm>
          <a:prstGeom prst="bentConnector3">
            <a:avLst>
              <a:gd name="adj1" fmla="val 49051"/>
            </a:avLst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</p:spPr>
      </p:cxnSp>
      <p:pic>
        <p:nvPicPr>
          <p:cNvPr id="62487" name="Picture 33" descr="HbbTV_log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12088" y="908050"/>
            <a:ext cx="1163637" cy="51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2000"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a 2"/>
          <p:cNvGrpSpPr/>
          <p:nvPr/>
        </p:nvGrpSpPr>
        <p:grpSpPr>
          <a:xfrm>
            <a:off x="1184910" y="1219200"/>
            <a:ext cx="6689090" cy="5068570"/>
            <a:chOff x="150975" y="97691"/>
            <a:chExt cx="8846011" cy="6585045"/>
          </a:xfrm>
        </p:grpSpPr>
        <p:pic>
          <p:nvPicPr>
            <p:cNvPr id="5" name="Obraz 4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50977" y="97691"/>
              <a:ext cx="2747049" cy="154521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7" name="Obraz 6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198227" y="97691"/>
              <a:ext cx="2747049" cy="154521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2" name="Obraz 11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184309" y="3439413"/>
              <a:ext cx="2747050" cy="154521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2" name="Obraz 1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50975" y="3430664"/>
              <a:ext cx="2747049" cy="155012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3" name="Obraz 12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215732" y="1762339"/>
              <a:ext cx="2747049" cy="154162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4" name="Obraz 13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214888" y="3434508"/>
              <a:ext cx="2747049" cy="155012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5" name="Obraz 14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75809" y="1758750"/>
              <a:ext cx="2747051" cy="154521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6" name="Obraz 15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232393" y="5137522"/>
              <a:ext cx="2730388" cy="1545214"/>
            </a:xfrm>
            <a:prstGeom prst="rect">
              <a:avLst/>
            </a:prstGeom>
          </p:spPr>
        </p:pic>
        <p:pic>
          <p:nvPicPr>
            <p:cNvPr id="17" name="Picture 2" descr="C:\Users\leszek\Documents\Dokumenty służbowe\Projekty\Prezentacja Hbb\VOD Zrzut.jpg"/>
            <p:cNvPicPr>
              <a:picLocks noChangeAspect="1" noChangeArrowheads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392" y="5109608"/>
              <a:ext cx="2736919" cy="1545214"/>
            </a:xfrm>
            <a:prstGeom prst="rect">
              <a:avLst/>
            </a:prstGeom>
            <a:noFill/>
            <a:effectLst>
              <a:outerShdw blurRad="292100" dist="139700" dir="2700000" algn="ctr" rotWithShape="0">
                <a:srgbClr val="000000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Obraz 17"/>
            <p:cNvPicPr>
              <a:picLocks noChangeAspect="1"/>
            </p:cNvPicPr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6184308" y="1785547"/>
              <a:ext cx="2747051" cy="1545216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74176" y="97691"/>
              <a:ext cx="2730388" cy="1532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1" name="Picture 3" descr="C:\Users\jterlicki\Desktop\Image26.jpg"/>
            <p:cNvPicPr>
              <a:picLocks noChangeAspect="1" noChangeArrowheads="1"/>
            </p:cNvPicPr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49935" y="5109608"/>
              <a:ext cx="2747051" cy="15452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Prostokąt 3"/>
          <p:cNvSpPr/>
          <p:nvPr/>
        </p:nvSpPr>
        <p:spPr>
          <a:xfrm>
            <a:off x="760095" y="720725"/>
            <a:ext cx="756094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000" b="1" dirty="0" smtClean="0">
                <a:solidFill>
                  <a:srgbClr val="000066"/>
                </a:solidFill>
              </a:rPr>
              <a:t>Aplikacje Platformy Hybrydowej TVP – specjalne serwisy </a:t>
            </a:r>
            <a:endParaRPr lang="pl-PL" sz="2000" b="1" dirty="0">
              <a:solidFill>
                <a:srgbClr val="00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4726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rostokąt 7"/>
          <p:cNvSpPr/>
          <p:nvPr/>
        </p:nvSpPr>
        <p:spPr>
          <a:xfrm>
            <a:off x="251459" y="719455"/>
            <a:ext cx="878776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000" b="1" dirty="0" smtClean="0">
                <a:solidFill>
                  <a:srgbClr val="000066"/>
                </a:solidFill>
              </a:rPr>
              <a:t>Nowe aplikacje Platformy Hybrydowej TVP – aplikacja dla TVP ABC   </a:t>
            </a:r>
            <a:endParaRPr lang="pl-PL" sz="2000" b="1" dirty="0">
              <a:solidFill>
                <a:srgbClr val="000066"/>
              </a:solidFill>
            </a:endParaRP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91514" y="1235202"/>
            <a:ext cx="7812405" cy="4400581"/>
          </a:xfrm>
          <a:prstGeom prst="rect">
            <a:avLst/>
          </a:prstGeom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1945" y="3985260"/>
            <a:ext cx="3564947" cy="21389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12097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rostokąt 7"/>
          <p:cNvSpPr/>
          <p:nvPr/>
        </p:nvSpPr>
        <p:spPr>
          <a:xfrm>
            <a:off x="1184910" y="719455"/>
            <a:ext cx="770763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000" b="1" dirty="0" smtClean="0">
                <a:solidFill>
                  <a:srgbClr val="000066"/>
                </a:solidFill>
              </a:rPr>
              <a:t>Nowe aplikacje Platformy Hybrydowej TVP – EPG  </a:t>
            </a:r>
            <a:endParaRPr lang="pl-PL" sz="2000" b="1" dirty="0">
              <a:solidFill>
                <a:srgbClr val="000066"/>
              </a:solidFill>
            </a:endParaRPr>
          </a:p>
        </p:txBody>
      </p:sp>
      <p:grpSp>
        <p:nvGrpSpPr>
          <p:cNvPr id="7" name="Grupa 6"/>
          <p:cNvGrpSpPr/>
          <p:nvPr/>
        </p:nvGrpSpPr>
        <p:grpSpPr>
          <a:xfrm>
            <a:off x="1183006" y="1217295"/>
            <a:ext cx="6471216" cy="5040630"/>
            <a:chOff x="635159" y="172912"/>
            <a:chExt cx="7897467" cy="6420665"/>
          </a:xfrm>
        </p:grpSpPr>
        <p:pic>
          <p:nvPicPr>
            <p:cNvPr id="9" name="Obraz 8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35159" y="2303286"/>
              <a:ext cx="7897467" cy="4290291"/>
            </a:xfrm>
            <a:prstGeom prst="rect">
              <a:avLst/>
            </a:prstGeom>
          </p:spPr>
        </p:pic>
        <p:pic>
          <p:nvPicPr>
            <p:cNvPr id="10" name="Obraz 9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791311" y="172912"/>
              <a:ext cx="3715677" cy="198062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1" name="Obraz 10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52752" y="181458"/>
              <a:ext cx="3705000" cy="198062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12097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ytuł 1"/>
          <p:cNvSpPr>
            <a:spLocks noGrp="1"/>
          </p:cNvSpPr>
          <p:nvPr>
            <p:ph type="title"/>
          </p:nvPr>
        </p:nvSpPr>
        <p:spPr>
          <a:xfrm>
            <a:off x="0" y="908684"/>
            <a:ext cx="9144000" cy="720091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pl-PL" sz="2400" dirty="0" smtClean="0"/>
              <a:t>Ogólny przebieg testów koderów H.264 i multiplekserów</a:t>
            </a:r>
            <a:endParaRPr lang="pl-PL" sz="2400" dirty="0"/>
          </a:p>
        </p:txBody>
      </p:sp>
      <p:sp>
        <p:nvSpPr>
          <p:cNvPr id="17" name="Podtytuł 2"/>
          <p:cNvSpPr txBox="1">
            <a:spLocks/>
          </p:cNvSpPr>
          <p:nvPr/>
        </p:nvSpPr>
        <p:spPr>
          <a:xfrm>
            <a:off x="240550" y="1628775"/>
            <a:ext cx="7211810" cy="4556465"/>
          </a:xfrm>
          <a:prstGeom prst="rect">
            <a:avLst/>
          </a:prstGeom>
        </p:spPr>
        <p:txBody>
          <a:bodyPr>
            <a:noAutofit/>
          </a:bodyPr>
          <a:lstStyle/>
          <a:p>
            <a:pPr marL="342900" indent="-342900" eaLnBrk="0" hangingPunct="0">
              <a:spcBef>
                <a:spcPct val="20000"/>
              </a:spcBef>
            </a:pPr>
            <a:r>
              <a:rPr lang="pl-PL" sz="2000" dirty="0">
                <a:solidFill>
                  <a:srgbClr val="000066"/>
                </a:solidFill>
                <a:latin typeface="+mj-lt"/>
                <a:ea typeface="+mj-ea"/>
                <a:cs typeface="+mj-cs"/>
              </a:rPr>
              <a:t>Test podzielono na trzy etapy</a:t>
            </a:r>
            <a:r>
              <a:rPr lang="pl-PL" sz="2000" dirty="0" smtClean="0">
                <a:solidFill>
                  <a:srgbClr val="000066"/>
                </a:solidFill>
                <a:latin typeface="+mj-lt"/>
                <a:ea typeface="+mj-ea"/>
                <a:cs typeface="+mj-cs"/>
              </a:rPr>
              <a:t>:</a:t>
            </a:r>
          </a:p>
          <a:p>
            <a:pPr marL="342900" indent="-342900" eaLnBrk="0" hangingPunct="0">
              <a:spcBef>
                <a:spcPct val="20000"/>
              </a:spcBef>
            </a:pPr>
            <a:endParaRPr lang="pl-PL" sz="2000" dirty="0">
              <a:solidFill>
                <a:srgbClr val="000066"/>
              </a:solidFill>
              <a:latin typeface="+mj-lt"/>
              <a:ea typeface="+mj-ea"/>
              <a:cs typeface="+mj-cs"/>
            </a:endParaRPr>
          </a:p>
          <a:p>
            <a:pPr marL="342900" indent="-342900" eaLnBrk="0" hangingPunct="0">
              <a:spcBef>
                <a:spcPct val="20000"/>
              </a:spcBef>
              <a:buFont typeface="Arial" pitchFamily="34" charset="0"/>
              <a:buChar char="•"/>
            </a:pPr>
            <a:r>
              <a:rPr lang="pl-PL" sz="2000" b="1" dirty="0">
                <a:solidFill>
                  <a:srgbClr val="000066"/>
                </a:solidFill>
                <a:latin typeface="+mj-lt"/>
                <a:ea typeface="+mj-ea"/>
                <a:cs typeface="+mj-cs"/>
              </a:rPr>
              <a:t>testy </a:t>
            </a:r>
            <a:r>
              <a:rPr lang="pl-PL" sz="2000" b="1" dirty="0" smtClean="0">
                <a:solidFill>
                  <a:srgbClr val="000066"/>
                </a:solidFill>
                <a:latin typeface="+mj-lt"/>
                <a:ea typeface="+mj-ea"/>
                <a:cs typeface="+mj-cs"/>
              </a:rPr>
              <a:t>laboratoryjne </a:t>
            </a:r>
            <a:r>
              <a:rPr lang="pl-PL" sz="2000" dirty="0" smtClean="0">
                <a:solidFill>
                  <a:srgbClr val="000066"/>
                </a:solidFill>
                <a:latin typeface="+mj-lt"/>
                <a:ea typeface="+mj-ea"/>
                <a:cs typeface="+mj-cs"/>
              </a:rPr>
              <a:t>– koderów oraz multipleksera za pomocą odbiorników profesjonalnych i konsumenckich oraz urządzeń pomiarowych</a:t>
            </a:r>
          </a:p>
          <a:p>
            <a:pPr marL="342900" indent="-342900" eaLnBrk="0" hangingPunct="0">
              <a:spcBef>
                <a:spcPct val="20000"/>
              </a:spcBef>
              <a:buFont typeface="Arial" pitchFamily="34" charset="0"/>
              <a:buChar char="•"/>
            </a:pPr>
            <a:endParaRPr lang="pl-PL" sz="2000" dirty="0">
              <a:solidFill>
                <a:srgbClr val="000066"/>
              </a:solidFill>
              <a:latin typeface="+mj-lt"/>
              <a:ea typeface="+mj-ea"/>
              <a:cs typeface="+mj-cs"/>
            </a:endParaRPr>
          </a:p>
          <a:p>
            <a:pPr marL="342900" indent="-342900" eaLnBrk="0" hangingPunct="0">
              <a:spcBef>
                <a:spcPct val="20000"/>
              </a:spcBef>
              <a:buFont typeface="Arial" pitchFamily="34" charset="0"/>
              <a:buChar char="•"/>
            </a:pPr>
            <a:r>
              <a:rPr lang="pl-PL" sz="2000" b="1" dirty="0">
                <a:solidFill>
                  <a:srgbClr val="000066"/>
                </a:solidFill>
                <a:latin typeface="+mj-lt"/>
                <a:ea typeface="+mj-ea"/>
                <a:cs typeface="+mj-cs"/>
              </a:rPr>
              <a:t>testy emisji </a:t>
            </a:r>
            <a:r>
              <a:rPr lang="pl-PL" sz="2000" b="1" dirty="0" smtClean="0">
                <a:solidFill>
                  <a:srgbClr val="000066"/>
                </a:solidFill>
                <a:latin typeface="+mj-lt"/>
                <a:ea typeface="+mj-ea"/>
                <a:cs typeface="+mj-cs"/>
              </a:rPr>
              <a:t>w powietrzu</a:t>
            </a:r>
            <a:r>
              <a:rPr lang="pl-PL" sz="2000" dirty="0" smtClean="0">
                <a:solidFill>
                  <a:srgbClr val="000066"/>
                </a:solidFill>
                <a:latin typeface="+mj-lt"/>
                <a:ea typeface="+mj-ea"/>
                <a:cs typeface="+mj-cs"/>
              </a:rPr>
              <a:t> - </a:t>
            </a:r>
            <a:r>
              <a:rPr lang="pl-PL" sz="2000" dirty="0" err="1" smtClean="0">
                <a:solidFill>
                  <a:srgbClr val="000066"/>
                </a:solidFill>
                <a:latin typeface="+mj-lt"/>
                <a:ea typeface="+mj-ea"/>
                <a:cs typeface="+mj-cs"/>
              </a:rPr>
              <a:t>DVB-T</a:t>
            </a:r>
            <a:r>
              <a:rPr lang="pl-PL" sz="2000" dirty="0" smtClean="0">
                <a:solidFill>
                  <a:srgbClr val="000066"/>
                </a:solidFill>
                <a:latin typeface="+mj-lt"/>
                <a:ea typeface="+mj-ea"/>
                <a:cs typeface="+mj-cs"/>
              </a:rPr>
              <a:t> z </a:t>
            </a:r>
            <a:r>
              <a:rPr lang="pl-PL" sz="2000" dirty="0" err="1">
                <a:solidFill>
                  <a:srgbClr val="000066"/>
                </a:solidFill>
                <a:latin typeface="+mj-lt"/>
                <a:ea typeface="+mj-ea"/>
                <a:cs typeface="+mj-cs"/>
              </a:rPr>
              <a:t>PKiN</a:t>
            </a:r>
            <a:r>
              <a:rPr lang="pl-PL" sz="2000" dirty="0">
                <a:solidFill>
                  <a:srgbClr val="000066"/>
                </a:solidFill>
                <a:latin typeface="+mj-lt"/>
                <a:ea typeface="+mj-ea"/>
                <a:cs typeface="+mj-cs"/>
              </a:rPr>
              <a:t> w </a:t>
            </a:r>
            <a:r>
              <a:rPr lang="pl-PL" sz="2000" dirty="0" smtClean="0">
                <a:solidFill>
                  <a:srgbClr val="000066"/>
                </a:solidFill>
                <a:latin typeface="+mj-lt"/>
                <a:ea typeface="+mj-ea"/>
                <a:cs typeface="+mj-cs"/>
              </a:rPr>
              <a:t>Warszawie, kanał 29</a:t>
            </a:r>
            <a:endParaRPr lang="pl-PL" sz="2000" dirty="0">
              <a:solidFill>
                <a:srgbClr val="000066"/>
              </a:solidFill>
              <a:latin typeface="+mj-lt"/>
              <a:ea typeface="+mj-ea"/>
              <a:cs typeface="+mj-cs"/>
            </a:endParaRPr>
          </a:p>
          <a:p>
            <a:pPr marL="342900" indent="-342900" eaLnBrk="0" hangingPunct="0">
              <a:spcBef>
                <a:spcPct val="20000"/>
              </a:spcBef>
              <a:buFont typeface="Arial" pitchFamily="34" charset="0"/>
              <a:buChar char="•"/>
            </a:pPr>
            <a:endParaRPr lang="pl-PL" sz="2000" dirty="0" smtClean="0">
              <a:solidFill>
                <a:srgbClr val="000066"/>
              </a:solidFill>
              <a:latin typeface="+mj-lt"/>
              <a:ea typeface="+mj-ea"/>
              <a:cs typeface="+mj-cs"/>
            </a:endParaRPr>
          </a:p>
          <a:p>
            <a:pPr marL="342900" indent="-342900" eaLnBrk="0" hangingPunct="0">
              <a:spcBef>
                <a:spcPct val="20000"/>
              </a:spcBef>
              <a:buFont typeface="Arial" pitchFamily="34" charset="0"/>
              <a:buChar char="•"/>
            </a:pPr>
            <a:r>
              <a:rPr lang="pl-PL" sz="2000" b="1" dirty="0" smtClean="0">
                <a:solidFill>
                  <a:srgbClr val="000066"/>
                </a:solidFill>
                <a:latin typeface="+mj-lt"/>
                <a:ea typeface="+mj-ea"/>
                <a:cs typeface="+mj-cs"/>
              </a:rPr>
              <a:t>subiektywna ocena jakości obrazu</a:t>
            </a:r>
            <a:r>
              <a:rPr lang="pl-PL" sz="2000" dirty="0" smtClean="0">
                <a:solidFill>
                  <a:srgbClr val="000066"/>
                </a:solidFill>
                <a:latin typeface="+mj-lt"/>
                <a:ea typeface="+mj-ea"/>
                <a:cs typeface="+mj-cs"/>
              </a:rPr>
              <a:t> – uczestniczyli w niej pracownicy techniczni TVP, wypełnili ok. 50 ankiet.</a:t>
            </a:r>
            <a:endParaRPr lang="pl-PL" sz="2000" dirty="0">
              <a:solidFill>
                <a:srgbClr val="000066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27649" name="Picture 1" descr="C:\Users\p27414\AppData\Local\Microsoft\Windows\Temporary Internet Files\Content.IE5\WKADAKU6\MC900056378[1].wmf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6836759" y="1628775"/>
            <a:ext cx="1977096" cy="18002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jterlicki\Desktop\obrazek 1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1198" y="1111662"/>
            <a:ext cx="4087487" cy="2332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:\Users\jterlicki\Desktop\obrazek 2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6305" y="4127283"/>
            <a:ext cx="3040190" cy="1737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E:\prezentacje\rso-v2-ofhlxxt1525b95f6\content\data\repo\651771599.gif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560" y="790070"/>
            <a:ext cx="4023360" cy="5690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:\Users\jterlicki\Desktop\651962495.gif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6014" y="3413760"/>
            <a:ext cx="3194145" cy="2791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Prostokąt 8"/>
          <p:cNvSpPr/>
          <p:nvPr/>
        </p:nvSpPr>
        <p:spPr>
          <a:xfrm>
            <a:off x="393700" y="612140"/>
            <a:ext cx="885189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000" b="1" dirty="0" smtClean="0">
                <a:solidFill>
                  <a:srgbClr val="000066"/>
                </a:solidFill>
              </a:rPr>
              <a:t>Hybrydowa Platforma e-usług – Regionalny System Ostrzegania</a:t>
            </a:r>
            <a:endParaRPr lang="pl-PL" sz="2000" b="1" dirty="0">
              <a:solidFill>
                <a:srgbClr val="00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5673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ext Box 2"/>
          <p:cNvSpPr txBox="1">
            <a:spLocks noChangeArrowheads="1"/>
          </p:cNvSpPr>
          <p:nvPr/>
        </p:nvSpPr>
        <p:spPr bwMode="auto">
          <a:xfrm>
            <a:off x="0" y="2708275"/>
            <a:ext cx="9144000" cy="245605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20000"/>
              </a:lnSpc>
            </a:pPr>
            <a:r>
              <a:rPr lang="pl-PL" sz="40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Arial" pitchFamily="34" charset="0"/>
              </a:rPr>
              <a:t>Dziękuję za uwagę.</a:t>
            </a:r>
            <a:endParaRPr lang="pl-PL" sz="4000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latin typeface="Arial" pitchFamily="34" charset="0"/>
            </a:endParaRPr>
          </a:p>
          <a:p>
            <a:pPr algn="ctr">
              <a:lnSpc>
                <a:spcPct val="120000"/>
              </a:lnSpc>
            </a:pPr>
            <a:endParaRPr lang="pl-PL" sz="3200" dirty="0">
              <a:solidFill>
                <a:srgbClr val="000066"/>
              </a:solidFill>
              <a:latin typeface="Arial" pitchFamily="34" charset="0"/>
            </a:endParaRPr>
          </a:p>
          <a:p>
            <a:pPr algn="ctr">
              <a:lnSpc>
                <a:spcPct val="120000"/>
              </a:lnSpc>
            </a:pPr>
            <a:endParaRPr lang="pl-PL" sz="3200" dirty="0">
              <a:solidFill>
                <a:srgbClr val="000066"/>
              </a:solidFill>
              <a:latin typeface="Arial" pitchFamily="34" charset="0"/>
            </a:endParaRPr>
          </a:p>
          <a:p>
            <a:pPr algn="ctr">
              <a:lnSpc>
                <a:spcPct val="120000"/>
              </a:lnSpc>
            </a:pPr>
            <a:endParaRPr lang="pl-PL" sz="2400" dirty="0">
              <a:solidFill>
                <a:srgbClr val="000066"/>
              </a:solidFill>
              <a:latin typeface="Arial" pitchFamily="34" charset="0"/>
            </a:endParaRPr>
          </a:p>
        </p:txBody>
      </p:sp>
      <p:sp>
        <p:nvSpPr>
          <p:cNvPr id="66563" name="AutoShape 3" descr="image001"/>
          <p:cNvSpPr>
            <a:spLocks noChangeAspect="1" noChangeArrowheads="1"/>
          </p:cNvSpPr>
          <p:nvPr/>
        </p:nvSpPr>
        <p:spPr bwMode="auto">
          <a:xfrm>
            <a:off x="3614738" y="1668463"/>
            <a:ext cx="628650" cy="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pl-PL"/>
          </a:p>
        </p:txBody>
      </p:sp>
      <p:sp>
        <p:nvSpPr>
          <p:cNvPr id="66564" name="AutoShape 4" descr="image002"/>
          <p:cNvSpPr>
            <a:spLocks noChangeAspect="1" noChangeArrowheads="1"/>
          </p:cNvSpPr>
          <p:nvPr/>
        </p:nvSpPr>
        <p:spPr bwMode="auto">
          <a:xfrm>
            <a:off x="4297363" y="2339975"/>
            <a:ext cx="9525" cy="7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pl-PL"/>
          </a:p>
        </p:txBody>
      </p:sp>
      <p:pic>
        <p:nvPicPr>
          <p:cNvPr id="91138" name="Picture 2" descr="C:\Users\p27414\AppData\Local\Microsoft\Windows\Temporary Internet Files\Content.IE5\7IKG3XRN\MC900237284[1].wmf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3839209" y="3747578"/>
            <a:ext cx="1521567" cy="127387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2000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/>
          </p:cNvSpPr>
          <p:nvPr>
            <p:ph type="title"/>
          </p:nvPr>
        </p:nvSpPr>
        <p:spPr bwMode="auto">
          <a:xfrm>
            <a:off x="611505" y="749300"/>
            <a:ext cx="8639174" cy="543697"/>
          </a:xfrm>
          <a:noFill/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algn="l"/>
            <a:r>
              <a:rPr lang="pl-PL" sz="2800" dirty="0"/>
              <a:t>Przebieg </a:t>
            </a:r>
            <a:r>
              <a:rPr lang="pl-PL" sz="2800" dirty="0" smtClean="0"/>
              <a:t>technologiczny testów</a:t>
            </a:r>
            <a:endParaRPr lang="pl-PL" sz="2800" dirty="0"/>
          </a:p>
        </p:txBody>
      </p:sp>
      <p:sp>
        <p:nvSpPr>
          <p:cNvPr id="39939" name="Rectangle 3"/>
          <p:cNvSpPr>
            <a:spLocks noGrp="1"/>
          </p:cNvSpPr>
          <p:nvPr>
            <p:ph type="body" idx="1"/>
          </p:nvPr>
        </p:nvSpPr>
        <p:spPr bwMode="auto">
          <a:xfrm>
            <a:off x="406400" y="1334769"/>
            <a:ext cx="8642337" cy="4886961"/>
          </a:xfrm>
          <a:noFill/>
        </p:spPr>
        <p:txBody>
          <a:bodyPr wrap="square" numCol="1" anchor="t" anchorCtr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80000"/>
              </a:lnSpc>
              <a:spcBef>
                <a:spcPct val="40000"/>
              </a:spcBef>
            </a:pPr>
            <a:r>
              <a:rPr lang="pl-PL" sz="2000" dirty="0" smtClean="0">
                <a:latin typeface="+mj-lt"/>
                <a:ea typeface="+mj-ea"/>
                <a:cs typeface="+mj-cs"/>
              </a:rPr>
              <a:t>Skonfigurowano multipleksy </a:t>
            </a:r>
            <a:r>
              <a:rPr lang="pl-PL" sz="2000" dirty="0">
                <a:latin typeface="+mj-lt"/>
                <a:ea typeface="+mj-ea"/>
                <a:cs typeface="+mj-cs"/>
              </a:rPr>
              <a:t>testowe z nowymi koderami H.</a:t>
            </a:r>
            <a:r>
              <a:rPr lang="pl-PL" sz="2000" dirty="0" smtClean="0">
                <a:latin typeface="+mj-lt"/>
                <a:ea typeface="+mj-ea"/>
                <a:cs typeface="+mj-cs"/>
              </a:rPr>
              <a:t>264</a:t>
            </a:r>
          </a:p>
          <a:p>
            <a:pPr marL="0" indent="0">
              <a:lnSpc>
                <a:spcPct val="80000"/>
              </a:lnSpc>
              <a:spcBef>
                <a:spcPct val="40000"/>
              </a:spcBef>
              <a:buNone/>
            </a:pPr>
            <a:endParaRPr lang="pl-PL" sz="2000" dirty="0">
              <a:latin typeface="+mj-lt"/>
              <a:ea typeface="+mj-ea"/>
              <a:cs typeface="+mj-cs"/>
            </a:endParaRPr>
          </a:p>
          <a:p>
            <a:pPr>
              <a:lnSpc>
                <a:spcPct val="80000"/>
              </a:lnSpc>
              <a:spcBef>
                <a:spcPct val="40000"/>
              </a:spcBef>
            </a:pPr>
            <a:r>
              <a:rPr lang="pl-PL" sz="2000" dirty="0">
                <a:latin typeface="+mj-lt"/>
                <a:ea typeface="+mj-ea"/>
                <a:cs typeface="+mj-cs"/>
              </a:rPr>
              <a:t>Podano strumień transportowy ASI testowego multipleksu do </a:t>
            </a:r>
            <a:r>
              <a:rPr lang="pl-PL" sz="2000" dirty="0" err="1" smtClean="0">
                <a:latin typeface="+mj-lt"/>
                <a:ea typeface="+mj-ea"/>
                <a:cs typeface="+mj-cs"/>
              </a:rPr>
              <a:t>EmiTela</a:t>
            </a:r>
            <a:r>
              <a:rPr lang="pl-PL" sz="2000" dirty="0" smtClean="0">
                <a:latin typeface="+mj-lt"/>
                <a:ea typeface="+mj-ea"/>
                <a:cs typeface="+mj-cs"/>
              </a:rPr>
              <a:t> do nadajnika </a:t>
            </a:r>
            <a:r>
              <a:rPr lang="pl-PL" sz="2000" dirty="0">
                <a:latin typeface="+mj-lt"/>
                <a:ea typeface="+mj-ea"/>
                <a:cs typeface="+mj-cs"/>
              </a:rPr>
              <a:t>DVB-T w </a:t>
            </a:r>
            <a:r>
              <a:rPr lang="pl-PL" sz="2000" dirty="0" smtClean="0">
                <a:latin typeface="+mj-lt"/>
                <a:ea typeface="+mj-ea"/>
                <a:cs typeface="+mj-cs"/>
              </a:rPr>
              <a:t>PKiN</a:t>
            </a:r>
          </a:p>
          <a:p>
            <a:pPr marL="0" indent="0">
              <a:lnSpc>
                <a:spcPct val="80000"/>
              </a:lnSpc>
              <a:spcBef>
                <a:spcPct val="40000"/>
              </a:spcBef>
              <a:buNone/>
            </a:pPr>
            <a:endParaRPr lang="pl-PL" sz="2000" dirty="0">
              <a:latin typeface="+mj-lt"/>
              <a:ea typeface="+mj-ea"/>
              <a:cs typeface="+mj-cs"/>
            </a:endParaRPr>
          </a:p>
          <a:p>
            <a:pPr>
              <a:lnSpc>
                <a:spcPct val="80000"/>
              </a:lnSpc>
              <a:spcBef>
                <a:spcPct val="40000"/>
              </a:spcBef>
            </a:pPr>
            <a:r>
              <a:rPr lang="pl-PL" sz="2000" dirty="0" smtClean="0">
                <a:latin typeface="+mj-lt"/>
                <a:ea typeface="+mj-ea"/>
                <a:cs typeface="+mj-cs"/>
              </a:rPr>
              <a:t>Zestawiono </a:t>
            </a:r>
            <a:r>
              <a:rPr lang="pl-PL" sz="2000" dirty="0">
                <a:latin typeface="+mj-lt"/>
                <a:ea typeface="+mj-ea"/>
                <a:cs typeface="+mj-cs"/>
              </a:rPr>
              <a:t>rejestratory dyskowe </a:t>
            </a:r>
            <a:r>
              <a:rPr lang="pl-PL" sz="2000" dirty="0" smtClean="0">
                <a:latin typeface="+mj-lt"/>
                <a:ea typeface="+mj-ea"/>
                <a:cs typeface="+mj-cs"/>
              </a:rPr>
              <a:t>do </a:t>
            </a:r>
            <a:r>
              <a:rPr lang="pl-PL" sz="2000" dirty="0">
                <a:latin typeface="+mj-lt"/>
                <a:ea typeface="+mj-ea"/>
                <a:cs typeface="+mj-cs"/>
              </a:rPr>
              <a:t>akwizycji strumieni </a:t>
            </a:r>
            <a:r>
              <a:rPr lang="pl-PL" sz="2000" dirty="0" smtClean="0">
                <a:latin typeface="+mj-lt"/>
                <a:ea typeface="+mj-ea"/>
                <a:cs typeface="+mj-cs"/>
              </a:rPr>
              <a:t>ASI </a:t>
            </a:r>
            <a:r>
              <a:rPr lang="pl-PL" sz="2000" dirty="0">
                <a:latin typeface="+mj-lt"/>
                <a:ea typeface="+mj-ea"/>
                <a:cs typeface="+mj-cs"/>
              </a:rPr>
              <a:t>testowanych </a:t>
            </a:r>
            <a:r>
              <a:rPr lang="pl-PL" sz="2000" dirty="0" smtClean="0">
                <a:latin typeface="+mj-lt"/>
                <a:ea typeface="+mj-ea"/>
                <a:cs typeface="+mj-cs"/>
              </a:rPr>
              <a:t>multipleksów</a:t>
            </a:r>
          </a:p>
          <a:p>
            <a:pPr>
              <a:lnSpc>
                <a:spcPct val="80000"/>
              </a:lnSpc>
              <a:spcBef>
                <a:spcPct val="40000"/>
              </a:spcBef>
            </a:pPr>
            <a:endParaRPr lang="pl-PL" sz="2000" dirty="0" smtClean="0">
              <a:latin typeface="+mj-lt"/>
              <a:ea typeface="+mj-ea"/>
              <a:cs typeface="+mj-cs"/>
            </a:endParaRPr>
          </a:p>
          <a:p>
            <a:pPr>
              <a:lnSpc>
                <a:spcPct val="80000"/>
              </a:lnSpc>
              <a:spcBef>
                <a:spcPct val="40000"/>
              </a:spcBef>
            </a:pPr>
            <a:r>
              <a:rPr lang="pl-PL" sz="2000" dirty="0" smtClean="0">
                <a:latin typeface="+mj-lt"/>
                <a:ea typeface="+mj-ea"/>
                <a:cs typeface="+mj-cs"/>
              </a:rPr>
              <a:t>Skonfigurowano analizatory strumieni transportowych do badania przepływności wizji , zestawiono </a:t>
            </a:r>
            <a:r>
              <a:rPr lang="pl-PL" sz="2000" dirty="0" err="1" smtClean="0">
                <a:latin typeface="+mj-lt"/>
                <a:ea typeface="+mj-ea"/>
                <a:cs typeface="+mj-cs"/>
              </a:rPr>
              <a:t>WFMy</a:t>
            </a:r>
            <a:r>
              <a:rPr lang="pl-PL" sz="2000" dirty="0" smtClean="0">
                <a:latin typeface="+mj-lt"/>
                <a:ea typeface="+mj-ea"/>
                <a:cs typeface="+mj-cs"/>
              </a:rPr>
              <a:t>, dekodery H.264, magnetowid HDCAM SR, urządzenia do badania </a:t>
            </a:r>
            <a:r>
              <a:rPr lang="pl-PL" sz="2000" dirty="0" err="1" smtClean="0">
                <a:latin typeface="+mj-lt"/>
                <a:ea typeface="+mj-ea"/>
                <a:cs typeface="+mj-cs"/>
              </a:rPr>
              <a:t>lip-sync</a:t>
            </a:r>
            <a:r>
              <a:rPr lang="pl-PL" sz="2000" dirty="0" smtClean="0">
                <a:latin typeface="+mj-lt"/>
                <a:ea typeface="+mj-ea"/>
                <a:cs typeface="+mj-cs"/>
              </a:rPr>
              <a:t> i wiele innych do analizy obrazu</a:t>
            </a:r>
          </a:p>
          <a:p>
            <a:pPr marL="0" indent="0">
              <a:lnSpc>
                <a:spcPct val="80000"/>
              </a:lnSpc>
              <a:spcBef>
                <a:spcPct val="40000"/>
              </a:spcBef>
              <a:buNone/>
            </a:pPr>
            <a:endParaRPr lang="pl-PL" sz="2000" dirty="0">
              <a:latin typeface="+mj-lt"/>
              <a:ea typeface="+mj-ea"/>
              <a:cs typeface="+mj-cs"/>
            </a:endParaRPr>
          </a:p>
          <a:p>
            <a:pPr>
              <a:lnSpc>
                <a:spcPct val="80000"/>
              </a:lnSpc>
              <a:spcBef>
                <a:spcPct val="40000"/>
              </a:spcBef>
            </a:pPr>
            <a:r>
              <a:rPr lang="pl-PL" sz="2000" dirty="0" smtClean="0">
                <a:latin typeface="+mj-lt"/>
                <a:ea typeface="+mj-ea"/>
                <a:cs typeface="+mj-cs"/>
              </a:rPr>
              <a:t>Do testów </a:t>
            </a:r>
            <a:r>
              <a:rPr lang="pl-PL" sz="2000" dirty="0">
                <a:latin typeface="+mj-lt"/>
                <a:ea typeface="+mj-ea"/>
                <a:cs typeface="+mj-cs"/>
              </a:rPr>
              <a:t>użyto audycje telewizyjne </a:t>
            </a:r>
            <a:r>
              <a:rPr lang="pl-PL" sz="2000" dirty="0" smtClean="0">
                <a:latin typeface="+mj-lt"/>
                <a:ea typeface="+mj-ea"/>
                <a:cs typeface="+mj-cs"/>
              </a:rPr>
              <a:t>HD </a:t>
            </a:r>
            <a:r>
              <a:rPr lang="pl-PL" sz="2000" dirty="0">
                <a:latin typeface="+mj-lt"/>
                <a:ea typeface="+mj-ea"/>
                <a:cs typeface="+mj-cs"/>
              </a:rPr>
              <a:t>o treści zawierającej ruch i dużo szczegółów obrazu (trudne do kompresji, wymagające większej przepływności bitowej), takiej jak mecz piłkarski </a:t>
            </a:r>
          </a:p>
        </p:txBody>
      </p:sp>
    </p:spTree>
    <p:extLst>
      <p:ext uri="{BB962C8B-B14F-4D97-AF65-F5344CB8AC3E}">
        <p14:creationId xmlns:p14="http://schemas.microsoft.com/office/powerpoint/2010/main" val="595852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899" name="Rectangle 11"/>
          <p:cNvSpPr>
            <a:spLocks noChangeArrowheads="1"/>
          </p:cNvSpPr>
          <p:nvPr/>
        </p:nvSpPr>
        <p:spPr bwMode="auto">
          <a:xfrm>
            <a:off x="250825" y="908050"/>
            <a:ext cx="8281988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lnSpc>
                <a:spcPct val="150000"/>
              </a:lnSpc>
              <a:defRPr/>
            </a:pPr>
            <a:r>
              <a:rPr lang="pl-PL" sz="2400" b="1" dirty="0" smtClean="0">
                <a:solidFill>
                  <a:srgbClr val="000066"/>
                </a:solidFill>
                <a:latin typeface="+mn-lt"/>
              </a:rPr>
              <a:t>Przebieg testów laboratoryjnych</a:t>
            </a:r>
            <a:endParaRPr lang="pl-PL" sz="2400" b="1" dirty="0">
              <a:solidFill>
                <a:srgbClr val="000066"/>
              </a:solidFill>
              <a:latin typeface="+mn-lt"/>
            </a:endParaRPr>
          </a:p>
        </p:txBody>
      </p:sp>
      <p:sp>
        <p:nvSpPr>
          <p:cNvPr id="14" name="Podtytuł 2"/>
          <p:cNvSpPr txBox="1">
            <a:spLocks/>
          </p:cNvSpPr>
          <p:nvPr/>
        </p:nvSpPr>
        <p:spPr>
          <a:xfrm>
            <a:off x="240550" y="1701799"/>
            <a:ext cx="6851765" cy="4123395"/>
          </a:xfrm>
          <a:prstGeom prst="rect">
            <a:avLst/>
          </a:prstGeom>
        </p:spPr>
        <p:txBody>
          <a:bodyPr>
            <a:noAutofit/>
          </a:bodyPr>
          <a:lstStyle/>
          <a:p>
            <a:pPr marL="342900" indent="-342900" eaLnBrk="0" hangingPunct="0">
              <a:spcBef>
                <a:spcPct val="20000"/>
              </a:spcBef>
              <a:buFont typeface="Arial" pitchFamily="34" charset="0"/>
              <a:buChar char="•"/>
            </a:pPr>
            <a:r>
              <a:rPr lang="pl-PL" sz="2000" dirty="0" smtClean="0">
                <a:solidFill>
                  <a:srgbClr val="000066"/>
                </a:solidFill>
                <a:latin typeface="+mj-lt"/>
                <a:ea typeface="+mj-ea"/>
                <a:cs typeface="+mj-cs"/>
              </a:rPr>
              <a:t>ze stacji czołowej brano po jednym koderze i sprawdzano za pomocą materiału testowego EBU (Diva z szumem, sport, teatr, itd.) odtwarzanego z HDCAM SR</a:t>
            </a:r>
          </a:p>
          <a:p>
            <a:pPr marL="342900" indent="-342900" eaLnBrk="0" hangingPunct="0">
              <a:spcBef>
                <a:spcPct val="20000"/>
              </a:spcBef>
              <a:buFont typeface="Arial" pitchFamily="34" charset="0"/>
              <a:buChar char="•"/>
            </a:pPr>
            <a:endParaRPr lang="pl-PL" sz="2000" dirty="0" smtClean="0">
              <a:solidFill>
                <a:srgbClr val="000066"/>
              </a:solidFill>
              <a:latin typeface="+mj-lt"/>
              <a:ea typeface="+mj-ea"/>
              <a:cs typeface="+mj-cs"/>
            </a:endParaRPr>
          </a:p>
          <a:p>
            <a:pPr marL="342900" indent="-342900" eaLnBrk="0" hangingPunct="0">
              <a:spcBef>
                <a:spcPct val="20000"/>
              </a:spcBef>
              <a:buFont typeface="Arial" pitchFamily="34" charset="0"/>
              <a:buChar char="•"/>
            </a:pPr>
            <a:r>
              <a:rPr lang="pl-PL" sz="2000" dirty="0">
                <a:solidFill>
                  <a:srgbClr val="000066"/>
                </a:solidFill>
                <a:latin typeface="+mj-lt"/>
                <a:ea typeface="+mj-ea"/>
                <a:cs typeface="+mj-cs"/>
              </a:rPr>
              <a:t>z</a:t>
            </a:r>
            <a:r>
              <a:rPr lang="pl-PL" sz="2000" dirty="0" smtClean="0">
                <a:solidFill>
                  <a:srgbClr val="000066"/>
                </a:solidFill>
                <a:latin typeface="+mj-lt"/>
                <a:ea typeface="+mj-ea"/>
                <a:cs typeface="+mj-cs"/>
              </a:rPr>
              <a:t>akodowany strumień IP odtwarzano za pomocą dekodera profesjonalnego H.264</a:t>
            </a:r>
          </a:p>
          <a:p>
            <a:pPr marL="342900" indent="-342900" eaLnBrk="0" hangingPunct="0">
              <a:spcBef>
                <a:spcPct val="20000"/>
              </a:spcBef>
              <a:buFont typeface="Arial" pitchFamily="34" charset="0"/>
              <a:buChar char="•"/>
            </a:pPr>
            <a:endParaRPr lang="pl-PL" sz="2000" dirty="0" smtClean="0">
              <a:solidFill>
                <a:srgbClr val="000066"/>
              </a:solidFill>
              <a:latin typeface="+mj-lt"/>
              <a:ea typeface="+mj-ea"/>
              <a:cs typeface="+mj-cs"/>
            </a:endParaRPr>
          </a:p>
          <a:p>
            <a:pPr marL="342900" indent="-342900" eaLnBrk="0" hangingPunct="0">
              <a:spcBef>
                <a:spcPct val="20000"/>
              </a:spcBef>
              <a:buFont typeface="Arial" pitchFamily="34" charset="0"/>
              <a:buChar char="•"/>
            </a:pPr>
            <a:r>
              <a:rPr lang="pl-PL" sz="2000" dirty="0">
                <a:solidFill>
                  <a:srgbClr val="000066"/>
                </a:solidFill>
                <a:latin typeface="+mj-lt"/>
                <a:ea typeface="+mj-ea"/>
                <a:cs typeface="+mj-cs"/>
              </a:rPr>
              <a:t>s</a:t>
            </a:r>
            <a:r>
              <a:rPr lang="pl-PL" sz="2000" dirty="0" smtClean="0">
                <a:solidFill>
                  <a:srgbClr val="000066"/>
                </a:solidFill>
                <a:latin typeface="+mj-lt"/>
                <a:ea typeface="+mj-ea"/>
                <a:cs typeface="+mj-cs"/>
              </a:rPr>
              <a:t>trumień ASI z testowanego multipleksera  wprowadzano także w standardzie </a:t>
            </a:r>
            <a:r>
              <a:rPr lang="pl-PL" sz="2000" dirty="0" err="1" smtClean="0">
                <a:solidFill>
                  <a:srgbClr val="000066"/>
                </a:solidFill>
                <a:latin typeface="+mj-lt"/>
                <a:ea typeface="+mj-ea"/>
                <a:cs typeface="+mj-cs"/>
              </a:rPr>
              <a:t>DVB-C</a:t>
            </a:r>
            <a:r>
              <a:rPr lang="pl-PL" sz="2000" dirty="0" smtClean="0">
                <a:solidFill>
                  <a:srgbClr val="000066"/>
                </a:solidFill>
                <a:latin typeface="+mj-lt"/>
                <a:ea typeface="+mj-ea"/>
                <a:cs typeface="+mj-cs"/>
              </a:rPr>
              <a:t>  i </a:t>
            </a:r>
            <a:r>
              <a:rPr lang="pl-PL" sz="2000" dirty="0" err="1" smtClean="0">
                <a:solidFill>
                  <a:srgbClr val="000066"/>
                </a:solidFill>
                <a:latin typeface="+mj-lt"/>
                <a:ea typeface="+mj-ea"/>
                <a:cs typeface="+mj-cs"/>
              </a:rPr>
              <a:t>DVB-T</a:t>
            </a:r>
            <a:r>
              <a:rPr lang="pl-PL" sz="2000" dirty="0" smtClean="0">
                <a:solidFill>
                  <a:srgbClr val="000066"/>
                </a:solidFill>
                <a:latin typeface="+mj-lt"/>
                <a:ea typeface="+mj-ea"/>
                <a:cs typeface="+mj-cs"/>
              </a:rPr>
              <a:t> do wewnętrznej sieci kablowej - służyło to do testowania urządzeń konsumenckich</a:t>
            </a:r>
          </a:p>
          <a:p>
            <a:pPr marL="342900" indent="-342900" eaLnBrk="0" hangingPunct="0">
              <a:spcBef>
                <a:spcPct val="20000"/>
              </a:spcBef>
            </a:pPr>
            <a:endParaRPr lang="pl-PL" sz="2000" dirty="0">
              <a:solidFill>
                <a:srgbClr val="000066"/>
              </a:solidFill>
              <a:latin typeface="+mj-lt"/>
              <a:ea typeface="+mj-ea"/>
              <a:cs typeface="+mj-cs"/>
            </a:endParaRPr>
          </a:p>
          <a:p>
            <a:pPr marL="342900" indent="-342900" eaLnBrk="0" hangingPunct="0">
              <a:spcBef>
                <a:spcPct val="20000"/>
              </a:spcBef>
            </a:pPr>
            <a:endParaRPr lang="pl-PL" sz="2000" dirty="0" smtClean="0">
              <a:solidFill>
                <a:srgbClr val="000066"/>
              </a:solidFill>
              <a:latin typeface="+mj-lt"/>
              <a:ea typeface="+mj-ea"/>
              <a:cs typeface="+mj-cs"/>
            </a:endParaRPr>
          </a:p>
          <a:p>
            <a:pPr marL="342900" indent="-342900" eaLnBrk="0" hangingPunct="0">
              <a:spcBef>
                <a:spcPct val="20000"/>
              </a:spcBef>
            </a:pPr>
            <a:endParaRPr lang="pl-PL" sz="2000" dirty="0">
              <a:solidFill>
                <a:srgbClr val="000066"/>
              </a:solidFill>
              <a:latin typeface="+mj-lt"/>
              <a:ea typeface="+mj-ea"/>
              <a:cs typeface="+mj-cs"/>
            </a:endParaRPr>
          </a:p>
          <a:p>
            <a:pPr marL="342900" indent="-342900" eaLnBrk="0" hangingPunct="0">
              <a:spcBef>
                <a:spcPct val="20000"/>
              </a:spcBef>
            </a:pPr>
            <a:endParaRPr lang="pl-PL" sz="2000" dirty="0" smtClean="0">
              <a:solidFill>
                <a:srgbClr val="000066"/>
              </a:solidFill>
              <a:latin typeface="+mj-lt"/>
              <a:ea typeface="+mj-ea"/>
              <a:cs typeface="+mj-cs"/>
            </a:endParaRPr>
          </a:p>
          <a:p>
            <a:pPr marL="342900" indent="-342900" eaLnBrk="0" hangingPunct="0">
              <a:spcBef>
                <a:spcPct val="20000"/>
              </a:spcBef>
            </a:pPr>
            <a:endParaRPr lang="pl-PL" sz="2000" dirty="0">
              <a:solidFill>
                <a:srgbClr val="000066"/>
              </a:solidFill>
              <a:latin typeface="+mj-lt"/>
              <a:ea typeface="+mj-ea"/>
              <a:cs typeface="+mj-cs"/>
            </a:endParaRPr>
          </a:p>
          <a:p>
            <a:pPr marL="342900" indent="-342900" eaLnBrk="0" hangingPunct="0">
              <a:spcBef>
                <a:spcPct val="20000"/>
              </a:spcBef>
            </a:pPr>
            <a:endParaRPr lang="pl-PL" sz="2000" dirty="0">
              <a:solidFill>
                <a:srgbClr val="000066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31745" name="Picture 1" descr="C:\Users\p27414\AppData\Local\Microsoft\Windows\Temporary Internet Files\Content.IE5\7IKG3XRN\MC900023488[1].wmf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7479665" y="4656455"/>
            <a:ext cx="1481525" cy="1458655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/>
          </p:cNvSpPr>
          <p:nvPr>
            <p:ph type="title"/>
          </p:nvPr>
        </p:nvSpPr>
        <p:spPr bwMode="auto">
          <a:xfrm>
            <a:off x="481965" y="1066801"/>
            <a:ext cx="8172450" cy="720090"/>
          </a:xfrm>
          <a:noFill/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algn="l"/>
            <a:r>
              <a:rPr lang="pl-PL" sz="2800" dirty="0"/>
              <a:t>Testy </a:t>
            </a:r>
            <a:r>
              <a:rPr lang="pl-PL" sz="2800" dirty="0" smtClean="0"/>
              <a:t>w powietrzu</a:t>
            </a:r>
            <a:endParaRPr lang="pl-PL" sz="2800" dirty="0"/>
          </a:p>
        </p:txBody>
      </p:sp>
      <p:sp>
        <p:nvSpPr>
          <p:cNvPr id="46083" name="Rectangle 3"/>
          <p:cNvSpPr>
            <a:spLocks noGrp="1"/>
          </p:cNvSpPr>
          <p:nvPr>
            <p:ph type="body" idx="1"/>
          </p:nvPr>
        </p:nvSpPr>
        <p:spPr bwMode="auto">
          <a:xfrm>
            <a:off x="251460" y="2340610"/>
            <a:ext cx="8477251" cy="3240405"/>
          </a:xfrm>
          <a:noFill/>
        </p:spPr>
        <p:txBody>
          <a:bodyPr wrap="square" numCol="1" anchor="t" anchorCtr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90000"/>
              </a:lnSpc>
            </a:pPr>
            <a:r>
              <a:rPr lang="pl-PL" dirty="0">
                <a:latin typeface="+mj-lt"/>
                <a:ea typeface="+mj-ea"/>
                <a:cs typeface="+mj-cs"/>
              </a:rPr>
              <a:t>Testowane multipleksy DVB-T z nowymi koderami H.264 były kolejno emitowane przez </a:t>
            </a:r>
            <a:r>
              <a:rPr lang="pl-PL" dirty="0" err="1" smtClean="0">
                <a:latin typeface="+mj-lt"/>
                <a:ea typeface="+mj-ea"/>
                <a:cs typeface="+mj-cs"/>
              </a:rPr>
              <a:t>EmiTel</a:t>
            </a:r>
            <a:r>
              <a:rPr lang="pl-PL" dirty="0" smtClean="0">
                <a:latin typeface="+mj-lt"/>
                <a:ea typeface="+mj-ea"/>
                <a:cs typeface="+mj-cs"/>
              </a:rPr>
              <a:t> </a:t>
            </a:r>
            <a:r>
              <a:rPr lang="pl-PL" dirty="0">
                <a:latin typeface="+mj-lt"/>
                <a:ea typeface="+mj-ea"/>
                <a:cs typeface="+mj-cs"/>
              </a:rPr>
              <a:t>z nadajnika </a:t>
            </a:r>
            <a:r>
              <a:rPr lang="pl-PL" dirty="0" smtClean="0">
                <a:latin typeface="+mj-lt"/>
                <a:ea typeface="+mj-ea"/>
                <a:cs typeface="+mj-cs"/>
              </a:rPr>
              <a:t>z PKiN w </a:t>
            </a:r>
            <a:r>
              <a:rPr lang="pl-PL" dirty="0">
                <a:latin typeface="+mj-lt"/>
                <a:ea typeface="+mj-ea"/>
                <a:cs typeface="+mj-cs"/>
              </a:rPr>
              <a:t>Warszawie </a:t>
            </a:r>
            <a:r>
              <a:rPr lang="pl-PL" dirty="0" smtClean="0">
                <a:latin typeface="+mj-lt"/>
                <a:ea typeface="+mj-ea"/>
                <a:cs typeface="+mj-cs"/>
              </a:rPr>
              <a:t>na </a:t>
            </a:r>
            <a:r>
              <a:rPr lang="pl-PL" dirty="0">
                <a:latin typeface="+mj-lt"/>
                <a:ea typeface="+mj-ea"/>
                <a:cs typeface="+mj-cs"/>
              </a:rPr>
              <a:t>kanale </a:t>
            </a:r>
            <a:r>
              <a:rPr lang="pl-PL" dirty="0" smtClean="0">
                <a:latin typeface="+mj-lt"/>
                <a:ea typeface="+mj-ea"/>
                <a:cs typeface="+mj-cs"/>
              </a:rPr>
              <a:t>29</a:t>
            </a:r>
          </a:p>
          <a:p>
            <a:pPr marL="0" indent="0">
              <a:lnSpc>
                <a:spcPct val="90000"/>
              </a:lnSpc>
              <a:buNone/>
            </a:pPr>
            <a:endParaRPr lang="pl-PL" dirty="0">
              <a:latin typeface="+mj-lt"/>
              <a:ea typeface="+mj-ea"/>
              <a:cs typeface="+mj-cs"/>
            </a:endParaRPr>
          </a:p>
          <a:p>
            <a:pPr>
              <a:lnSpc>
                <a:spcPct val="90000"/>
              </a:lnSpc>
            </a:pPr>
            <a:r>
              <a:rPr lang="pl-PL" dirty="0">
                <a:latin typeface="+mj-lt"/>
                <a:ea typeface="+mj-ea"/>
                <a:cs typeface="+mj-cs"/>
              </a:rPr>
              <a:t>Nazwy testowych serwisów zaczynały się od „TEST” i instalowały się na końcu listy </a:t>
            </a:r>
            <a:r>
              <a:rPr lang="pl-PL" dirty="0" smtClean="0">
                <a:latin typeface="+mj-lt"/>
                <a:ea typeface="+mj-ea"/>
                <a:cs typeface="+mj-cs"/>
              </a:rPr>
              <a:t>programów</a:t>
            </a:r>
          </a:p>
          <a:p>
            <a:pPr marL="0" indent="0">
              <a:lnSpc>
                <a:spcPct val="90000"/>
              </a:lnSpc>
              <a:buNone/>
            </a:pPr>
            <a:endParaRPr lang="pl-PL" dirty="0">
              <a:latin typeface="+mj-lt"/>
              <a:ea typeface="+mj-ea"/>
              <a:cs typeface="+mj-cs"/>
            </a:endParaRPr>
          </a:p>
          <a:p>
            <a:pPr>
              <a:lnSpc>
                <a:spcPct val="90000"/>
              </a:lnSpc>
            </a:pPr>
            <a:r>
              <a:rPr lang="pl-PL" dirty="0">
                <a:latin typeface="+mj-lt"/>
                <a:ea typeface="+mj-ea"/>
                <a:cs typeface="+mj-cs"/>
              </a:rPr>
              <a:t>Sygnał był odbierany na terenie aglomeracji warszawskiej</a:t>
            </a:r>
          </a:p>
          <a:p>
            <a:pPr>
              <a:lnSpc>
                <a:spcPct val="90000"/>
              </a:lnSpc>
              <a:buFontTx/>
              <a:buNone/>
            </a:pPr>
            <a:endParaRPr lang="pl-PL" sz="2800" b="0" dirty="0" smtClean="0">
              <a:effectLst/>
            </a:endParaRPr>
          </a:p>
        </p:txBody>
      </p:sp>
      <p:pic>
        <p:nvPicPr>
          <p:cNvPr id="14337" name="Picture 1" descr="C:\Users\p27414\AppData\Local\Microsoft\Windows\Temporary Internet Files\Content.IE5\7IKG3XRN\MC900340648[1].wmf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7386475" y="765811"/>
            <a:ext cx="1615141" cy="134524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ytuł 1"/>
          <p:cNvSpPr>
            <a:spLocks noGrp="1"/>
          </p:cNvSpPr>
          <p:nvPr>
            <p:ph type="title"/>
          </p:nvPr>
        </p:nvSpPr>
        <p:spPr>
          <a:xfrm>
            <a:off x="0" y="741405"/>
            <a:ext cx="9144000" cy="887370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pl-PL" sz="2400" dirty="0"/>
              <a:t>Uzyskiwane</a:t>
            </a:r>
            <a:r>
              <a:rPr lang="pl-PL" sz="2400" dirty="0" smtClean="0"/>
              <a:t> przepływności dla treści HD</a:t>
            </a:r>
            <a:br>
              <a:rPr lang="pl-PL" sz="2400" dirty="0" smtClean="0"/>
            </a:br>
            <a:r>
              <a:rPr lang="pl-PL" sz="2400" dirty="0" smtClean="0"/>
              <a:t>aktualne w czasie oceny subiektywnej</a:t>
            </a:r>
            <a:br>
              <a:rPr lang="pl-PL" sz="2400" dirty="0" smtClean="0"/>
            </a:br>
            <a:endParaRPr lang="pl-PL" sz="2400" dirty="0"/>
          </a:p>
        </p:txBody>
      </p:sp>
      <p:grpSp>
        <p:nvGrpSpPr>
          <p:cNvPr id="10" name="Grupa 9"/>
          <p:cNvGrpSpPr/>
          <p:nvPr/>
        </p:nvGrpSpPr>
        <p:grpSpPr>
          <a:xfrm>
            <a:off x="2411730" y="1628775"/>
            <a:ext cx="4444406" cy="4128135"/>
            <a:chOff x="2411730" y="1628775"/>
            <a:chExt cx="4444406" cy="4128135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411730" y="1628775"/>
              <a:ext cx="4444406" cy="41281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" name="pole tekstowe 3"/>
            <p:cNvSpPr txBox="1"/>
            <p:nvPr/>
          </p:nvSpPr>
          <p:spPr>
            <a:xfrm>
              <a:off x="3766185" y="3836194"/>
              <a:ext cx="639919" cy="184666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pl-PL" sz="600" b="1" dirty="0" smtClean="0"/>
                <a:t>Dostawca X</a:t>
              </a:r>
              <a:endParaRPr lang="pl-PL" sz="600" b="1" dirty="0"/>
            </a:p>
          </p:txBody>
        </p:sp>
        <p:sp>
          <p:nvSpPr>
            <p:cNvPr id="5" name="pole tekstowe 4"/>
            <p:cNvSpPr txBox="1"/>
            <p:nvPr/>
          </p:nvSpPr>
          <p:spPr>
            <a:xfrm>
              <a:off x="4400550" y="3836194"/>
              <a:ext cx="638316" cy="184666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pl-PL" sz="600" b="1" dirty="0" smtClean="0"/>
                <a:t>Dostawca Y</a:t>
              </a:r>
              <a:endParaRPr lang="pl-PL" sz="600" b="1" dirty="0"/>
            </a:p>
          </p:txBody>
        </p:sp>
        <p:sp>
          <p:nvSpPr>
            <p:cNvPr id="6" name="pole tekstowe 5"/>
            <p:cNvSpPr txBox="1"/>
            <p:nvPr/>
          </p:nvSpPr>
          <p:spPr>
            <a:xfrm>
              <a:off x="5062538" y="3836194"/>
              <a:ext cx="635110" cy="184666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pl-PL" sz="600" b="1" dirty="0" smtClean="0"/>
                <a:t>Dostawca Z</a:t>
              </a:r>
              <a:endParaRPr lang="pl-PL" sz="600" b="1" dirty="0"/>
            </a:p>
          </p:txBody>
        </p:sp>
        <p:sp>
          <p:nvSpPr>
            <p:cNvPr id="7" name="pole tekstowe 6"/>
            <p:cNvSpPr txBox="1"/>
            <p:nvPr/>
          </p:nvSpPr>
          <p:spPr>
            <a:xfrm>
              <a:off x="3745230" y="5538311"/>
              <a:ext cx="639919" cy="184666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pl-PL" sz="600" b="1" dirty="0" smtClean="0"/>
                <a:t>Dostawca X</a:t>
              </a:r>
              <a:endParaRPr lang="pl-PL" sz="600" b="1" dirty="0"/>
            </a:p>
          </p:txBody>
        </p:sp>
        <p:sp>
          <p:nvSpPr>
            <p:cNvPr id="8" name="pole tekstowe 7"/>
            <p:cNvSpPr txBox="1"/>
            <p:nvPr/>
          </p:nvSpPr>
          <p:spPr>
            <a:xfrm>
              <a:off x="4379595" y="5538311"/>
              <a:ext cx="638316" cy="184666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pl-PL" sz="600" b="1" dirty="0" smtClean="0"/>
                <a:t>Dostawca Y</a:t>
              </a:r>
              <a:endParaRPr lang="pl-PL" sz="600" b="1" dirty="0"/>
            </a:p>
          </p:txBody>
        </p:sp>
        <p:sp>
          <p:nvSpPr>
            <p:cNvPr id="9" name="pole tekstowe 8"/>
            <p:cNvSpPr txBox="1"/>
            <p:nvPr/>
          </p:nvSpPr>
          <p:spPr>
            <a:xfrm>
              <a:off x="5039677" y="5538311"/>
              <a:ext cx="635110" cy="184666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pl-PL" sz="600" b="1" dirty="0" smtClean="0"/>
                <a:t>Dostawca Z</a:t>
              </a:r>
              <a:endParaRPr lang="pl-PL" sz="600" b="1" dirty="0"/>
            </a:p>
          </p:txBody>
        </p:sp>
      </p:grpSp>
      <p:sp>
        <p:nvSpPr>
          <p:cNvPr id="12" name="Tytuł 1"/>
          <p:cNvSpPr txBox="1">
            <a:spLocks/>
          </p:cNvSpPr>
          <p:nvPr/>
        </p:nvSpPr>
        <p:spPr>
          <a:xfrm>
            <a:off x="0" y="5961105"/>
            <a:ext cx="9144000" cy="37302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400" i="0" u="none" strike="noStrike" kern="0" cap="none" spc="0" normalizeH="0" baseline="0" noProof="0" dirty="0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Ustawienia: </a:t>
            </a:r>
            <a:r>
              <a:rPr kumimoji="0" lang="pl-PL" sz="140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head-end</a:t>
            </a:r>
            <a:r>
              <a:rPr kumimoji="0" lang="pl-PL" sz="1400" i="0" u="none" strike="noStrike" kern="0" cap="none" spc="0" normalizeH="0" noProof="0" dirty="0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TVP MUX-3 ustawiony na 8 slotów, nowe testowane na 10, </a:t>
            </a:r>
            <a:r>
              <a:rPr kumimoji="0" lang="pl-PL" sz="1400" i="0" u="none" strike="noStrike" kern="0" cap="none" spc="0" normalizeH="0" noProof="0" dirty="0" err="1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multipleksacja</a:t>
            </a:r>
            <a:r>
              <a:rPr kumimoji="0" lang="pl-PL" sz="1400" i="0" u="none" strike="noStrike" kern="0" cap="none" spc="0" normalizeH="0" noProof="0" dirty="0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statystyczna</a:t>
            </a:r>
            <a:endParaRPr kumimoji="0" lang="pl-PL" sz="1400" i="0" u="none" strike="noStrike" kern="0" cap="none" spc="0" normalizeH="0" baseline="0" noProof="0" dirty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1"/>
          <p:cNvSpPr txBox="1">
            <a:spLocks/>
          </p:cNvSpPr>
          <p:nvPr/>
        </p:nvSpPr>
        <p:spPr>
          <a:xfrm>
            <a:off x="0" y="908685"/>
            <a:ext cx="9144000" cy="83439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Uzyskiwane przepływności dla treści SD</a:t>
            </a:r>
          </a:p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2400" b="1" kern="0" dirty="0" smtClean="0">
                <a:solidFill>
                  <a:srgbClr val="000066"/>
                </a:solidFill>
                <a:latin typeface="+mj-lt"/>
                <a:ea typeface="+mj-ea"/>
                <a:cs typeface="+mj-cs"/>
              </a:rPr>
              <a:t>aktualne w czasie oceny subiektywnej</a:t>
            </a:r>
            <a:endParaRPr kumimoji="0" lang="pl-PL" sz="2400" b="1" i="0" u="none" strike="noStrike" kern="0" cap="none" spc="0" normalizeH="0" baseline="0" noProof="0" dirty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pSp>
        <p:nvGrpSpPr>
          <p:cNvPr id="18" name="Grupa 17"/>
          <p:cNvGrpSpPr/>
          <p:nvPr/>
        </p:nvGrpSpPr>
        <p:grpSpPr>
          <a:xfrm>
            <a:off x="34269" y="1821952"/>
            <a:ext cx="9032530" cy="4040330"/>
            <a:chOff x="20934" y="1915297"/>
            <a:chExt cx="9032530" cy="4040330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0934" y="1915297"/>
              <a:ext cx="9032530" cy="4040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" name="pole tekstowe 5"/>
            <p:cNvSpPr txBox="1"/>
            <p:nvPr/>
          </p:nvSpPr>
          <p:spPr>
            <a:xfrm>
              <a:off x="1422559" y="3468291"/>
              <a:ext cx="639919" cy="184666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pl-PL" sz="600" b="1" dirty="0" smtClean="0"/>
                <a:t>Dostawca X</a:t>
              </a:r>
              <a:endParaRPr lang="pl-PL" sz="600" b="1" dirty="0"/>
            </a:p>
          </p:txBody>
        </p:sp>
        <p:sp>
          <p:nvSpPr>
            <p:cNvPr id="7" name="pole tekstowe 6"/>
            <p:cNvSpPr txBox="1"/>
            <p:nvPr/>
          </p:nvSpPr>
          <p:spPr>
            <a:xfrm>
              <a:off x="2147411" y="3468291"/>
              <a:ext cx="638316" cy="184666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pl-PL" sz="600" b="1" dirty="0" smtClean="0"/>
                <a:t>Dostawca Y</a:t>
              </a:r>
              <a:endParaRPr lang="pl-PL" sz="600" b="1" dirty="0"/>
            </a:p>
          </p:txBody>
        </p:sp>
        <p:sp>
          <p:nvSpPr>
            <p:cNvPr id="8" name="pole tekstowe 7"/>
            <p:cNvSpPr txBox="1"/>
            <p:nvPr/>
          </p:nvSpPr>
          <p:spPr>
            <a:xfrm>
              <a:off x="2803684" y="3468291"/>
              <a:ext cx="635110" cy="184666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pl-PL" sz="600" b="1" dirty="0" smtClean="0"/>
                <a:t>Dostawca Z</a:t>
              </a:r>
              <a:endParaRPr lang="pl-PL" sz="600" b="1" dirty="0"/>
            </a:p>
          </p:txBody>
        </p:sp>
        <p:sp>
          <p:nvSpPr>
            <p:cNvPr id="9" name="pole tekstowe 8"/>
            <p:cNvSpPr txBox="1"/>
            <p:nvPr/>
          </p:nvSpPr>
          <p:spPr>
            <a:xfrm>
              <a:off x="1443038" y="5673090"/>
              <a:ext cx="639919" cy="184666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pl-PL" sz="600" b="1" dirty="0" smtClean="0"/>
                <a:t>Dostawca X</a:t>
              </a:r>
              <a:endParaRPr lang="pl-PL" sz="600" b="1" dirty="0"/>
            </a:p>
          </p:txBody>
        </p:sp>
        <p:sp>
          <p:nvSpPr>
            <p:cNvPr id="10" name="pole tekstowe 9"/>
            <p:cNvSpPr txBox="1"/>
            <p:nvPr/>
          </p:nvSpPr>
          <p:spPr>
            <a:xfrm>
              <a:off x="2124551" y="5673090"/>
              <a:ext cx="638316" cy="184666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pl-PL" sz="600" b="1" dirty="0" smtClean="0"/>
                <a:t>Dostawca Y</a:t>
              </a:r>
              <a:endParaRPr lang="pl-PL" sz="600" b="1" dirty="0"/>
            </a:p>
          </p:txBody>
        </p:sp>
        <p:sp>
          <p:nvSpPr>
            <p:cNvPr id="11" name="pole tekstowe 10"/>
            <p:cNvSpPr txBox="1"/>
            <p:nvPr/>
          </p:nvSpPr>
          <p:spPr>
            <a:xfrm>
              <a:off x="2757488" y="5673090"/>
              <a:ext cx="635110" cy="184666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pl-PL" sz="600" b="1" dirty="0" smtClean="0"/>
                <a:t>Dostawca Z</a:t>
              </a:r>
              <a:endParaRPr lang="pl-PL" sz="600" b="1" dirty="0"/>
            </a:p>
          </p:txBody>
        </p:sp>
        <p:sp>
          <p:nvSpPr>
            <p:cNvPr id="12" name="pole tekstowe 11"/>
            <p:cNvSpPr txBox="1"/>
            <p:nvPr/>
          </p:nvSpPr>
          <p:spPr>
            <a:xfrm>
              <a:off x="5913120" y="3703797"/>
              <a:ext cx="639919" cy="184666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pl-PL" sz="600" b="1" dirty="0" smtClean="0"/>
                <a:t>Dostawca X</a:t>
              </a:r>
              <a:endParaRPr lang="pl-PL" sz="600" b="1" dirty="0"/>
            </a:p>
          </p:txBody>
        </p:sp>
        <p:sp>
          <p:nvSpPr>
            <p:cNvPr id="13" name="pole tekstowe 12"/>
            <p:cNvSpPr txBox="1"/>
            <p:nvPr/>
          </p:nvSpPr>
          <p:spPr>
            <a:xfrm>
              <a:off x="6627496" y="3703797"/>
              <a:ext cx="638316" cy="184666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pl-PL" sz="600" b="1" dirty="0" smtClean="0"/>
                <a:t>Dostawca Y</a:t>
              </a:r>
              <a:endParaRPr lang="pl-PL" sz="600" b="1" dirty="0"/>
            </a:p>
          </p:txBody>
        </p:sp>
        <p:sp>
          <p:nvSpPr>
            <p:cNvPr id="14" name="pole tekstowe 13"/>
            <p:cNvSpPr txBox="1"/>
            <p:nvPr/>
          </p:nvSpPr>
          <p:spPr>
            <a:xfrm>
              <a:off x="7255193" y="3703797"/>
              <a:ext cx="635110" cy="184666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pl-PL" sz="600" b="1" dirty="0" smtClean="0"/>
                <a:t>Dostawca Z</a:t>
              </a:r>
              <a:endParaRPr lang="pl-PL" sz="600" b="1" dirty="0"/>
            </a:p>
          </p:txBody>
        </p:sp>
        <p:sp>
          <p:nvSpPr>
            <p:cNvPr id="15" name="pole tekstowe 14"/>
            <p:cNvSpPr txBox="1"/>
            <p:nvPr/>
          </p:nvSpPr>
          <p:spPr>
            <a:xfrm>
              <a:off x="5915978" y="5680235"/>
              <a:ext cx="639919" cy="184666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pl-PL" sz="600" b="1" dirty="0" smtClean="0"/>
                <a:t>Dostawca X</a:t>
              </a:r>
              <a:endParaRPr lang="pl-PL" sz="600" b="1" dirty="0"/>
            </a:p>
          </p:txBody>
        </p:sp>
        <p:sp>
          <p:nvSpPr>
            <p:cNvPr id="16" name="pole tekstowe 15"/>
            <p:cNvSpPr txBox="1"/>
            <p:nvPr/>
          </p:nvSpPr>
          <p:spPr>
            <a:xfrm>
              <a:off x="6628448" y="5680235"/>
              <a:ext cx="638316" cy="184666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pl-PL" sz="600" b="1" dirty="0" smtClean="0"/>
                <a:t>Dostawca Y</a:t>
              </a:r>
              <a:endParaRPr lang="pl-PL" sz="600" b="1" dirty="0"/>
            </a:p>
          </p:txBody>
        </p:sp>
        <p:sp>
          <p:nvSpPr>
            <p:cNvPr id="17" name="pole tekstowe 16"/>
            <p:cNvSpPr txBox="1"/>
            <p:nvPr/>
          </p:nvSpPr>
          <p:spPr>
            <a:xfrm>
              <a:off x="7278054" y="5680235"/>
              <a:ext cx="635110" cy="184666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pl-PL" sz="600" b="1" dirty="0" smtClean="0"/>
                <a:t>Dostawca Z</a:t>
              </a:r>
              <a:endParaRPr lang="pl-PL" sz="600" b="1" dirty="0"/>
            </a:p>
          </p:txBody>
        </p:sp>
      </p:grpSp>
      <p:sp>
        <p:nvSpPr>
          <p:cNvPr id="19" name="Tytuł 1"/>
          <p:cNvSpPr txBox="1">
            <a:spLocks/>
          </p:cNvSpPr>
          <p:nvPr/>
        </p:nvSpPr>
        <p:spPr>
          <a:xfrm>
            <a:off x="0" y="5961105"/>
            <a:ext cx="9144000" cy="37302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400" i="0" u="none" strike="noStrike" kern="0" cap="none" spc="0" normalizeH="0" baseline="0" noProof="0" dirty="0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Ustawienia: </a:t>
            </a:r>
            <a:r>
              <a:rPr kumimoji="0" lang="pl-PL" sz="140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head-end</a:t>
            </a:r>
            <a:r>
              <a:rPr kumimoji="0" lang="pl-PL" sz="1400" i="0" u="none" strike="noStrike" kern="0" cap="none" spc="0" normalizeH="0" noProof="0" dirty="0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TVP MUX-3 ustawiony na 8 slotów, nowe testowane na 10, </a:t>
            </a:r>
            <a:r>
              <a:rPr kumimoji="0" lang="pl-PL" sz="1400" i="0" u="none" strike="noStrike" kern="0" cap="none" spc="0" normalizeH="0" noProof="0" dirty="0" err="1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multipleksacja</a:t>
            </a:r>
            <a:r>
              <a:rPr kumimoji="0" lang="pl-PL" sz="1400" i="0" u="none" strike="noStrike" kern="0" cap="none" spc="0" normalizeH="0" noProof="0" dirty="0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statystyczna</a:t>
            </a:r>
            <a:endParaRPr kumimoji="0" lang="pl-PL" sz="1400" i="0" u="none" strike="noStrike" kern="0" cap="none" spc="0" normalizeH="0" baseline="0" noProof="0" dirty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3_Projekt domyślny">
  <a:themeElements>
    <a:clrScheme name="3_Projekt domyślny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3_Projekt domyślny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3_Projekt domyślny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Projekt domyślny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Projekt domyślny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Projekt domyślny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Projekt domyślny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Projekt domyślny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Projekt domyślny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Projekt domyślny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Projekt domyślny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Projekt domyślny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Projekt domyślny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Projekt domyślny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yw pakiet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8182</TotalTime>
  <Words>2450</Words>
  <Application>Microsoft Office PowerPoint</Application>
  <PresentationFormat>Pokaz na ekranie (4:3)</PresentationFormat>
  <Paragraphs>555</Paragraphs>
  <Slides>41</Slides>
  <Notes>17</Notes>
  <HiddenSlides>0</HiddenSlides>
  <MMClips>0</MMClips>
  <ScaleCrop>false</ScaleCrop>
  <HeadingPairs>
    <vt:vector size="8" baseType="variant">
      <vt:variant>
        <vt:lpstr>Motyw</vt:lpstr>
      </vt:variant>
      <vt:variant>
        <vt:i4>1</vt:i4>
      </vt:variant>
      <vt:variant>
        <vt:lpstr>Łącza</vt:lpstr>
      </vt:variant>
      <vt:variant>
        <vt:i4>1</vt:i4>
      </vt:variant>
      <vt:variant>
        <vt:lpstr>Osadzone serwery OLE</vt:lpstr>
      </vt:variant>
      <vt:variant>
        <vt:i4>1</vt:i4>
      </vt:variant>
      <vt:variant>
        <vt:lpstr>Tytuły slajdów</vt:lpstr>
      </vt:variant>
      <vt:variant>
        <vt:i4>41</vt:i4>
      </vt:variant>
    </vt:vector>
  </HeadingPairs>
  <TitlesOfParts>
    <vt:vector size="44" baseType="lpstr">
      <vt:lpstr>3_Projekt domyślny</vt:lpstr>
      <vt:lpstr>\\localhost\Users\mda\Desktop\Dokument1!OLE_LINK2</vt:lpstr>
      <vt:lpstr>Obraz - mapa bitowa</vt:lpstr>
      <vt:lpstr>Prezentacja programu PowerPoint</vt:lpstr>
      <vt:lpstr>Cel testów koderów H.264 i multiplekserów nowej generacji</vt:lpstr>
      <vt:lpstr>Schemat infrastruktury testowej</vt:lpstr>
      <vt:lpstr>Ogólny przebieg testów koderów H.264 i multiplekserów</vt:lpstr>
      <vt:lpstr>Przebieg technologiczny testów</vt:lpstr>
      <vt:lpstr>Prezentacja programu PowerPoint</vt:lpstr>
      <vt:lpstr>Testy w powietrzu</vt:lpstr>
      <vt:lpstr>Uzyskiwane przepływności dla treści HD aktualne w czasie oceny subiektywnej </vt:lpstr>
      <vt:lpstr>Prezentacja programu PowerPoint</vt:lpstr>
      <vt:lpstr>Prezentacja programu PowerPoint</vt:lpstr>
      <vt:lpstr>Prezentacja programu PowerPoint</vt:lpstr>
      <vt:lpstr>Prezentacja programu PowerPoint</vt:lpstr>
      <vt:lpstr>Subiektywna ocena jakości obrazu</vt:lpstr>
      <vt:lpstr>Prezentacja programu PowerPoint</vt:lpstr>
      <vt:lpstr>Wyniki testów oceny subiektywnej</vt:lpstr>
      <vt:lpstr>Wybrana konfiguracja docelowa 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>TVP SA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Slajd 1</dc:title>
  <dc:creator>Administrator</dc:creator>
  <cp:lastModifiedBy>Wojciechowska Izabela</cp:lastModifiedBy>
  <cp:revision>635</cp:revision>
  <dcterms:created xsi:type="dcterms:W3CDTF">2006-02-18T19:24:25Z</dcterms:created>
  <dcterms:modified xsi:type="dcterms:W3CDTF">2014-04-23T10:25:39Z</dcterms:modified>
</cp:coreProperties>
</file>