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 id="2147483941" r:id="rId2"/>
  </p:sldMasterIdLst>
  <p:notesMasterIdLst>
    <p:notesMasterId r:id="rId29"/>
  </p:notesMasterIdLst>
  <p:sldIdLst>
    <p:sldId id="533" r:id="rId3"/>
    <p:sldId id="595" r:id="rId4"/>
    <p:sldId id="618" r:id="rId5"/>
    <p:sldId id="619" r:id="rId6"/>
    <p:sldId id="596" r:id="rId7"/>
    <p:sldId id="597" r:id="rId8"/>
    <p:sldId id="598" r:id="rId9"/>
    <p:sldId id="541" r:id="rId10"/>
    <p:sldId id="540" r:id="rId11"/>
    <p:sldId id="576" r:id="rId12"/>
    <p:sldId id="551" r:id="rId13"/>
    <p:sldId id="552" r:id="rId14"/>
    <p:sldId id="560" r:id="rId15"/>
    <p:sldId id="606" r:id="rId16"/>
    <p:sldId id="620" r:id="rId17"/>
    <p:sldId id="621" r:id="rId18"/>
    <p:sldId id="599" r:id="rId19"/>
    <p:sldId id="600" r:id="rId20"/>
    <p:sldId id="582" r:id="rId21"/>
    <p:sldId id="608" r:id="rId22"/>
    <p:sldId id="601" r:id="rId23"/>
    <p:sldId id="602" r:id="rId24"/>
    <p:sldId id="603" r:id="rId25"/>
    <p:sldId id="604" r:id="rId26"/>
    <p:sldId id="605" r:id="rId27"/>
    <p:sldId id="404" r:id="rId28"/>
  </p:sldIdLst>
  <p:sldSz cx="12188825" cy="6858000"/>
  <p:notesSz cx="6858000" cy="9296400"/>
  <p:defaultTextStyle>
    <a:defPPr>
      <a:defRPr lang="en-US"/>
    </a:defPPr>
    <a:lvl1pPr marL="0" algn="l" defTabSz="913639" rtl="0" eaLnBrk="1" latinLnBrk="0" hangingPunct="1">
      <a:defRPr sz="1900" kern="1200">
        <a:solidFill>
          <a:schemeClr val="tx1"/>
        </a:solidFill>
        <a:latin typeface="+mn-lt"/>
        <a:ea typeface="+mn-ea"/>
        <a:cs typeface="+mn-cs"/>
      </a:defRPr>
    </a:lvl1pPr>
    <a:lvl2pPr marL="456801" algn="l" defTabSz="913639" rtl="0" eaLnBrk="1" latinLnBrk="0" hangingPunct="1">
      <a:defRPr sz="1900" kern="1200">
        <a:solidFill>
          <a:schemeClr val="tx1"/>
        </a:solidFill>
        <a:latin typeface="+mn-lt"/>
        <a:ea typeface="+mn-ea"/>
        <a:cs typeface="+mn-cs"/>
      </a:defRPr>
    </a:lvl2pPr>
    <a:lvl3pPr marL="913639" algn="l" defTabSz="913639" rtl="0" eaLnBrk="1" latinLnBrk="0" hangingPunct="1">
      <a:defRPr sz="1900" kern="1200">
        <a:solidFill>
          <a:schemeClr val="tx1"/>
        </a:solidFill>
        <a:latin typeface="+mn-lt"/>
        <a:ea typeface="+mn-ea"/>
        <a:cs typeface="+mn-cs"/>
      </a:defRPr>
    </a:lvl3pPr>
    <a:lvl4pPr marL="1370453" algn="l" defTabSz="913639" rtl="0" eaLnBrk="1" latinLnBrk="0" hangingPunct="1">
      <a:defRPr sz="1900" kern="1200">
        <a:solidFill>
          <a:schemeClr val="tx1"/>
        </a:solidFill>
        <a:latin typeface="+mn-lt"/>
        <a:ea typeface="+mn-ea"/>
        <a:cs typeface="+mn-cs"/>
      </a:defRPr>
    </a:lvl4pPr>
    <a:lvl5pPr marL="1827280" algn="l" defTabSz="913639" rtl="0" eaLnBrk="1" latinLnBrk="0" hangingPunct="1">
      <a:defRPr sz="1900" kern="1200">
        <a:solidFill>
          <a:schemeClr val="tx1"/>
        </a:solidFill>
        <a:latin typeface="+mn-lt"/>
        <a:ea typeface="+mn-ea"/>
        <a:cs typeface="+mn-cs"/>
      </a:defRPr>
    </a:lvl5pPr>
    <a:lvl6pPr marL="2284084" algn="l" defTabSz="913639" rtl="0" eaLnBrk="1" latinLnBrk="0" hangingPunct="1">
      <a:defRPr sz="1900" kern="1200">
        <a:solidFill>
          <a:schemeClr val="tx1"/>
        </a:solidFill>
        <a:latin typeface="+mn-lt"/>
        <a:ea typeface="+mn-ea"/>
        <a:cs typeface="+mn-cs"/>
      </a:defRPr>
    </a:lvl6pPr>
    <a:lvl7pPr marL="2740914" algn="l" defTabSz="913639" rtl="0" eaLnBrk="1" latinLnBrk="0" hangingPunct="1">
      <a:defRPr sz="1900" kern="1200">
        <a:solidFill>
          <a:schemeClr val="tx1"/>
        </a:solidFill>
        <a:latin typeface="+mn-lt"/>
        <a:ea typeface="+mn-ea"/>
        <a:cs typeface="+mn-cs"/>
      </a:defRPr>
    </a:lvl7pPr>
    <a:lvl8pPr marL="3197734" algn="l" defTabSz="913639" rtl="0" eaLnBrk="1" latinLnBrk="0" hangingPunct="1">
      <a:defRPr sz="1900" kern="1200">
        <a:solidFill>
          <a:schemeClr val="tx1"/>
        </a:solidFill>
        <a:latin typeface="+mn-lt"/>
        <a:ea typeface="+mn-ea"/>
        <a:cs typeface="+mn-cs"/>
      </a:defRPr>
    </a:lvl8pPr>
    <a:lvl9pPr marL="3654559" algn="l" defTabSz="913639"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6AD555-8645-8247-8087-A149AC6D7F8B}">
          <p14:sldIdLst>
            <p14:sldId id="533"/>
            <p14:sldId id="595"/>
            <p14:sldId id="618"/>
            <p14:sldId id="619"/>
            <p14:sldId id="596"/>
            <p14:sldId id="597"/>
            <p14:sldId id="598"/>
            <p14:sldId id="541"/>
            <p14:sldId id="540"/>
            <p14:sldId id="576"/>
            <p14:sldId id="551"/>
            <p14:sldId id="552"/>
            <p14:sldId id="560"/>
            <p14:sldId id="606"/>
            <p14:sldId id="620"/>
            <p14:sldId id="621"/>
            <p14:sldId id="599"/>
            <p14:sldId id="600"/>
            <p14:sldId id="582"/>
            <p14:sldId id="608"/>
            <p14:sldId id="601"/>
            <p14:sldId id="602"/>
            <p14:sldId id="603"/>
            <p14:sldId id="604"/>
            <p14:sldId id="605"/>
            <p14:sldId id="404"/>
          </p14:sldIdLst>
        </p14:section>
      </p14:sectionLst>
    </p:ext>
    <p:ext uri="{EFAFB233-063F-42B5-8137-9DF3F51BA10A}">
      <p15:sldGuideLst xmlns="" xmlns:p15="http://schemas.microsoft.com/office/powerpoint/2012/main">
        <p15:guide id="1" orient="horz" pos="511">
          <p15:clr>
            <a:srgbClr val="A4A3A4"/>
          </p15:clr>
        </p15:guide>
        <p15:guide id="2" pos="2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DCAFF"/>
    <a:srgbClr val="57FFFF"/>
    <a:srgbClr val="FFFFFF"/>
    <a:srgbClr val="00FAFF"/>
    <a:srgbClr val="00DADD"/>
    <a:srgbClr val="00C0C2"/>
    <a:srgbClr val="44B7E7"/>
    <a:srgbClr val="7CC7E8"/>
    <a:srgbClr val="009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1" autoAdjust="0"/>
    <p:restoredTop sz="71855" autoAdjust="0"/>
  </p:normalViewPr>
  <p:slideViewPr>
    <p:cSldViewPr snapToGrid="0">
      <p:cViewPr varScale="1">
        <p:scale>
          <a:sx n="54" d="100"/>
          <a:sy n="54" d="100"/>
        </p:scale>
        <p:origin x="-1512" y="-84"/>
      </p:cViewPr>
      <p:guideLst>
        <p:guide orient="horz" pos="511"/>
        <p:guide pos="255"/>
      </p:guideLst>
    </p:cSldViewPr>
  </p:slideViewPr>
  <p:notesTextViewPr>
    <p:cViewPr>
      <p:scale>
        <a:sx n="100" d="100"/>
        <a:sy n="100" d="100"/>
      </p:scale>
      <p:origin x="0" y="0"/>
    </p:cViewPr>
  </p:notesTextViewPr>
  <p:sorterViewPr>
    <p:cViewPr>
      <p:scale>
        <a:sx n="137" d="100"/>
        <a:sy n="137" d="100"/>
      </p:scale>
      <p:origin x="0" y="4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bg2"/>
                </a:solidFill>
              </a:defRPr>
            </a:pPr>
            <a:r>
              <a:rPr lang="en-US" sz="1600" dirty="0" err="1" smtClean="0">
                <a:solidFill>
                  <a:schemeClr val="bg2"/>
                </a:solidFill>
              </a:rPr>
              <a:t>ś</a:t>
            </a:r>
            <a:r>
              <a:rPr lang="en-US" sz="1600" smtClean="0">
                <a:solidFill>
                  <a:schemeClr val="bg2"/>
                </a:solidFill>
              </a:rPr>
              <a:t>wiatowa </a:t>
            </a:r>
            <a:r>
              <a:rPr lang="en-US" sz="1600" dirty="0" err="1" smtClean="0">
                <a:solidFill>
                  <a:schemeClr val="bg2"/>
                </a:solidFill>
              </a:rPr>
              <a:t>sprzedaż</a:t>
            </a:r>
            <a:r>
              <a:rPr lang="en-US" sz="1600" dirty="0" smtClean="0">
                <a:solidFill>
                  <a:schemeClr val="bg2"/>
                </a:solidFill>
              </a:rPr>
              <a:t> TV </a:t>
            </a:r>
            <a:r>
              <a:rPr lang="en-US" sz="1600" dirty="0" err="1" smtClean="0">
                <a:solidFill>
                  <a:schemeClr val="bg2"/>
                </a:solidFill>
              </a:rPr>
              <a:t>dla</a:t>
            </a:r>
            <a:r>
              <a:rPr lang="en-US" sz="1600" dirty="0" smtClean="0">
                <a:solidFill>
                  <a:schemeClr val="bg2"/>
                </a:solidFill>
              </a:rPr>
              <a:t> </a:t>
            </a:r>
            <a:r>
              <a:rPr lang="en-US" sz="1600" dirty="0" err="1" smtClean="0">
                <a:solidFill>
                  <a:schemeClr val="bg2"/>
                </a:solidFill>
              </a:rPr>
              <a:t>technologii</a:t>
            </a:r>
            <a:endParaRPr lang="en-US" sz="1600" dirty="0">
              <a:solidFill>
                <a:schemeClr val="bg2"/>
              </a:solidFill>
            </a:endParaRPr>
          </a:p>
        </c:rich>
      </c:tx>
      <c:layout/>
      <c:overlay val="0"/>
    </c:title>
    <c:autoTitleDeleted val="0"/>
    <c:plotArea>
      <c:layout/>
      <c:barChart>
        <c:barDir val="col"/>
        <c:grouping val="percentStacked"/>
        <c:varyColors val="0"/>
        <c:ser>
          <c:idx val="0"/>
          <c:order val="0"/>
          <c:tx>
            <c:strRef>
              <c:f>Sheet1!$B$1</c:f>
              <c:strCache>
                <c:ptCount val="1"/>
                <c:pt idx="0">
                  <c:v>SD</c:v>
                </c:pt>
              </c:strCache>
            </c:strRef>
          </c:tx>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6.3700000000000007E-2</c:v>
                </c:pt>
                <c:pt idx="1">
                  <c:v>3.5299999999999998E-2</c:v>
                </c:pt>
                <c:pt idx="2">
                  <c:v>1.9400000000000001E-2</c:v>
                </c:pt>
                <c:pt idx="3">
                  <c:v>1.4999999999999999E-2</c:v>
                </c:pt>
                <c:pt idx="4">
                  <c:v>1.21E-2</c:v>
                </c:pt>
                <c:pt idx="5">
                  <c:v>1.14E-2</c:v>
                </c:pt>
              </c:numCache>
            </c:numRef>
          </c:val>
        </c:ser>
        <c:ser>
          <c:idx val="1"/>
          <c:order val="1"/>
          <c:tx>
            <c:strRef>
              <c:f>Sheet1!$C$1</c:f>
              <c:strCache>
                <c:ptCount val="1"/>
                <c:pt idx="0">
                  <c:v>HD</c:v>
                </c:pt>
              </c:strCache>
            </c:strRef>
          </c:tx>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General</c:formatCode>
                <c:ptCount val="6"/>
                <c:pt idx="0">
                  <c:v>0.93620000000000003</c:v>
                </c:pt>
                <c:pt idx="1">
                  <c:v>0.95980000000000099</c:v>
                </c:pt>
                <c:pt idx="2">
                  <c:v>0.97109999999999996</c:v>
                </c:pt>
                <c:pt idx="3">
                  <c:v>0.96519999999999995</c:v>
                </c:pt>
                <c:pt idx="4">
                  <c:v>0.96020000000000005</c:v>
                </c:pt>
                <c:pt idx="5">
                  <c:v>0.94730000000000003</c:v>
                </c:pt>
              </c:numCache>
            </c:numRef>
          </c:val>
        </c:ser>
        <c:ser>
          <c:idx val="2"/>
          <c:order val="2"/>
          <c:tx>
            <c:strRef>
              <c:f>Sheet1!$D$1</c:f>
              <c:strCache>
                <c:ptCount val="1"/>
                <c:pt idx="0">
                  <c:v>UHD</c:v>
                </c:pt>
              </c:strCache>
            </c:strRef>
          </c:tx>
          <c:invertIfNegative val="0"/>
          <c:dLbls>
            <c:numFmt formatCode="0.0%" sourceLinked="0"/>
            <c:txPr>
              <a:bodyPr/>
              <a:lstStyle/>
              <a:p>
                <a:pPr>
                  <a:defRPr sz="1600">
                    <a:solidFill>
                      <a:srgbClr val="FF0000"/>
                    </a:solidFill>
                  </a:defRPr>
                </a:pPr>
                <a:endParaRPr lang="pl-PL"/>
              </a:p>
            </c:txPr>
            <c:dLblPos val="ct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Sheet1!$D$2:$D$7</c:f>
              <c:numCache>
                <c:formatCode>General</c:formatCode>
                <c:ptCount val="6"/>
                <c:pt idx="0">
                  <c:v>1E-4</c:v>
                </c:pt>
                <c:pt idx="1">
                  <c:v>4.8999999999999998E-3</c:v>
                </c:pt>
                <c:pt idx="2">
                  <c:v>9.5000000000000102E-3</c:v>
                </c:pt>
                <c:pt idx="3">
                  <c:v>1.9800000000000002E-2</c:v>
                </c:pt>
                <c:pt idx="4">
                  <c:v>2.7699999999999999E-2</c:v>
                </c:pt>
                <c:pt idx="5">
                  <c:v>4.1200000000000001E-2</c:v>
                </c:pt>
              </c:numCache>
            </c:numRef>
          </c:val>
        </c:ser>
        <c:dLbls>
          <c:showLegendKey val="0"/>
          <c:showVal val="0"/>
          <c:showCatName val="0"/>
          <c:showSerName val="0"/>
          <c:showPercent val="0"/>
          <c:showBubbleSize val="0"/>
        </c:dLbls>
        <c:gapWidth val="150"/>
        <c:overlap val="100"/>
        <c:axId val="46111232"/>
        <c:axId val="34679616"/>
      </c:barChart>
      <c:catAx>
        <c:axId val="46111232"/>
        <c:scaling>
          <c:orientation val="minMax"/>
        </c:scaling>
        <c:delete val="0"/>
        <c:axPos val="b"/>
        <c:numFmt formatCode="General" sourceLinked="1"/>
        <c:majorTickMark val="out"/>
        <c:minorTickMark val="none"/>
        <c:tickLblPos val="nextTo"/>
        <c:txPr>
          <a:bodyPr/>
          <a:lstStyle/>
          <a:p>
            <a:pPr>
              <a:defRPr>
                <a:solidFill>
                  <a:schemeClr val="bg2"/>
                </a:solidFill>
              </a:defRPr>
            </a:pPr>
            <a:endParaRPr lang="pl-PL"/>
          </a:p>
        </c:txPr>
        <c:crossAx val="34679616"/>
        <c:crosses val="autoZero"/>
        <c:auto val="1"/>
        <c:lblAlgn val="ctr"/>
        <c:lblOffset val="100"/>
        <c:noMultiLvlLbl val="0"/>
      </c:catAx>
      <c:valAx>
        <c:axId val="34679616"/>
        <c:scaling>
          <c:orientation val="minMax"/>
        </c:scaling>
        <c:delete val="0"/>
        <c:axPos val="l"/>
        <c:majorGridlines/>
        <c:numFmt formatCode="0%" sourceLinked="1"/>
        <c:majorTickMark val="out"/>
        <c:minorTickMark val="none"/>
        <c:tickLblPos val="nextTo"/>
        <c:txPr>
          <a:bodyPr/>
          <a:lstStyle/>
          <a:p>
            <a:pPr>
              <a:defRPr>
                <a:solidFill>
                  <a:schemeClr val="bg2"/>
                </a:solidFill>
              </a:defRPr>
            </a:pPr>
            <a:endParaRPr lang="pl-PL"/>
          </a:p>
        </c:txPr>
        <c:crossAx val="46111232"/>
        <c:crosses val="autoZero"/>
        <c:crossBetween val="between"/>
      </c:valAx>
    </c:plotArea>
    <c:legend>
      <c:legendPos val="r"/>
      <c:layout/>
      <c:overlay val="0"/>
      <c:txPr>
        <a:bodyPr/>
        <a:lstStyle/>
        <a:p>
          <a:pPr>
            <a:defRPr>
              <a:solidFill>
                <a:schemeClr val="bg2"/>
              </a:solidFill>
            </a:defRPr>
          </a:pPr>
          <a:endParaRPr lang="pl-PL"/>
        </a:p>
      </c:txPr>
    </c:legend>
    <c:plotVisOnly val="1"/>
    <c:dispBlanksAs val="gap"/>
    <c:showDLblsOverMax val="0"/>
  </c:chart>
  <c:txPr>
    <a:bodyPr/>
    <a:lstStyle/>
    <a:p>
      <a:pPr>
        <a:defRPr sz="1800"/>
      </a:pPr>
      <a:endParaRPr lang="pl-PL"/>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DA85D-65BC-4C45-84C7-C266C582D538}" type="doc">
      <dgm:prSet loTypeId="urn:microsoft.com/office/officeart/2005/8/layout/chevron1" loCatId="process" qsTypeId="urn:microsoft.com/office/officeart/2005/8/quickstyle/simple1" qsCatId="simple" csTypeId="urn:microsoft.com/office/officeart/2005/8/colors/accent1_2" csCatId="accent1" phldr="1"/>
      <dgm:spPr/>
    </dgm:pt>
    <dgm:pt modelId="{2A6CDA8B-D8AC-4279-B422-90900BA75C90}">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flood" dir="t">
            <a:rot lat="0" lon="0" rev="2400000"/>
          </a:lightRig>
        </a:scene3d>
        <a:sp3d/>
      </dgm:spPr>
      <dgm:t>
        <a:bodyPr/>
        <a:lstStyle/>
        <a:p>
          <a:r>
            <a:rPr lang="en-US" sz="1600" dirty="0" smtClean="0"/>
            <a:t>Analysis</a:t>
          </a:r>
          <a:endParaRPr lang="en-US" sz="1600" dirty="0"/>
        </a:p>
      </dgm:t>
    </dgm:pt>
    <dgm:pt modelId="{84463BCA-22D1-4282-AA33-A2593335E71B}" type="parTrans" cxnId="{0D2ED24E-C250-455B-B24E-D66F96E4F714}">
      <dgm:prSet/>
      <dgm:spPr/>
      <dgm:t>
        <a:bodyPr/>
        <a:lstStyle/>
        <a:p>
          <a:endParaRPr lang="en-US"/>
        </a:p>
      </dgm:t>
    </dgm:pt>
    <dgm:pt modelId="{B2FEEE9D-B0AA-4D45-94C6-B941E9819261}" type="sibTrans" cxnId="{0D2ED24E-C250-455B-B24E-D66F96E4F714}">
      <dgm:prSet/>
      <dgm:spPr/>
      <dgm:t>
        <a:bodyPr/>
        <a:lstStyle/>
        <a:p>
          <a:endParaRPr lang="en-US"/>
        </a:p>
      </dgm:t>
    </dgm:pt>
    <dgm:pt modelId="{6C7DCABE-64C4-449A-B519-3A081B5CBD1A}">
      <dgm:prSet phldrT="[Text]" custT="1"/>
      <dgm:spPr>
        <a:solidFill>
          <a:srgbClr val="009900"/>
        </a:solidFill>
        <a:ln>
          <a:noFill/>
        </a:ln>
        <a:effectLst>
          <a:outerShdw blurRad="44450" dist="27940" dir="5400000" algn="ctr">
            <a:srgbClr val="000000">
              <a:alpha val="32000"/>
            </a:srgbClr>
          </a:outerShdw>
        </a:effectLst>
        <a:scene3d>
          <a:camera prst="orthographicFront">
            <a:rot lat="0" lon="0" rev="0"/>
          </a:camera>
          <a:lightRig rig="flood" dir="t">
            <a:rot lat="0" lon="0" rev="2400000"/>
          </a:lightRig>
        </a:scene3d>
        <a:sp3d/>
      </dgm:spPr>
      <dgm:t>
        <a:bodyPr/>
        <a:lstStyle/>
        <a:p>
          <a:r>
            <a:rPr lang="en-US" sz="1600" dirty="0" smtClean="0"/>
            <a:t>Encode</a:t>
          </a:r>
          <a:endParaRPr lang="en-US" sz="1600" dirty="0"/>
        </a:p>
      </dgm:t>
    </dgm:pt>
    <dgm:pt modelId="{D482DE7C-96E2-4152-86EA-48149186EBA6}" type="parTrans" cxnId="{869BF29D-1E5B-47D1-97EB-4029F76887E9}">
      <dgm:prSet/>
      <dgm:spPr/>
      <dgm:t>
        <a:bodyPr/>
        <a:lstStyle/>
        <a:p>
          <a:endParaRPr lang="en-US"/>
        </a:p>
      </dgm:t>
    </dgm:pt>
    <dgm:pt modelId="{EAFDFC2E-F271-4236-8491-4E14E5647104}" type="sibTrans" cxnId="{869BF29D-1E5B-47D1-97EB-4029F76887E9}">
      <dgm:prSet/>
      <dgm:spPr/>
      <dgm:t>
        <a:bodyPr/>
        <a:lstStyle/>
        <a:p>
          <a:endParaRPr lang="en-US"/>
        </a:p>
      </dgm:t>
    </dgm:pt>
    <dgm:pt modelId="{6A36EA3E-8ECB-4F86-9270-D37D4C3946CC}">
      <dgm:prSet phldrT="[Text]" custT="1"/>
      <dgm:spPr/>
      <dgm:t>
        <a:bodyPr/>
        <a:lstStyle/>
        <a:p>
          <a:r>
            <a:rPr lang="en-US" sz="1100" dirty="0" smtClean="0">
              <a:solidFill>
                <a:srgbClr val="C00000"/>
              </a:solidFill>
            </a:rPr>
            <a:t>QC output</a:t>
          </a:r>
          <a:endParaRPr lang="en-US" sz="1100" dirty="0">
            <a:solidFill>
              <a:srgbClr val="C00000"/>
            </a:solidFill>
          </a:endParaRPr>
        </a:p>
      </dgm:t>
    </dgm:pt>
    <dgm:pt modelId="{07D2A7DA-C14A-4270-AC44-CB728F2A2AA1}" type="parTrans" cxnId="{FBAC3E97-988A-479D-9B27-B47649FBCC6B}">
      <dgm:prSet/>
      <dgm:spPr/>
      <dgm:t>
        <a:bodyPr/>
        <a:lstStyle/>
        <a:p>
          <a:endParaRPr lang="en-US"/>
        </a:p>
      </dgm:t>
    </dgm:pt>
    <dgm:pt modelId="{52602282-F477-4594-99CF-DCC95EADD4E8}" type="sibTrans" cxnId="{FBAC3E97-988A-479D-9B27-B47649FBCC6B}">
      <dgm:prSet/>
      <dgm:spPr/>
      <dgm:t>
        <a:bodyPr/>
        <a:lstStyle/>
        <a:p>
          <a:endParaRPr lang="en-US"/>
        </a:p>
      </dgm:t>
    </dgm:pt>
    <dgm:pt modelId="{91AD5F4D-AAD3-49FB-A482-E8813B9B6C08}">
      <dgm:prSet phldrT="[Tex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flood" dir="t">
            <a:rot lat="0" lon="0" rev="2400000"/>
          </a:lightRig>
        </a:scene3d>
        <a:sp3d/>
      </dgm:spPr>
      <dgm:t>
        <a:bodyPr/>
        <a:lstStyle/>
        <a:p>
          <a:r>
            <a:rPr lang="en-US" sz="1600" dirty="0" smtClean="0"/>
            <a:t>Post-Encode</a:t>
          </a:r>
          <a:endParaRPr lang="en-US" sz="1600" dirty="0"/>
        </a:p>
      </dgm:t>
    </dgm:pt>
    <dgm:pt modelId="{CB194618-9E1E-42CA-A73A-3CEFB5B92F2F}" type="parTrans" cxnId="{1875972D-6A0A-4496-9C93-3588D1759F95}">
      <dgm:prSet/>
      <dgm:spPr/>
      <dgm:t>
        <a:bodyPr/>
        <a:lstStyle/>
        <a:p>
          <a:endParaRPr lang="en-US"/>
        </a:p>
      </dgm:t>
    </dgm:pt>
    <dgm:pt modelId="{0675A7DC-C179-4E91-B2C2-B3C3319C28FB}" type="sibTrans" cxnId="{1875972D-6A0A-4496-9C93-3588D1759F95}">
      <dgm:prSet/>
      <dgm:spPr/>
      <dgm:t>
        <a:bodyPr/>
        <a:lstStyle/>
        <a:p>
          <a:endParaRPr lang="en-US"/>
        </a:p>
      </dgm:t>
    </dgm:pt>
    <dgm:pt modelId="{10E2E83E-B1F0-4999-8BCE-712565709772}">
      <dgm:prSet phldrT="[Text]" custT="1"/>
      <dgm:spPr/>
      <dgm:t>
        <a:bodyPr/>
        <a:lstStyle/>
        <a:p>
          <a:r>
            <a:rPr lang="en-US" sz="1100" dirty="0" smtClean="0">
              <a:solidFill>
                <a:srgbClr val="C00000"/>
              </a:solidFill>
            </a:rPr>
            <a:t>Deliver to location</a:t>
          </a:r>
          <a:endParaRPr lang="en-US" sz="1100" dirty="0">
            <a:solidFill>
              <a:srgbClr val="C00000"/>
            </a:solidFill>
          </a:endParaRPr>
        </a:p>
      </dgm:t>
    </dgm:pt>
    <dgm:pt modelId="{64491069-02DB-414B-9B5C-41E0DEC72BB0}" type="parTrans" cxnId="{7391B4C9-A4CD-4660-A496-197C5A61DBAC}">
      <dgm:prSet/>
      <dgm:spPr/>
      <dgm:t>
        <a:bodyPr/>
        <a:lstStyle/>
        <a:p>
          <a:endParaRPr lang="en-US"/>
        </a:p>
      </dgm:t>
    </dgm:pt>
    <dgm:pt modelId="{9F5D3B1D-4057-4A44-8E0E-10F287D3F7D0}" type="sibTrans" cxnId="{7391B4C9-A4CD-4660-A496-197C5A61DBAC}">
      <dgm:prSet/>
      <dgm:spPr/>
      <dgm:t>
        <a:bodyPr/>
        <a:lstStyle/>
        <a:p>
          <a:endParaRPr lang="en-US"/>
        </a:p>
      </dgm:t>
    </dgm:pt>
    <dgm:pt modelId="{DA30CE09-1FCB-418C-AC7E-70408CBBEA3D}">
      <dgm:prSet phldrT="[Text]" custT="1"/>
      <dgm:spPr/>
      <dgm:t>
        <a:bodyPr/>
        <a:lstStyle/>
        <a:p>
          <a:r>
            <a:rPr lang="en-US" sz="1100" dirty="0" smtClean="0">
              <a:solidFill>
                <a:srgbClr val="FFC000"/>
              </a:solidFill>
            </a:rPr>
            <a:t>Determine Source</a:t>
          </a:r>
        </a:p>
      </dgm:t>
    </dgm:pt>
    <dgm:pt modelId="{CAED4F7D-3839-4F14-A786-63B65DA5428B}" type="parTrans" cxnId="{D91878C9-F6ED-4496-9034-A6BDDBB72AF0}">
      <dgm:prSet/>
      <dgm:spPr/>
      <dgm:t>
        <a:bodyPr/>
        <a:lstStyle/>
        <a:p>
          <a:endParaRPr lang="en-US"/>
        </a:p>
      </dgm:t>
    </dgm:pt>
    <dgm:pt modelId="{2DAA1DFE-C6BB-4198-9BDD-A705620FE774}" type="sibTrans" cxnId="{D91878C9-F6ED-4496-9034-A6BDDBB72AF0}">
      <dgm:prSet/>
      <dgm:spPr/>
      <dgm:t>
        <a:bodyPr/>
        <a:lstStyle/>
        <a:p>
          <a:endParaRPr lang="en-US"/>
        </a:p>
      </dgm:t>
    </dgm:pt>
    <dgm:pt modelId="{A04E6B1E-62F0-46F7-9D18-EF91A805C7E8}">
      <dgm:prSet phldrT="[Text]" custT="1"/>
      <dgm:spPr/>
      <dgm:t>
        <a:bodyPr/>
        <a:lstStyle/>
        <a:p>
          <a:r>
            <a:rPr lang="en-US" sz="1100" dirty="0" smtClean="0">
              <a:solidFill>
                <a:srgbClr val="009900"/>
              </a:solidFill>
            </a:rPr>
            <a:t>Distributed and Multi-threaded encoding</a:t>
          </a:r>
        </a:p>
      </dgm:t>
    </dgm:pt>
    <dgm:pt modelId="{92E9DDA6-5712-428D-87B6-05C9E851B9A8}" type="parTrans" cxnId="{9B7CFAE1-9E56-40EB-BE3E-396EF4502AA9}">
      <dgm:prSet/>
      <dgm:spPr/>
      <dgm:t>
        <a:bodyPr/>
        <a:lstStyle/>
        <a:p>
          <a:endParaRPr lang="en-US"/>
        </a:p>
      </dgm:t>
    </dgm:pt>
    <dgm:pt modelId="{B9DF260A-91C1-4B6C-9CF3-C6F6662BCAC8}" type="sibTrans" cxnId="{9B7CFAE1-9E56-40EB-BE3E-396EF4502AA9}">
      <dgm:prSet/>
      <dgm:spPr/>
      <dgm:t>
        <a:bodyPr/>
        <a:lstStyle/>
        <a:p>
          <a:endParaRPr lang="en-US"/>
        </a:p>
      </dgm:t>
    </dgm:pt>
    <dgm:pt modelId="{097D964D-AB2E-45CA-A925-30E4B5CBB2A4}">
      <dgm:prSet phldrT="[Text]" custT="1"/>
      <dgm:spPr/>
      <dgm:t>
        <a:bodyPr/>
        <a:lstStyle/>
        <a:p>
          <a:r>
            <a:rPr lang="en-US" sz="1100" dirty="0" smtClean="0">
              <a:solidFill>
                <a:srgbClr val="009900"/>
              </a:solidFill>
            </a:rPr>
            <a:t>ABR transcodes</a:t>
          </a:r>
        </a:p>
      </dgm:t>
    </dgm:pt>
    <dgm:pt modelId="{BCF4F8E8-B48C-41C8-802A-27AD66322732}" type="parTrans" cxnId="{EEE766FB-AB2E-4258-90E8-3F7C2FE5AE6C}">
      <dgm:prSet/>
      <dgm:spPr/>
      <dgm:t>
        <a:bodyPr/>
        <a:lstStyle/>
        <a:p>
          <a:endParaRPr lang="en-US"/>
        </a:p>
      </dgm:t>
    </dgm:pt>
    <dgm:pt modelId="{AA8E61CC-DF6B-4734-AC59-95921D882148}" type="sibTrans" cxnId="{EEE766FB-AB2E-4258-90E8-3F7C2FE5AE6C}">
      <dgm:prSet/>
      <dgm:spPr/>
      <dgm:t>
        <a:bodyPr/>
        <a:lstStyle/>
        <a:p>
          <a:endParaRPr lang="en-US"/>
        </a:p>
      </dgm:t>
    </dgm:pt>
    <dgm:pt modelId="{06F39132-02F1-4291-99C7-A3DFA056359E}">
      <dgm:prSet phldrT="[Text]" custT="1"/>
      <dgm:spPr/>
      <dgm:t>
        <a:bodyPr/>
        <a:lstStyle/>
        <a:p>
          <a:r>
            <a:rPr lang="en-US" sz="1100" dirty="0" smtClean="0">
              <a:solidFill>
                <a:srgbClr val="FFC000"/>
              </a:solidFill>
            </a:rPr>
            <a:t>Enable auto-routing</a:t>
          </a:r>
        </a:p>
      </dgm:t>
    </dgm:pt>
    <dgm:pt modelId="{407C3F99-096D-4132-B9C1-3F47B03FAB94}" type="parTrans" cxnId="{9D3F1B21-B990-4D97-BD54-5090C934FB01}">
      <dgm:prSet/>
      <dgm:spPr/>
      <dgm:t>
        <a:bodyPr/>
        <a:lstStyle/>
        <a:p>
          <a:endParaRPr lang="en-US"/>
        </a:p>
      </dgm:t>
    </dgm:pt>
    <dgm:pt modelId="{6B07DC42-266B-483B-92C7-F0FC074DB11A}" type="sibTrans" cxnId="{9D3F1B21-B990-4D97-BD54-5090C934FB01}">
      <dgm:prSet/>
      <dgm:spPr/>
      <dgm:t>
        <a:bodyPr/>
        <a:lstStyle/>
        <a:p>
          <a:endParaRPr lang="en-US"/>
        </a:p>
      </dgm:t>
    </dgm:pt>
    <dgm:pt modelId="{91C5C9F7-33C4-4B22-9087-761B503B4BA4}">
      <dgm:prSet phldrT="[Text]" custT="1"/>
      <dgm:spPr/>
      <dgm:t>
        <a:bodyPr/>
        <a:lstStyle/>
        <a:p>
          <a:r>
            <a:rPr lang="en-US" sz="1100" dirty="0" smtClean="0">
              <a:solidFill>
                <a:srgbClr val="C00000"/>
              </a:solidFill>
            </a:rPr>
            <a:t>ABR transwrap</a:t>
          </a:r>
          <a:endParaRPr lang="en-US" sz="1100" dirty="0">
            <a:solidFill>
              <a:srgbClr val="C00000"/>
            </a:solidFill>
          </a:endParaRPr>
        </a:p>
      </dgm:t>
    </dgm:pt>
    <dgm:pt modelId="{6744DC08-9F7C-4A64-9996-176617FF8454}" type="parTrans" cxnId="{011CAC92-6C28-4672-B063-DC3863BB0402}">
      <dgm:prSet/>
      <dgm:spPr/>
      <dgm:t>
        <a:bodyPr/>
        <a:lstStyle/>
        <a:p>
          <a:endParaRPr lang="en-US"/>
        </a:p>
      </dgm:t>
    </dgm:pt>
    <dgm:pt modelId="{997CF863-659C-41B4-8F12-A6DEE84D5289}" type="sibTrans" cxnId="{011CAC92-6C28-4672-B063-DC3863BB0402}">
      <dgm:prSet/>
      <dgm:spPr/>
      <dgm:t>
        <a:bodyPr/>
        <a:lstStyle/>
        <a:p>
          <a:endParaRPr lang="en-US"/>
        </a:p>
      </dgm:t>
    </dgm:pt>
    <dgm:pt modelId="{7734CAB1-1AD0-402D-87F1-5006FC913F0C}">
      <dgm:prSet phldrT="[Text]" custT="1"/>
      <dgm:spPr/>
      <dgm:t>
        <a:bodyPr/>
        <a:lstStyle/>
        <a:p>
          <a:r>
            <a:rPr lang="en-US" sz="1100" dirty="0" smtClean="0">
              <a:solidFill>
                <a:srgbClr val="C00000"/>
              </a:solidFill>
            </a:rPr>
            <a:t>DRM/Encryption</a:t>
          </a:r>
          <a:endParaRPr lang="en-US" sz="1100" dirty="0">
            <a:solidFill>
              <a:srgbClr val="C00000"/>
            </a:solidFill>
          </a:endParaRPr>
        </a:p>
      </dgm:t>
    </dgm:pt>
    <dgm:pt modelId="{E88FCBD8-4E50-4B57-A813-9FC9844D5455}" type="parTrans" cxnId="{EA96477F-5836-4435-ABAC-068A4F15C4C2}">
      <dgm:prSet/>
      <dgm:spPr/>
      <dgm:t>
        <a:bodyPr/>
        <a:lstStyle/>
        <a:p>
          <a:endParaRPr lang="en-US"/>
        </a:p>
      </dgm:t>
    </dgm:pt>
    <dgm:pt modelId="{9B7C4CA4-4A96-4FB2-8493-608E3F3661C1}" type="sibTrans" cxnId="{EA96477F-5836-4435-ABAC-068A4F15C4C2}">
      <dgm:prSet/>
      <dgm:spPr/>
      <dgm:t>
        <a:bodyPr/>
        <a:lstStyle/>
        <a:p>
          <a:endParaRPr lang="en-US"/>
        </a:p>
      </dgm:t>
    </dgm:pt>
    <dgm:pt modelId="{05A6EAF8-34B0-4BF6-9825-010F2433B647}" type="pres">
      <dgm:prSet presAssocID="{0B0DA85D-65BC-4C45-84C7-C266C582D538}" presName="Name0" presStyleCnt="0">
        <dgm:presLayoutVars>
          <dgm:dir/>
          <dgm:animLvl val="lvl"/>
          <dgm:resizeHandles val="exact"/>
        </dgm:presLayoutVars>
      </dgm:prSet>
      <dgm:spPr/>
    </dgm:pt>
    <dgm:pt modelId="{952091F0-BD90-447A-96BF-C5583BDBF8C4}" type="pres">
      <dgm:prSet presAssocID="{2A6CDA8B-D8AC-4279-B422-90900BA75C90}" presName="composite" presStyleCnt="0"/>
      <dgm:spPr/>
    </dgm:pt>
    <dgm:pt modelId="{5B096413-A48A-44A9-9346-C5523C9AEAC9}" type="pres">
      <dgm:prSet presAssocID="{2A6CDA8B-D8AC-4279-B422-90900BA75C90}" presName="parTx" presStyleLbl="node1" presStyleIdx="0" presStyleCnt="3" custScaleX="93383" custScaleY="36501" custLinFactNeighborY="-32976">
        <dgm:presLayoutVars>
          <dgm:chMax val="0"/>
          <dgm:chPref val="0"/>
          <dgm:bulletEnabled val="1"/>
        </dgm:presLayoutVars>
      </dgm:prSet>
      <dgm:spPr/>
      <dgm:t>
        <a:bodyPr/>
        <a:lstStyle/>
        <a:p>
          <a:endParaRPr lang="en-US"/>
        </a:p>
      </dgm:t>
    </dgm:pt>
    <dgm:pt modelId="{3D3C362D-C764-49CA-A7AA-284F8B0485D7}" type="pres">
      <dgm:prSet presAssocID="{2A6CDA8B-D8AC-4279-B422-90900BA75C90}" presName="desTx" presStyleLbl="revTx" presStyleIdx="0" presStyleCnt="3" custLinFactNeighborY="-625">
        <dgm:presLayoutVars>
          <dgm:bulletEnabled val="1"/>
        </dgm:presLayoutVars>
      </dgm:prSet>
      <dgm:spPr/>
      <dgm:t>
        <a:bodyPr/>
        <a:lstStyle/>
        <a:p>
          <a:endParaRPr lang="en-US"/>
        </a:p>
      </dgm:t>
    </dgm:pt>
    <dgm:pt modelId="{71CB47A5-CBDB-478B-BAB6-DBAE8596372A}" type="pres">
      <dgm:prSet presAssocID="{B2FEEE9D-B0AA-4D45-94C6-B941E9819261}" presName="space" presStyleCnt="0"/>
      <dgm:spPr/>
    </dgm:pt>
    <dgm:pt modelId="{B19FEED5-4942-4D7C-961B-ECB2DD9BC85C}" type="pres">
      <dgm:prSet presAssocID="{6C7DCABE-64C4-449A-B519-3A081B5CBD1A}" presName="composite" presStyleCnt="0"/>
      <dgm:spPr/>
    </dgm:pt>
    <dgm:pt modelId="{AE5838B8-AD63-4202-8122-D76F6C317DA6}" type="pres">
      <dgm:prSet presAssocID="{6C7DCABE-64C4-449A-B519-3A081B5CBD1A}" presName="parTx" presStyleLbl="node1" presStyleIdx="1" presStyleCnt="3" custScaleX="93383" custScaleY="36501" custLinFactNeighborY="-32976">
        <dgm:presLayoutVars>
          <dgm:chMax val="0"/>
          <dgm:chPref val="0"/>
          <dgm:bulletEnabled val="1"/>
        </dgm:presLayoutVars>
      </dgm:prSet>
      <dgm:spPr/>
      <dgm:t>
        <a:bodyPr/>
        <a:lstStyle/>
        <a:p>
          <a:endParaRPr lang="en-US"/>
        </a:p>
      </dgm:t>
    </dgm:pt>
    <dgm:pt modelId="{98B3E2EF-B69A-4927-8504-7998FA545747}" type="pres">
      <dgm:prSet presAssocID="{6C7DCABE-64C4-449A-B519-3A081B5CBD1A}" presName="desTx" presStyleLbl="revTx" presStyleIdx="1" presStyleCnt="3" custLinFactNeighborY="-625">
        <dgm:presLayoutVars>
          <dgm:bulletEnabled val="1"/>
        </dgm:presLayoutVars>
      </dgm:prSet>
      <dgm:spPr/>
      <dgm:t>
        <a:bodyPr/>
        <a:lstStyle/>
        <a:p>
          <a:endParaRPr lang="en-US"/>
        </a:p>
      </dgm:t>
    </dgm:pt>
    <dgm:pt modelId="{D508DA8D-6D3B-4F7E-9866-7B1F5E31C62A}" type="pres">
      <dgm:prSet presAssocID="{EAFDFC2E-F271-4236-8491-4E14E5647104}" presName="space" presStyleCnt="0"/>
      <dgm:spPr/>
    </dgm:pt>
    <dgm:pt modelId="{D6B67376-765D-406B-BDD1-5ABA213CE7C7}" type="pres">
      <dgm:prSet presAssocID="{91AD5F4D-AAD3-49FB-A482-E8813B9B6C08}" presName="composite" presStyleCnt="0"/>
      <dgm:spPr/>
    </dgm:pt>
    <dgm:pt modelId="{317C4D17-3F7D-487E-9583-10BA0A37AEB8}" type="pres">
      <dgm:prSet presAssocID="{91AD5F4D-AAD3-49FB-A482-E8813B9B6C08}" presName="parTx" presStyleLbl="node1" presStyleIdx="2" presStyleCnt="3" custScaleX="93383" custScaleY="36501" custLinFactNeighborY="-32976">
        <dgm:presLayoutVars>
          <dgm:chMax val="0"/>
          <dgm:chPref val="0"/>
          <dgm:bulletEnabled val="1"/>
        </dgm:presLayoutVars>
      </dgm:prSet>
      <dgm:spPr/>
      <dgm:t>
        <a:bodyPr/>
        <a:lstStyle/>
        <a:p>
          <a:endParaRPr lang="en-US"/>
        </a:p>
      </dgm:t>
    </dgm:pt>
    <dgm:pt modelId="{0E1987EE-B569-480D-8207-9A3C6CDF3433}" type="pres">
      <dgm:prSet presAssocID="{91AD5F4D-AAD3-49FB-A482-E8813B9B6C08}" presName="desTx" presStyleLbl="revTx" presStyleIdx="2" presStyleCnt="3" custLinFactNeighborY="636">
        <dgm:presLayoutVars>
          <dgm:bulletEnabled val="1"/>
        </dgm:presLayoutVars>
      </dgm:prSet>
      <dgm:spPr/>
      <dgm:t>
        <a:bodyPr/>
        <a:lstStyle/>
        <a:p>
          <a:endParaRPr lang="en-US"/>
        </a:p>
      </dgm:t>
    </dgm:pt>
  </dgm:ptLst>
  <dgm:cxnLst>
    <dgm:cxn modelId="{C0F3998B-0033-D248-AA59-89BF459A0DE8}" type="presOf" srcId="{06F39132-02F1-4291-99C7-A3DFA056359E}" destId="{3D3C362D-C764-49CA-A7AA-284F8B0485D7}" srcOrd="0" destOrd="1" presId="urn:microsoft.com/office/officeart/2005/8/layout/chevron1"/>
    <dgm:cxn modelId="{EA96477F-5836-4435-ABAC-068A4F15C4C2}" srcId="{91AD5F4D-AAD3-49FB-A482-E8813B9B6C08}" destId="{7734CAB1-1AD0-402D-87F1-5006FC913F0C}" srcOrd="2" destOrd="0" parTransId="{E88FCBD8-4E50-4B57-A813-9FC9844D5455}" sibTransId="{9B7C4CA4-4A96-4FB2-8493-608E3F3661C1}"/>
    <dgm:cxn modelId="{9D3F1B21-B990-4D97-BD54-5090C934FB01}" srcId="{2A6CDA8B-D8AC-4279-B422-90900BA75C90}" destId="{06F39132-02F1-4291-99C7-A3DFA056359E}" srcOrd="1" destOrd="0" parTransId="{407C3F99-096D-4132-B9C1-3F47B03FAB94}" sibTransId="{6B07DC42-266B-483B-92C7-F0FC074DB11A}"/>
    <dgm:cxn modelId="{81CF8128-32E7-1347-880F-4271A2C26DDF}" type="presOf" srcId="{097D964D-AB2E-45CA-A925-30E4B5CBB2A4}" destId="{98B3E2EF-B69A-4927-8504-7998FA545747}" srcOrd="0" destOrd="1" presId="urn:microsoft.com/office/officeart/2005/8/layout/chevron1"/>
    <dgm:cxn modelId="{738665D0-1F9A-D647-8DD2-FFA857B318E5}" type="presOf" srcId="{DA30CE09-1FCB-418C-AC7E-70408CBBEA3D}" destId="{3D3C362D-C764-49CA-A7AA-284F8B0485D7}" srcOrd="0" destOrd="0" presId="urn:microsoft.com/office/officeart/2005/8/layout/chevron1"/>
    <dgm:cxn modelId="{EEE766FB-AB2E-4258-90E8-3F7C2FE5AE6C}" srcId="{6C7DCABE-64C4-449A-B519-3A081B5CBD1A}" destId="{097D964D-AB2E-45CA-A925-30E4B5CBB2A4}" srcOrd="1" destOrd="0" parTransId="{BCF4F8E8-B48C-41C8-802A-27AD66322732}" sibTransId="{AA8E61CC-DF6B-4734-AC59-95921D882148}"/>
    <dgm:cxn modelId="{9B7CFAE1-9E56-40EB-BE3E-396EF4502AA9}" srcId="{6C7DCABE-64C4-449A-B519-3A081B5CBD1A}" destId="{A04E6B1E-62F0-46F7-9D18-EF91A805C7E8}" srcOrd="0" destOrd="0" parTransId="{92E9DDA6-5712-428D-87B6-05C9E851B9A8}" sibTransId="{B9DF260A-91C1-4B6C-9CF3-C6F6662BCAC8}"/>
    <dgm:cxn modelId="{641AE35A-F096-2E49-8A7E-1AD04319C2FD}" type="presOf" srcId="{91C5C9F7-33C4-4B22-9087-761B503B4BA4}" destId="{0E1987EE-B569-480D-8207-9A3C6CDF3433}" srcOrd="0" destOrd="1" presId="urn:microsoft.com/office/officeart/2005/8/layout/chevron1"/>
    <dgm:cxn modelId="{D26654A5-44BE-D847-8F28-DF0933324653}" type="presOf" srcId="{7734CAB1-1AD0-402D-87F1-5006FC913F0C}" destId="{0E1987EE-B569-480D-8207-9A3C6CDF3433}" srcOrd="0" destOrd="2" presId="urn:microsoft.com/office/officeart/2005/8/layout/chevron1"/>
    <dgm:cxn modelId="{7391B4C9-A4CD-4660-A496-197C5A61DBAC}" srcId="{91AD5F4D-AAD3-49FB-A482-E8813B9B6C08}" destId="{10E2E83E-B1F0-4999-8BCE-712565709772}" srcOrd="3" destOrd="0" parTransId="{64491069-02DB-414B-9B5C-41E0DEC72BB0}" sibTransId="{9F5D3B1D-4057-4A44-8E0E-10F287D3F7D0}"/>
    <dgm:cxn modelId="{9C1B5F8F-B05C-AB4A-87E7-B4C3700190E3}" type="presOf" srcId="{10E2E83E-B1F0-4999-8BCE-712565709772}" destId="{0E1987EE-B569-480D-8207-9A3C6CDF3433}" srcOrd="0" destOrd="3" presId="urn:microsoft.com/office/officeart/2005/8/layout/chevron1"/>
    <dgm:cxn modelId="{39C8953B-AFF8-C24A-8CC5-5265028EB6EE}" type="presOf" srcId="{6A36EA3E-8ECB-4F86-9270-D37D4C3946CC}" destId="{0E1987EE-B569-480D-8207-9A3C6CDF3433}" srcOrd="0" destOrd="0" presId="urn:microsoft.com/office/officeart/2005/8/layout/chevron1"/>
    <dgm:cxn modelId="{1875972D-6A0A-4496-9C93-3588D1759F95}" srcId="{0B0DA85D-65BC-4C45-84C7-C266C582D538}" destId="{91AD5F4D-AAD3-49FB-A482-E8813B9B6C08}" srcOrd="2" destOrd="0" parTransId="{CB194618-9E1E-42CA-A73A-3CEFB5B92F2F}" sibTransId="{0675A7DC-C179-4E91-B2C2-B3C3319C28FB}"/>
    <dgm:cxn modelId="{C0EF6F34-FC9E-A34F-9922-6A73237AEF8C}" type="presOf" srcId="{6C7DCABE-64C4-449A-B519-3A081B5CBD1A}" destId="{AE5838B8-AD63-4202-8122-D76F6C317DA6}" srcOrd="0" destOrd="0" presId="urn:microsoft.com/office/officeart/2005/8/layout/chevron1"/>
    <dgm:cxn modelId="{D22964C0-3F2B-AF4E-B139-555591E7B95E}" type="presOf" srcId="{91AD5F4D-AAD3-49FB-A482-E8813B9B6C08}" destId="{317C4D17-3F7D-487E-9583-10BA0A37AEB8}" srcOrd="0" destOrd="0" presId="urn:microsoft.com/office/officeart/2005/8/layout/chevron1"/>
    <dgm:cxn modelId="{02692529-EF2B-2E41-9844-5517101B7A27}" type="presOf" srcId="{2A6CDA8B-D8AC-4279-B422-90900BA75C90}" destId="{5B096413-A48A-44A9-9346-C5523C9AEAC9}" srcOrd="0" destOrd="0" presId="urn:microsoft.com/office/officeart/2005/8/layout/chevron1"/>
    <dgm:cxn modelId="{AC05932C-81D1-3F44-83DF-29C8E0B14ADF}" type="presOf" srcId="{0B0DA85D-65BC-4C45-84C7-C266C582D538}" destId="{05A6EAF8-34B0-4BF6-9825-010F2433B647}" srcOrd="0" destOrd="0" presId="urn:microsoft.com/office/officeart/2005/8/layout/chevron1"/>
    <dgm:cxn modelId="{F908BDB2-90FC-9347-BED5-31D9EE207173}" type="presOf" srcId="{A04E6B1E-62F0-46F7-9D18-EF91A805C7E8}" destId="{98B3E2EF-B69A-4927-8504-7998FA545747}" srcOrd="0" destOrd="0" presId="urn:microsoft.com/office/officeart/2005/8/layout/chevron1"/>
    <dgm:cxn modelId="{011CAC92-6C28-4672-B063-DC3863BB0402}" srcId="{91AD5F4D-AAD3-49FB-A482-E8813B9B6C08}" destId="{91C5C9F7-33C4-4B22-9087-761B503B4BA4}" srcOrd="1" destOrd="0" parTransId="{6744DC08-9F7C-4A64-9996-176617FF8454}" sibTransId="{997CF863-659C-41B4-8F12-A6DEE84D5289}"/>
    <dgm:cxn modelId="{869BF29D-1E5B-47D1-97EB-4029F76887E9}" srcId="{0B0DA85D-65BC-4C45-84C7-C266C582D538}" destId="{6C7DCABE-64C4-449A-B519-3A081B5CBD1A}" srcOrd="1" destOrd="0" parTransId="{D482DE7C-96E2-4152-86EA-48149186EBA6}" sibTransId="{EAFDFC2E-F271-4236-8491-4E14E5647104}"/>
    <dgm:cxn modelId="{0D2ED24E-C250-455B-B24E-D66F96E4F714}" srcId="{0B0DA85D-65BC-4C45-84C7-C266C582D538}" destId="{2A6CDA8B-D8AC-4279-B422-90900BA75C90}" srcOrd="0" destOrd="0" parTransId="{84463BCA-22D1-4282-AA33-A2593335E71B}" sibTransId="{B2FEEE9D-B0AA-4D45-94C6-B941E9819261}"/>
    <dgm:cxn modelId="{FBAC3E97-988A-479D-9B27-B47649FBCC6B}" srcId="{91AD5F4D-AAD3-49FB-A482-E8813B9B6C08}" destId="{6A36EA3E-8ECB-4F86-9270-D37D4C3946CC}" srcOrd="0" destOrd="0" parTransId="{07D2A7DA-C14A-4270-AC44-CB728F2A2AA1}" sibTransId="{52602282-F477-4594-99CF-DCC95EADD4E8}"/>
    <dgm:cxn modelId="{D91878C9-F6ED-4496-9034-A6BDDBB72AF0}" srcId="{2A6CDA8B-D8AC-4279-B422-90900BA75C90}" destId="{DA30CE09-1FCB-418C-AC7E-70408CBBEA3D}" srcOrd="0" destOrd="0" parTransId="{CAED4F7D-3839-4F14-A786-63B65DA5428B}" sibTransId="{2DAA1DFE-C6BB-4198-9BDD-A705620FE774}"/>
    <dgm:cxn modelId="{609A4D9D-E2E1-FF47-AF50-1CE7CED57462}" type="presParOf" srcId="{05A6EAF8-34B0-4BF6-9825-010F2433B647}" destId="{952091F0-BD90-447A-96BF-C5583BDBF8C4}" srcOrd="0" destOrd="0" presId="urn:microsoft.com/office/officeart/2005/8/layout/chevron1"/>
    <dgm:cxn modelId="{D982A85E-8A40-8044-8619-38703BF6E7FA}" type="presParOf" srcId="{952091F0-BD90-447A-96BF-C5583BDBF8C4}" destId="{5B096413-A48A-44A9-9346-C5523C9AEAC9}" srcOrd="0" destOrd="0" presId="urn:microsoft.com/office/officeart/2005/8/layout/chevron1"/>
    <dgm:cxn modelId="{79DA1C73-7BC2-D44F-912A-12FC6342018A}" type="presParOf" srcId="{952091F0-BD90-447A-96BF-C5583BDBF8C4}" destId="{3D3C362D-C764-49CA-A7AA-284F8B0485D7}" srcOrd="1" destOrd="0" presId="urn:microsoft.com/office/officeart/2005/8/layout/chevron1"/>
    <dgm:cxn modelId="{551DE661-7995-B04E-8E2F-825F73A0C4EC}" type="presParOf" srcId="{05A6EAF8-34B0-4BF6-9825-010F2433B647}" destId="{71CB47A5-CBDB-478B-BAB6-DBAE8596372A}" srcOrd="1" destOrd="0" presId="urn:microsoft.com/office/officeart/2005/8/layout/chevron1"/>
    <dgm:cxn modelId="{7C8E52A0-4443-7947-9250-936F0510000B}" type="presParOf" srcId="{05A6EAF8-34B0-4BF6-9825-010F2433B647}" destId="{B19FEED5-4942-4D7C-961B-ECB2DD9BC85C}" srcOrd="2" destOrd="0" presId="urn:microsoft.com/office/officeart/2005/8/layout/chevron1"/>
    <dgm:cxn modelId="{85DBB69B-8EB5-6B4A-8FF9-60AA3E830BED}" type="presParOf" srcId="{B19FEED5-4942-4D7C-961B-ECB2DD9BC85C}" destId="{AE5838B8-AD63-4202-8122-D76F6C317DA6}" srcOrd="0" destOrd="0" presId="urn:microsoft.com/office/officeart/2005/8/layout/chevron1"/>
    <dgm:cxn modelId="{55BEC9C4-E24F-5844-8B3D-1523E8A13764}" type="presParOf" srcId="{B19FEED5-4942-4D7C-961B-ECB2DD9BC85C}" destId="{98B3E2EF-B69A-4927-8504-7998FA545747}" srcOrd="1" destOrd="0" presId="urn:microsoft.com/office/officeart/2005/8/layout/chevron1"/>
    <dgm:cxn modelId="{0BFE22EB-83DE-994D-91F7-BFB9223D9D3D}" type="presParOf" srcId="{05A6EAF8-34B0-4BF6-9825-010F2433B647}" destId="{D508DA8D-6D3B-4F7E-9866-7B1F5E31C62A}" srcOrd="3" destOrd="0" presId="urn:microsoft.com/office/officeart/2005/8/layout/chevron1"/>
    <dgm:cxn modelId="{A42615F4-45B3-E740-A981-9C54A88258D3}" type="presParOf" srcId="{05A6EAF8-34B0-4BF6-9825-010F2433B647}" destId="{D6B67376-765D-406B-BDD1-5ABA213CE7C7}" srcOrd="4" destOrd="0" presId="urn:microsoft.com/office/officeart/2005/8/layout/chevron1"/>
    <dgm:cxn modelId="{69BCD274-FB59-1C48-A048-96CC2B2D56AA}" type="presParOf" srcId="{D6B67376-765D-406B-BDD1-5ABA213CE7C7}" destId="{317C4D17-3F7D-487E-9583-10BA0A37AEB8}" srcOrd="0" destOrd="0" presId="urn:microsoft.com/office/officeart/2005/8/layout/chevron1"/>
    <dgm:cxn modelId="{D95F716E-FDB0-BA4F-BDCC-6F714EFC45E4}" type="presParOf" srcId="{D6B67376-765D-406B-BDD1-5ABA213CE7C7}" destId="{0E1987EE-B569-480D-8207-9A3C6CDF3433}" srcOrd="1"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DA85D-65BC-4C45-84C7-C266C582D538}" type="doc">
      <dgm:prSet loTypeId="urn:microsoft.com/office/officeart/2005/8/layout/chevron1" loCatId="process" qsTypeId="urn:microsoft.com/office/officeart/2005/8/quickstyle/simple1" qsCatId="simple" csTypeId="urn:microsoft.com/office/officeart/2005/8/colors/accent1_2" csCatId="accent1" phldr="1"/>
      <dgm:spPr>
        <a:scene3d>
          <a:camera prst="orthographicFront">
            <a:rot lat="0" lon="0" rev="0"/>
          </a:camera>
          <a:lightRig rig="balanced" dir="t"/>
        </a:scene3d>
      </dgm:spPr>
    </dgm:pt>
    <dgm:pt modelId="{2A6CDA8B-D8AC-4279-B422-90900BA75C90}">
      <dgm:prSet phldrT="[Text]" custT="1"/>
      <dgm:spPr>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scene3d>
        <a:sp3d/>
      </dgm:spPr>
      <dgm:t>
        <a:bodyPr/>
        <a:lstStyle/>
        <a:p>
          <a:pPr algn="l"/>
          <a:r>
            <a:rPr lang="en-US" sz="1900" dirty="0" smtClean="0"/>
            <a:t>                                </a:t>
          </a:r>
          <a:r>
            <a:rPr lang="en-US" sz="1600" dirty="0" smtClean="0"/>
            <a:t>Network Storage</a:t>
          </a:r>
          <a:endParaRPr lang="en-US" sz="1600" dirty="0"/>
        </a:p>
      </dgm:t>
    </dgm:pt>
    <dgm:pt modelId="{84463BCA-22D1-4282-AA33-A2593335E71B}" type="parTrans" cxnId="{0D2ED24E-C250-455B-B24E-D66F96E4F714}">
      <dgm:prSet/>
      <dgm:spPr/>
      <dgm:t>
        <a:bodyPr/>
        <a:lstStyle/>
        <a:p>
          <a:endParaRPr lang="en-US"/>
        </a:p>
      </dgm:t>
    </dgm:pt>
    <dgm:pt modelId="{B2FEEE9D-B0AA-4D45-94C6-B941E9819261}" type="sibTrans" cxnId="{0D2ED24E-C250-455B-B24E-D66F96E4F714}">
      <dgm:prSet/>
      <dgm:spPr/>
      <dgm:t>
        <a:bodyPr/>
        <a:lstStyle/>
        <a:p>
          <a:endParaRPr lang="en-US"/>
        </a:p>
      </dgm:t>
    </dgm:pt>
    <dgm:pt modelId="{05A6EAF8-34B0-4BF6-9825-010F2433B647}" type="pres">
      <dgm:prSet presAssocID="{0B0DA85D-65BC-4C45-84C7-C266C582D538}" presName="Name0" presStyleCnt="0">
        <dgm:presLayoutVars>
          <dgm:dir/>
          <dgm:animLvl val="lvl"/>
          <dgm:resizeHandles val="exact"/>
        </dgm:presLayoutVars>
      </dgm:prSet>
      <dgm:spPr/>
    </dgm:pt>
    <dgm:pt modelId="{79BF0DF7-7679-492F-A7A8-F4A78854C6EF}" type="pres">
      <dgm:prSet presAssocID="{2A6CDA8B-D8AC-4279-B422-90900BA75C90}" presName="parTxOnly" presStyleLbl="node1" presStyleIdx="0" presStyleCnt="1" custScaleY="13636" custLinFactNeighborY="-14773">
        <dgm:presLayoutVars>
          <dgm:chMax val="0"/>
          <dgm:chPref val="0"/>
          <dgm:bulletEnabled val="1"/>
        </dgm:presLayoutVars>
      </dgm:prSet>
      <dgm:spPr>
        <a:prstGeom prst="homePlate">
          <a:avLst/>
        </a:prstGeom>
      </dgm:spPr>
      <dgm:t>
        <a:bodyPr/>
        <a:lstStyle/>
        <a:p>
          <a:endParaRPr lang="en-US"/>
        </a:p>
      </dgm:t>
    </dgm:pt>
  </dgm:ptLst>
  <dgm:cxnLst>
    <dgm:cxn modelId="{C6F2AB06-39C7-9C4C-82CE-C13EFB1B11FA}" type="presOf" srcId="{0B0DA85D-65BC-4C45-84C7-C266C582D538}" destId="{05A6EAF8-34B0-4BF6-9825-010F2433B647}" srcOrd="0" destOrd="0" presId="urn:microsoft.com/office/officeart/2005/8/layout/chevron1"/>
    <dgm:cxn modelId="{0D2ED24E-C250-455B-B24E-D66F96E4F714}" srcId="{0B0DA85D-65BC-4C45-84C7-C266C582D538}" destId="{2A6CDA8B-D8AC-4279-B422-90900BA75C90}" srcOrd="0" destOrd="0" parTransId="{84463BCA-22D1-4282-AA33-A2593335E71B}" sibTransId="{B2FEEE9D-B0AA-4D45-94C6-B941E9819261}"/>
    <dgm:cxn modelId="{8C945832-75A0-6949-BFF3-0ABEE4A81A61}" type="presOf" srcId="{2A6CDA8B-D8AC-4279-B422-90900BA75C90}" destId="{79BF0DF7-7679-492F-A7A8-F4A78854C6EF}" srcOrd="0" destOrd="0" presId="urn:microsoft.com/office/officeart/2005/8/layout/chevron1"/>
    <dgm:cxn modelId="{28009FD4-2615-4149-B964-3E4D8B94B658}" type="presParOf" srcId="{05A6EAF8-34B0-4BF6-9825-010F2433B647}" destId="{79BF0DF7-7679-492F-A7A8-F4A78854C6EF}" srcOrd="0" destOrd="0" presId="urn:microsoft.com/office/officeart/2005/8/layout/chevron1"/>
  </dgm:cxnLst>
  <dgm:bg>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0DA85D-65BC-4C45-84C7-C266C582D538}" type="doc">
      <dgm:prSet loTypeId="urn:microsoft.com/office/officeart/2005/8/layout/chevron1" loCatId="process" qsTypeId="urn:microsoft.com/office/officeart/2005/8/quickstyle/simple1" qsCatId="simple" csTypeId="urn:microsoft.com/office/officeart/2005/8/colors/accent1_2" csCatId="accent1" phldr="1"/>
      <dgm:spPr/>
    </dgm:pt>
    <dgm:pt modelId="{2A6CDA8B-D8AC-4279-B422-90900BA75C90}">
      <dgm:prSet phldrT="[Text]" custT="1"/>
      <dgm:spPr>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flood" dir="t">
            <a:rot lat="0" lon="0" rev="2400000"/>
          </a:lightRig>
        </a:scene3d>
        <a:sp3d/>
      </dgm:spPr>
      <dgm:t>
        <a:bodyPr/>
        <a:lstStyle/>
        <a:p>
          <a:r>
            <a:rPr lang="en-US" sz="1200" dirty="0" smtClean="0"/>
            <a:t>Server</a:t>
          </a:r>
          <a:endParaRPr lang="en-US" sz="1200" dirty="0"/>
        </a:p>
      </dgm:t>
    </dgm:pt>
    <dgm:pt modelId="{84463BCA-22D1-4282-AA33-A2593335E71B}" type="parTrans" cxnId="{0D2ED24E-C250-455B-B24E-D66F96E4F714}">
      <dgm:prSet/>
      <dgm:spPr/>
      <dgm:t>
        <a:bodyPr/>
        <a:lstStyle/>
        <a:p>
          <a:endParaRPr lang="en-US"/>
        </a:p>
      </dgm:t>
    </dgm:pt>
    <dgm:pt modelId="{B2FEEE9D-B0AA-4D45-94C6-B941E9819261}" type="sibTrans" cxnId="{0D2ED24E-C250-455B-B24E-D66F96E4F714}">
      <dgm:prSet/>
      <dgm:spPr/>
      <dgm:t>
        <a:bodyPr/>
        <a:lstStyle/>
        <a:p>
          <a:endParaRPr lang="en-US"/>
        </a:p>
      </dgm:t>
    </dgm:pt>
    <dgm:pt modelId="{05A6EAF8-34B0-4BF6-9825-010F2433B647}" type="pres">
      <dgm:prSet presAssocID="{0B0DA85D-65BC-4C45-84C7-C266C582D538}" presName="Name0" presStyleCnt="0">
        <dgm:presLayoutVars>
          <dgm:dir/>
          <dgm:animLvl val="lvl"/>
          <dgm:resizeHandles val="exact"/>
        </dgm:presLayoutVars>
      </dgm:prSet>
      <dgm:spPr/>
    </dgm:pt>
    <dgm:pt modelId="{79BF0DF7-7679-492F-A7A8-F4A78854C6EF}" type="pres">
      <dgm:prSet presAssocID="{2A6CDA8B-D8AC-4279-B422-90900BA75C90}" presName="parTxOnly" presStyleLbl="node1" presStyleIdx="0" presStyleCnt="1" custScaleY="13650" custLinFactNeighborX="49" custLinFactNeighborY="14722">
        <dgm:presLayoutVars>
          <dgm:chMax val="0"/>
          <dgm:chPref val="0"/>
          <dgm:bulletEnabled val="1"/>
        </dgm:presLayoutVars>
      </dgm:prSet>
      <dgm:spPr/>
      <dgm:t>
        <a:bodyPr/>
        <a:lstStyle/>
        <a:p>
          <a:endParaRPr lang="en-US"/>
        </a:p>
      </dgm:t>
    </dgm:pt>
  </dgm:ptLst>
  <dgm:cxnLst>
    <dgm:cxn modelId="{0D2ED24E-C250-455B-B24E-D66F96E4F714}" srcId="{0B0DA85D-65BC-4C45-84C7-C266C582D538}" destId="{2A6CDA8B-D8AC-4279-B422-90900BA75C90}" srcOrd="0" destOrd="0" parTransId="{84463BCA-22D1-4282-AA33-A2593335E71B}" sibTransId="{B2FEEE9D-B0AA-4D45-94C6-B941E9819261}"/>
    <dgm:cxn modelId="{66462A7F-AE47-9A40-B85B-2449C2B2F2E9}" type="presOf" srcId="{0B0DA85D-65BC-4C45-84C7-C266C582D538}" destId="{05A6EAF8-34B0-4BF6-9825-010F2433B647}" srcOrd="0" destOrd="0" presId="urn:microsoft.com/office/officeart/2005/8/layout/chevron1"/>
    <dgm:cxn modelId="{9FA1EDB4-4664-EE42-97BF-23B9B0638F57}" type="presOf" srcId="{2A6CDA8B-D8AC-4279-B422-90900BA75C90}" destId="{79BF0DF7-7679-492F-A7A8-F4A78854C6EF}" srcOrd="0" destOrd="0" presId="urn:microsoft.com/office/officeart/2005/8/layout/chevron1"/>
    <dgm:cxn modelId="{DF245482-3D64-8E42-839A-2F948D4FE258}" type="presParOf" srcId="{05A6EAF8-34B0-4BF6-9825-010F2433B647}" destId="{79BF0DF7-7679-492F-A7A8-F4A78854C6EF}" srcOrd="0"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0DA85D-65BC-4C45-84C7-C266C582D538}" type="doc">
      <dgm:prSet loTypeId="urn:microsoft.com/office/officeart/2005/8/layout/chevron1" loCatId="process" qsTypeId="urn:microsoft.com/office/officeart/2005/8/quickstyle/simple1" qsCatId="simple" csTypeId="urn:microsoft.com/office/officeart/2005/8/colors/accent1_2" csCatId="accent1" phldr="1"/>
      <dgm:spPr/>
    </dgm:pt>
    <dgm:pt modelId="{2A6CDA8B-D8AC-4279-B422-90900BA75C90}">
      <dgm:prSet phldrT="[Text]" custT="1"/>
      <dgm:spPr>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flood" dir="t">
            <a:rot lat="0" lon="0" rev="2400000"/>
          </a:lightRig>
        </a:scene3d>
        <a:sp3d>
          <a:bevelB w="0" h="63500"/>
        </a:sp3d>
      </dgm:spPr>
      <dgm:t>
        <a:bodyPr/>
        <a:lstStyle/>
        <a:p>
          <a:r>
            <a:rPr lang="en-US" sz="900" b="1" dirty="0" smtClean="0"/>
            <a:t>API</a:t>
          </a:r>
          <a:endParaRPr lang="en-US" sz="900" b="1" dirty="0"/>
        </a:p>
      </dgm:t>
    </dgm:pt>
    <dgm:pt modelId="{B2FEEE9D-B0AA-4D45-94C6-B941E9819261}" type="sibTrans" cxnId="{0D2ED24E-C250-455B-B24E-D66F96E4F714}">
      <dgm:prSet/>
      <dgm:spPr/>
      <dgm:t>
        <a:bodyPr/>
        <a:lstStyle/>
        <a:p>
          <a:endParaRPr lang="en-US"/>
        </a:p>
      </dgm:t>
    </dgm:pt>
    <dgm:pt modelId="{84463BCA-22D1-4282-AA33-A2593335E71B}" type="parTrans" cxnId="{0D2ED24E-C250-455B-B24E-D66F96E4F714}">
      <dgm:prSet/>
      <dgm:spPr/>
      <dgm:t>
        <a:bodyPr/>
        <a:lstStyle/>
        <a:p>
          <a:endParaRPr lang="en-US"/>
        </a:p>
      </dgm:t>
    </dgm:pt>
    <dgm:pt modelId="{05A6EAF8-34B0-4BF6-9825-010F2433B647}" type="pres">
      <dgm:prSet presAssocID="{0B0DA85D-65BC-4C45-84C7-C266C582D538}" presName="Name0" presStyleCnt="0">
        <dgm:presLayoutVars>
          <dgm:dir/>
          <dgm:animLvl val="lvl"/>
          <dgm:resizeHandles val="exact"/>
        </dgm:presLayoutVars>
      </dgm:prSet>
      <dgm:spPr/>
    </dgm:pt>
    <dgm:pt modelId="{79BF0DF7-7679-492F-A7A8-F4A78854C6EF}" type="pres">
      <dgm:prSet presAssocID="{2A6CDA8B-D8AC-4279-B422-90900BA75C90}" presName="parTxOnly" presStyleLbl="node1" presStyleIdx="0" presStyleCnt="1" custScaleX="100098" custScaleY="8375" custLinFactNeighborX="-49" custLinFactNeighborY="-420">
        <dgm:presLayoutVars>
          <dgm:chMax val="0"/>
          <dgm:chPref val="0"/>
          <dgm:bulletEnabled val="1"/>
        </dgm:presLayoutVars>
      </dgm:prSet>
      <dgm:spPr>
        <a:prstGeom prst="roundRect">
          <a:avLst/>
        </a:prstGeom>
      </dgm:spPr>
      <dgm:t>
        <a:bodyPr/>
        <a:lstStyle/>
        <a:p>
          <a:endParaRPr lang="en-US"/>
        </a:p>
      </dgm:t>
    </dgm:pt>
  </dgm:ptLst>
  <dgm:cxnLst>
    <dgm:cxn modelId="{0D2ED24E-C250-455B-B24E-D66F96E4F714}" srcId="{0B0DA85D-65BC-4C45-84C7-C266C582D538}" destId="{2A6CDA8B-D8AC-4279-B422-90900BA75C90}" srcOrd="0" destOrd="0" parTransId="{84463BCA-22D1-4282-AA33-A2593335E71B}" sibTransId="{B2FEEE9D-B0AA-4D45-94C6-B941E9819261}"/>
    <dgm:cxn modelId="{EA14317F-F967-8146-90FE-EBD061AA7AB8}" type="presOf" srcId="{2A6CDA8B-D8AC-4279-B422-90900BA75C90}" destId="{79BF0DF7-7679-492F-A7A8-F4A78854C6EF}" srcOrd="0" destOrd="0" presId="urn:microsoft.com/office/officeart/2005/8/layout/chevron1"/>
    <dgm:cxn modelId="{6212899C-43BA-B94D-8FEF-A00CE6EA98A1}" type="presOf" srcId="{0B0DA85D-65BC-4C45-84C7-C266C582D538}" destId="{05A6EAF8-34B0-4BF6-9825-010F2433B647}" srcOrd="0" destOrd="0" presId="urn:microsoft.com/office/officeart/2005/8/layout/chevron1"/>
    <dgm:cxn modelId="{48D476A5-02C6-004C-8C21-457575264D80}" type="presParOf" srcId="{05A6EAF8-34B0-4BF6-9825-010F2433B647}" destId="{79BF0DF7-7679-492F-A7A8-F4A78854C6EF}" srcOrd="0" destOrd="0" presId="urn:microsoft.com/office/officeart/2005/8/layout/chevron1"/>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0DA85D-65BC-4C45-84C7-C266C582D538}" type="doc">
      <dgm:prSet loTypeId="urn:microsoft.com/office/officeart/2005/8/layout/chevron1" loCatId="process" qsTypeId="urn:microsoft.com/office/officeart/2005/8/quickstyle/simple1" qsCatId="simple" csTypeId="urn:microsoft.com/office/officeart/2005/8/colors/accent1_2" csCatId="accent1" phldr="1"/>
      <dgm:spPr/>
    </dgm:pt>
    <dgm:pt modelId="{2A6CDA8B-D8AC-4279-B422-90900BA75C90}">
      <dgm:prSet phldrT="[Tex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flood" dir="t">
            <a:rot lat="0" lon="0" rev="2400000"/>
          </a:lightRig>
        </a:scene3d>
        <a:sp3d/>
      </dgm:spPr>
      <dgm:t>
        <a:bodyPr/>
        <a:lstStyle/>
        <a:p>
          <a:r>
            <a:rPr lang="en-US" sz="2000" dirty="0" smtClean="0"/>
            <a:t>Cisco AnyRes Video on Demand Client</a:t>
          </a:r>
          <a:endParaRPr lang="en-US" sz="2000" dirty="0"/>
        </a:p>
      </dgm:t>
    </dgm:pt>
    <dgm:pt modelId="{84463BCA-22D1-4282-AA33-A2593335E71B}" type="parTrans" cxnId="{0D2ED24E-C250-455B-B24E-D66F96E4F714}">
      <dgm:prSet/>
      <dgm:spPr/>
      <dgm:t>
        <a:bodyPr/>
        <a:lstStyle/>
        <a:p>
          <a:endParaRPr lang="en-US"/>
        </a:p>
      </dgm:t>
    </dgm:pt>
    <dgm:pt modelId="{B2FEEE9D-B0AA-4D45-94C6-B941E9819261}" type="sibTrans" cxnId="{0D2ED24E-C250-455B-B24E-D66F96E4F714}">
      <dgm:prSet/>
      <dgm:spPr/>
      <dgm:t>
        <a:bodyPr/>
        <a:lstStyle/>
        <a:p>
          <a:endParaRPr lang="en-US"/>
        </a:p>
      </dgm:t>
    </dgm:pt>
    <dgm:pt modelId="{05A6EAF8-34B0-4BF6-9825-010F2433B647}" type="pres">
      <dgm:prSet presAssocID="{0B0DA85D-65BC-4C45-84C7-C266C582D538}" presName="Name0" presStyleCnt="0">
        <dgm:presLayoutVars>
          <dgm:dir/>
          <dgm:animLvl val="lvl"/>
          <dgm:resizeHandles val="exact"/>
        </dgm:presLayoutVars>
      </dgm:prSet>
      <dgm:spPr/>
    </dgm:pt>
    <dgm:pt modelId="{79BF0DF7-7679-492F-A7A8-F4A78854C6EF}" type="pres">
      <dgm:prSet presAssocID="{2A6CDA8B-D8AC-4279-B422-90900BA75C90}" presName="parTxOnly" presStyleLbl="node1" presStyleIdx="0" presStyleCnt="1" custScaleX="100098" custScaleY="16925" custLinFactNeighborX="3044" custLinFactNeighborY="-82248">
        <dgm:presLayoutVars>
          <dgm:chMax val="0"/>
          <dgm:chPref val="0"/>
          <dgm:bulletEnabled val="1"/>
        </dgm:presLayoutVars>
      </dgm:prSet>
      <dgm:spPr>
        <a:prstGeom prst="round2SameRect">
          <a:avLst/>
        </a:prstGeom>
      </dgm:spPr>
      <dgm:t>
        <a:bodyPr/>
        <a:lstStyle/>
        <a:p>
          <a:endParaRPr lang="en-US"/>
        </a:p>
      </dgm:t>
    </dgm:pt>
  </dgm:ptLst>
  <dgm:cxnLst>
    <dgm:cxn modelId="{0D2ED24E-C250-455B-B24E-D66F96E4F714}" srcId="{0B0DA85D-65BC-4C45-84C7-C266C582D538}" destId="{2A6CDA8B-D8AC-4279-B422-90900BA75C90}" srcOrd="0" destOrd="0" parTransId="{84463BCA-22D1-4282-AA33-A2593335E71B}" sibTransId="{B2FEEE9D-B0AA-4D45-94C6-B941E9819261}"/>
    <dgm:cxn modelId="{B176C8F1-C76C-104C-A3AB-A577A54FD4B3}" type="presOf" srcId="{0B0DA85D-65BC-4C45-84C7-C266C582D538}" destId="{05A6EAF8-34B0-4BF6-9825-010F2433B647}" srcOrd="0" destOrd="0" presId="urn:microsoft.com/office/officeart/2005/8/layout/chevron1"/>
    <dgm:cxn modelId="{A90B1AC2-DBA2-3747-B468-A254C906F98A}" type="presOf" srcId="{2A6CDA8B-D8AC-4279-B422-90900BA75C90}" destId="{79BF0DF7-7679-492F-A7A8-F4A78854C6EF}" srcOrd="0" destOrd="0" presId="urn:microsoft.com/office/officeart/2005/8/layout/chevron1"/>
    <dgm:cxn modelId="{A1A491F3-8666-2648-A71A-A1238BEDAC2B}" type="presParOf" srcId="{05A6EAF8-34B0-4BF6-9825-010F2433B647}" destId="{79BF0DF7-7679-492F-A7A8-F4A78854C6EF}" srcOrd="0" destOrd="0" presId="urn:microsoft.com/office/officeart/2005/8/layout/chevron1"/>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96413-A48A-44A9-9346-C5523C9AEAC9}">
      <dsp:nvSpPr>
        <dsp:cNvPr id="0" name=""/>
        <dsp:cNvSpPr/>
      </dsp:nvSpPr>
      <dsp:spPr>
        <a:xfrm>
          <a:off x="81025" y="197516"/>
          <a:ext cx="2196113" cy="343361"/>
        </a:xfrm>
        <a:prstGeom prst="chevron">
          <a:avLst/>
        </a:prstGeom>
        <a:solidFill>
          <a:srgbClr val="FFC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flood" dir="t">
            <a:rot lat="0" lon="0" rev="24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Analysis</a:t>
          </a:r>
          <a:endParaRPr lang="en-US" sz="1600" kern="1200" dirty="0"/>
        </a:p>
      </dsp:txBody>
      <dsp:txXfrm>
        <a:off x="252706" y="197516"/>
        <a:ext cx="1852752" cy="343361"/>
      </dsp:txXfrm>
    </dsp:sp>
    <dsp:sp modelId="{3D3C362D-C764-49CA-A7AA-284F8B0485D7}">
      <dsp:nvSpPr>
        <dsp:cNvPr id="0" name=""/>
        <dsp:cNvSpPr/>
      </dsp:nvSpPr>
      <dsp:spPr>
        <a:xfrm>
          <a:off x="3218" y="588136"/>
          <a:ext cx="1881381" cy="11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solidFill>
                <a:srgbClr val="FFC000"/>
              </a:solidFill>
            </a:rPr>
            <a:t>Determine Source</a:t>
          </a:r>
        </a:p>
        <a:p>
          <a:pPr marL="57150" lvl="1" indent="-57150" algn="l" defTabSz="488950">
            <a:lnSpc>
              <a:spcPct val="90000"/>
            </a:lnSpc>
            <a:spcBef>
              <a:spcPct val="0"/>
            </a:spcBef>
            <a:spcAft>
              <a:spcPct val="15000"/>
            </a:spcAft>
            <a:buChar char="••"/>
          </a:pPr>
          <a:r>
            <a:rPr lang="en-US" sz="1100" kern="1200" dirty="0" smtClean="0">
              <a:solidFill>
                <a:srgbClr val="FFC000"/>
              </a:solidFill>
            </a:rPr>
            <a:t>Enable auto-routing</a:t>
          </a:r>
        </a:p>
      </dsp:txBody>
      <dsp:txXfrm>
        <a:off x="3218" y="588136"/>
        <a:ext cx="1881381" cy="1152000"/>
      </dsp:txXfrm>
    </dsp:sp>
    <dsp:sp modelId="{AE5838B8-AD63-4202-8122-D76F6C317DA6}">
      <dsp:nvSpPr>
        <dsp:cNvPr id="0" name=""/>
        <dsp:cNvSpPr/>
      </dsp:nvSpPr>
      <dsp:spPr>
        <a:xfrm>
          <a:off x="2138946" y="197516"/>
          <a:ext cx="2196113" cy="343361"/>
        </a:xfrm>
        <a:prstGeom prst="chevron">
          <a:avLst/>
        </a:prstGeom>
        <a:solidFill>
          <a:srgbClr val="0099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flood" dir="t">
            <a:rot lat="0" lon="0" rev="24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Encode</a:t>
          </a:r>
          <a:endParaRPr lang="en-US" sz="1600" kern="1200" dirty="0"/>
        </a:p>
      </dsp:txBody>
      <dsp:txXfrm>
        <a:off x="2310627" y="197516"/>
        <a:ext cx="1852752" cy="343361"/>
      </dsp:txXfrm>
    </dsp:sp>
    <dsp:sp modelId="{98B3E2EF-B69A-4927-8504-7998FA545747}">
      <dsp:nvSpPr>
        <dsp:cNvPr id="0" name=""/>
        <dsp:cNvSpPr/>
      </dsp:nvSpPr>
      <dsp:spPr>
        <a:xfrm>
          <a:off x="2061139" y="588136"/>
          <a:ext cx="1881381" cy="11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solidFill>
                <a:srgbClr val="009900"/>
              </a:solidFill>
            </a:rPr>
            <a:t>Distributed and Multi-threaded encoding</a:t>
          </a:r>
        </a:p>
        <a:p>
          <a:pPr marL="57150" lvl="1" indent="-57150" algn="l" defTabSz="488950">
            <a:lnSpc>
              <a:spcPct val="90000"/>
            </a:lnSpc>
            <a:spcBef>
              <a:spcPct val="0"/>
            </a:spcBef>
            <a:spcAft>
              <a:spcPct val="15000"/>
            </a:spcAft>
            <a:buChar char="••"/>
          </a:pPr>
          <a:r>
            <a:rPr lang="en-US" sz="1100" kern="1200" dirty="0" smtClean="0">
              <a:solidFill>
                <a:srgbClr val="009900"/>
              </a:solidFill>
            </a:rPr>
            <a:t>ABR transcodes</a:t>
          </a:r>
        </a:p>
      </dsp:txBody>
      <dsp:txXfrm>
        <a:off x="2061139" y="588136"/>
        <a:ext cx="1881381" cy="1152000"/>
      </dsp:txXfrm>
    </dsp:sp>
    <dsp:sp modelId="{317C4D17-3F7D-487E-9583-10BA0A37AEB8}">
      <dsp:nvSpPr>
        <dsp:cNvPr id="0" name=""/>
        <dsp:cNvSpPr/>
      </dsp:nvSpPr>
      <dsp:spPr>
        <a:xfrm>
          <a:off x="4196866" y="197516"/>
          <a:ext cx="2196113" cy="343361"/>
        </a:xfrm>
        <a:prstGeom prst="chevron">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flood" dir="t">
            <a:rot lat="0" lon="0" rev="24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Post-Encode</a:t>
          </a:r>
          <a:endParaRPr lang="en-US" sz="1600" kern="1200" dirty="0"/>
        </a:p>
      </dsp:txBody>
      <dsp:txXfrm>
        <a:off x="4368547" y="197516"/>
        <a:ext cx="1852752" cy="343361"/>
      </dsp:txXfrm>
    </dsp:sp>
    <dsp:sp modelId="{0E1987EE-B569-480D-8207-9A3C6CDF3433}">
      <dsp:nvSpPr>
        <dsp:cNvPr id="0" name=""/>
        <dsp:cNvSpPr/>
      </dsp:nvSpPr>
      <dsp:spPr>
        <a:xfrm>
          <a:off x="4119059" y="602662"/>
          <a:ext cx="1881381" cy="11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solidFill>
                <a:srgbClr val="C00000"/>
              </a:solidFill>
            </a:rPr>
            <a:t>QC output</a:t>
          </a:r>
          <a:endParaRPr lang="en-US" sz="1100" kern="1200" dirty="0">
            <a:solidFill>
              <a:srgbClr val="C00000"/>
            </a:solidFill>
          </a:endParaRPr>
        </a:p>
        <a:p>
          <a:pPr marL="57150" lvl="1" indent="-57150" algn="l" defTabSz="488950">
            <a:lnSpc>
              <a:spcPct val="90000"/>
            </a:lnSpc>
            <a:spcBef>
              <a:spcPct val="0"/>
            </a:spcBef>
            <a:spcAft>
              <a:spcPct val="15000"/>
            </a:spcAft>
            <a:buChar char="••"/>
          </a:pPr>
          <a:r>
            <a:rPr lang="en-US" sz="1100" kern="1200" dirty="0" smtClean="0">
              <a:solidFill>
                <a:srgbClr val="C00000"/>
              </a:solidFill>
            </a:rPr>
            <a:t>ABR transwrap</a:t>
          </a:r>
          <a:endParaRPr lang="en-US" sz="1100" kern="1200" dirty="0">
            <a:solidFill>
              <a:srgbClr val="C00000"/>
            </a:solidFill>
          </a:endParaRPr>
        </a:p>
        <a:p>
          <a:pPr marL="57150" lvl="1" indent="-57150" algn="l" defTabSz="488950">
            <a:lnSpc>
              <a:spcPct val="90000"/>
            </a:lnSpc>
            <a:spcBef>
              <a:spcPct val="0"/>
            </a:spcBef>
            <a:spcAft>
              <a:spcPct val="15000"/>
            </a:spcAft>
            <a:buChar char="••"/>
          </a:pPr>
          <a:r>
            <a:rPr lang="en-US" sz="1100" kern="1200" dirty="0" smtClean="0">
              <a:solidFill>
                <a:srgbClr val="C00000"/>
              </a:solidFill>
            </a:rPr>
            <a:t>DRM/Encryption</a:t>
          </a:r>
          <a:endParaRPr lang="en-US" sz="1100" kern="1200" dirty="0">
            <a:solidFill>
              <a:srgbClr val="C00000"/>
            </a:solidFill>
          </a:endParaRPr>
        </a:p>
        <a:p>
          <a:pPr marL="57150" lvl="1" indent="-57150" algn="l" defTabSz="488950">
            <a:lnSpc>
              <a:spcPct val="90000"/>
            </a:lnSpc>
            <a:spcBef>
              <a:spcPct val="0"/>
            </a:spcBef>
            <a:spcAft>
              <a:spcPct val="15000"/>
            </a:spcAft>
            <a:buChar char="••"/>
          </a:pPr>
          <a:r>
            <a:rPr lang="en-US" sz="1100" kern="1200" dirty="0" smtClean="0">
              <a:solidFill>
                <a:srgbClr val="C00000"/>
              </a:solidFill>
            </a:rPr>
            <a:t>Deliver to location</a:t>
          </a:r>
          <a:endParaRPr lang="en-US" sz="1100" kern="1200" dirty="0">
            <a:solidFill>
              <a:srgbClr val="C00000"/>
            </a:solidFill>
          </a:endParaRPr>
        </a:p>
      </dsp:txBody>
      <dsp:txXfrm>
        <a:off x="4119059" y="602662"/>
        <a:ext cx="1881381" cy="115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F0DF7-7679-492F-A7A8-F4A78854C6EF}">
      <dsp:nvSpPr>
        <dsp:cNvPr id="0" name=""/>
        <dsp:cNvSpPr/>
      </dsp:nvSpPr>
      <dsp:spPr>
        <a:xfrm>
          <a:off x="3146" y="0"/>
          <a:ext cx="6438212" cy="241380"/>
        </a:xfrm>
        <a:prstGeom prst="homePlate">
          <a:avLst/>
        </a:prstGeom>
        <a:solidFill>
          <a:schemeClr val="bg1">
            <a:lumMod val="6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scene3d>
        <a:sp3d/>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l" defTabSz="844550">
            <a:lnSpc>
              <a:spcPct val="90000"/>
            </a:lnSpc>
            <a:spcBef>
              <a:spcPct val="0"/>
            </a:spcBef>
            <a:spcAft>
              <a:spcPct val="35000"/>
            </a:spcAft>
          </a:pPr>
          <a:r>
            <a:rPr lang="en-US" sz="1900" kern="1200" dirty="0" smtClean="0"/>
            <a:t>                                </a:t>
          </a:r>
          <a:r>
            <a:rPr lang="en-US" sz="1600" kern="1200" dirty="0" smtClean="0"/>
            <a:t>Network Storage</a:t>
          </a:r>
          <a:endParaRPr lang="en-US" sz="1600" kern="1200" dirty="0"/>
        </a:p>
      </dsp:txBody>
      <dsp:txXfrm>
        <a:off x="3146" y="0"/>
        <a:ext cx="6377867" cy="241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F0DF7-7679-492F-A7A8-F4A78854C6EF}">
      <dsp:nvSpPr>
        <dsp:cNvPr id="0" name=""/>
        <dsp:cNvSpPr/>
      </dsp:nvSpPr>
      <dsp:spPr>
        <a:xfrm>
          <a:off x="6246" y="0"/>
          <a:ext cx="6389952" cy="324490"/>
        </a:xfrm>
        <a:prstGeom prst="chevron">
          <a:avLst/>
        </a:prstGeom>
        <a:solidFill>
          <a:schemeClr val="bg1">
            <a:lumMod val="5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flood" dir="t">
            <a:rot lat="0" lon="0" rev="24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Server</a:t>
          </a:r>
          <a:endParaRPr lang="en-US" sz="1200" kern="1200" dirty="0"/>
        </a:p>
      </dsp:txBody>
      <dsp:txXfrm>
        <a:off x="168491" y="0"/>
        <a:ext cx="6065462" cy="324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F0DF7-7679-492F-A7A8-F4A78854C6EF}">
      <dsp:nvSpPr>
        <dsp:cNvPr id="0" name=""/>
        <dsp:cNvSpPr/>
      </dsp:nvSpPr>
      <dsp:spPr>
        <a:xfrm>
          <a:off x="0" y="0"/>
          <a:ext cx="6392286" cy="104665"/>
        </a:xfrm>
        <a:prstGeom prst="roundRect">
          <a:avLst/>
        </a:prstGeom>
        <a:solidFill>
          <a:schemeClr val="bg1">
            <a:lumMod val="5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flood" dir="t">
            <a:rot lat="0" lon="0" rev="2400000"/>
          </a:lightRig>
        </a:scene3d>
        <a:sp3d>
          <a:bevelB w="0" h="63500"/>
        </a:sp3d>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b="1" kern="1200" dirty="0" smtClean="0"/>
            <a:t>API</a:t>
          </a:r>
          <a:endParaRPr lang="en-US" sz="900" b="1" kern="1200" dirty="0"/>
        </a:p>
      </dsp:txBody>
      <dsp:txXfrm>
        <a:off x="5109" y="5109"/>
        <a:ext cx="6382068" cy="944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F0DF7-7679-492F-A7A8-F4A78854C6EF}">
      <dsp:nvSpPr>
        <dsp:cNvPr id="0" name=""/>
        <dsp:cNvSpPr/>
      </dsp:nvSpPr>
      <dsp:spPr>
        <a:xfrm>
          <a:off x="6222" y="0"/>
          <a:ext cx="6375952" cy="313995"/>
        </a:xfrm>
        <a:prstGeom prst="round2SameRect">
          <a:avLst/>
        </a:prstGeom>
        <a:solidFill>
          <a:schemeClr val="accent1">
            <a:lumMod val="5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flood" dir="t">
            <a:rot lat="0" lon="0" rev="24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Cisco AnyRes Video on Demand Client</a:t>
          </a:r>
          <a:endParaRPr lang="en-US" sz="2000" kern="1200" dirty="0"/>
        </a:p>
      </dsp:txBody>
      <dsp:txXfrm>
        <a:off x="21550" y="15328"/>
        <a:ext cx="6345296" cy="2986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943505F7-09F7-7B4F-9E53-AE0D1BF1A29D}" type="datetimeFigureOut">
              <a:rPr lang="en-US" smtClean="0"/>
              <a:t>4/24/2014</a:t>
            </a:fld>
            <a:endParaRPr lang="en-US" dirty="0"/>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2F2DF291-E6BE-E642-AD90-002BEFB0D9BD}" type="slidenum">
              <a:rPr lang="en-US" smtClean="0"/>
              <a:t>‹#›</a:t>
            </a:fld>
            <a:endParaRPr lang="en-US" dirty="0"/>
          </a:p>
        </p:txBody>
      </p:sp>
    </p:spTree>
    <p:extLst>
      <p:ext uri="{BB962C8B-B14F-4D97-AF65-F5344CB8AC3E}">
        <p14:creationId xmlns:p14="http://schemas.microsoft.com/office/powerpoint/2010/main" val="1540204424"/>
      </p:ext>
    </p:extLst>
  </p:cSld>
  <p:clrMap bg1="lt1" tx1="dk1" bg2="lt2" tx2="dk2" accent1="accent1" accent2="accent2" accent3="accent3" accent4="accent4" accent5="accent5" accent6="accent6" hlink="hlink" folHlink="folHlink"/>
  <p:notesStyle>
    <a:lvl1pPr marL="0" algn="l" defTabSz="456801" rtl="0" eaLnBrk="1" latinLnBrk="0" hangingPunct="1">
      <a:defRPr sz="1200" kern="1200">
        <a:solidFill>
          <a:schemeClr val="tx1"/>
        </a:solidFill>
        <a:latin typeface="+mn-lt"/>
        <a:ea typeface="+mn-ea"/>
        <a:cs typeface="+mn-cs"/>
      </a:defRPr>
    </a:lvl1pPr>
    <a:lvl2pPr marL="456801" algn="l" defTabSz="456801" rtl="0" eaLnBrk="1" latinLnBrk="0" hangingPunct="1">
      <a:defRPr sz="1200" kern="1200">
        <a:solidFill>
          <a:schemeClr val="tx1"/>
        </a:solidFill>
        <a:latin typeface="+mn-lt"/>
        <a:ea typeface="+mn-ea"/>
        <a:cs typeface="+mn-cs"/>
      </a:defRPr>
    </a:lvl2pPr>
    <a:lvl3pPr marL="913639" algn="l" defTabSz="456801" rtl="0" eaLnBrk="1" latinLnBrk="0" hangingPunct="1">
      <a:defRPr sz="1200" kern="1200">
        <a:solidFill>
          <a:schemeClr val="tx1"/>
        </a:solidFill>
        <a:latin typeface="+mn-lt"/>
        <a:ea typeface="+mn-ea"/>
        <a:cs typeface="+mn-cs"/>
      </a:defRPr>
    </a:lvl3pPr>
    <a:lvl4pPr marL="1370453" algn="l" defTabSz="456801" rtl="0" eaLnBrk="1" latinLnBrk="0" hangingPunct="1">
      <a:defRPr sz="1200" kern="1200">
        <a:solidFill>
          <a:schemeClr val="tx1"/>
        </a:solidFill>
        <a:latin typeface="+mn-lt"/>
        <a:ea typeface="+mn-ea"/>
        <a:cs typeface="+mn-cs"/>
      </a:defRPr>
    </a:lvl4pPr>
    <a:lvl5pPr marL="1827280" algn="l" defTabSz="456801" rtl="0" eaLnBrk="1" latinLnBrk="0" hangingPunct="1">
      <a:defRPr sz="1200" kern="1200">
        <a:solidFill>
          <a:schemeClr val="tx1"/>
        </a:solidFill>
        <a:latin typeface="+mn-lt"/>
        <a:ea typeface="+mn-ea"/>
        <a:cs typeface="+mn-cs"/>
      </a:defRPr>
    </a:lvl5pPr>
    <a:lvl6pPr marL="2284084" algn="l" defTabSz="456801" rtl="0" eaLnBrk="1" latinLnBrk="0" hangingPunct="1">
      <a:defRPr sz="1200" kern="1200">
        <a:solidFill>
          <a:schemeClr val="tx1"/>
        </a:solidFill>
        <a:latin typeface="+mn-lt"/>
        <a:ea typeface="+mn-ea"/>
        <a:cs typeface="+mn-cs"/>
      </a:defRPr>
    </a:lvl6pPr>
    <a:lvl7pPr marL="2740914" algn="l" defTabSz="456801" rtl="0" eaLnBrk="1" latinLnBrk="0" hangingPunct="1">
      <a:defRPr sz="1200" kern="1200">
        <a:solidFill>
          <a:schemeClr val="tx1"/>
        </a:solidFill>
        <a:latin typeface="+mn-lt"/>
        <a:ea typeface="+mn-ea"/>
        <a:cs typeface="+mn-cs"/>
      </a:defRPr>
    </a:lvl7pPr>
    <a:lvl8pPr marL="3197734" algn="l" defTabSz="456801" rtl="0" eaLnBrk="1" latinLnBrk="0" hangingPunct="1">
      <a:defRPr sz="1200" kern="1200">
        <a:solidFill>
          <a:schemeClr val="tx1"/>
        </a:solidFill>
        <a:latin typeface="+mn-lt"/>
        <a:ea typeface="+mn-ea"/>
        <a:cs typeface="+mn-cs"/>
      </a:defRPr>
    </a:lvl8pPr>
    <a:lvl9pPr marL="3654559" algn="l" defTabSz="4568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DF291-E6BE-E642-AD90-002BEFB0D9BD}" type="slidenum">
              <a:rPr lang="en-US" smtClean="0"/>
              <a:t>1</a:t>
            </a:fld>
            <a:endParaRPr lang="en-US" dirty="0"/>
          </a:p>
        </p:txBody>
      </p:sp>
    </p:spTree>
    <p:extLst>
      <p:ext uri="{BB962C8B-B14F-4D97-AF65-F5344CB8AC3E}">
        <p14:creationId xmlns:p14="http://schemas.microsoft.com/office/powerpoint/2010/main" val="243563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Dzieki</a:t>
            </a:r>
            <a:r>
              <a:rPr lang="en-US" dirty="0" smtClean="0"/>
              <a:t> </a:t>
            </a:r>
            <a:r>
              <a:rPr lang="en-US" dirty="0" err="1" smtClean="0"/>
              <a:t>mniejszej</a:t>
            </a:r>
            <a:r>
              <a:rPr lang="en-US" dirty="0" smtClean="0"/>
              <a:t> </a:t>
            </a:r>
            <a:r>
              <a:rPr lang="en-US" dirty="0" err="1" smtClean="0"/>
              <a:t>przepływnośći</a:t>
            </a:r>
            <a:r>
              <a:rPr lang="en-US" dirty="0" smtClean="0"/>
              <a:t> I </a:t>
            </a:r>
            <a:r>
              <a:rPr lang="en-US" dirty="0" err="1" smtClean="0"/>
              <a:t>wysokiej</a:t>
            </a:r>
            <a:r>
              <a:rPr lang="en-US" baseline="0" dirty="0" smtClean="0"/>
              <a:t> </a:t>
            </a:r>
            <a:r>
              <a:rPr lang="en-US" baseline="0" dirty="0" err="1" smtClean="0"/>
              <a:t>jakości</a:t>
            </a:r>
            <a:endParaRPr lang="en-US" baseline="0" dirty="0" smtClean="0"/>
          </a:p>
          <a:p>
            <a:pPr marL="228600" indent="-228600">
              <a:buAutoNum type="arabicPeriod"/>
            </a:pPr>
            <a:r>
              <a:rPr lang="en-US" baseline="0" dirty="0" err="1" smtClean="0"/>
              <a:t>Najbliższe</a:t>
            </a:r>
            <a:r>
              <a:rPr lang="en-US" baseline="0" dirty="0" smtClean="0"/>
              <a:t> </a:t>
            </a:r>
            <a:r>
              <a:rPr lang="en-US" baseline="0" dirty="0" err="1" smtClean="0"/>
              <a:t>duże</a:t>
            </a:r>
            <a:r>
              <a:rPr lang="en-US" baseline="0" dirty="0" smtClean="0"/>
              <a:t> </a:t>
            </a:r>
            <a:r>
              <a:rPr lang="en-US" baseline="0" dirty="0" err="1" smtClean="0"/>
              <a:t>wydarzenia</a:t>
            </a:r>
            <a:r>
              <a:rPr lang="en-US" baseline="0" dirty="0" smtClean="0"/>
              <a:t> </a:t>
            </a:r>
            <a:r>
              <a:rPr lang="en-US" baseline="0" dirty="0" err="1" smtClean="0"/>
              <a:t>stymulujące</a:t>
            </a:r>
            <a:r>
              <a:rPr lang="en-US" baseline="0" dirty="0" smtClean="0"/>
              <a:t> </a:t>
            </a:r>
            <a:r>
              <a:rPr lang="en-US" baseline="0" dirty="0" err="1" smtClean="0"/>
              <a:t>produkcję</a:t>
            </a:r>
            <a:r>
              <a:rPr lang="en-US" baseline="0" dirty="0" smtClean="0"/>
              <a:t> I </a:t>
            </a:r>
            <a:r>
              <a:rPr lang="en-US" baseline="0" dirty="0" err="1" smtClean="0"/>
              <a:t>popularyzację</a:t>
            </a:r>
            <a:r>
              <a:rPr lang="en-US" baseline="0" dirty="0" smtClean="0"/>
              <a:t> </a:t>
            </a:r>
            <a:r>
              <a:rPr lang="en-US" baseline="0" dirty="0" err="1" smtClean="0"/>
              <a:t>treści</a:t>
            </a:r>
            <a:r>
              <a:rPr lang="en-US" baseline="0" dirty="0" smtClean="0"/>
              <a:t> </a:t>
            </a:r>
            <a:r>
              <a:rPr lang="en-US" baseline="0" dirty="0" err="1" smtClean="0"/>
              <a:t>i</a:t>
            </a:r>
            <a:r>
              <a:rPr lang="en-US" baseline="0" dirty="0" smtClean="0"/>
              <a:t> </a:t>
            </a:r>
            <a:r>
              <a:rPr lang="en-US" baseline="0" dirty="0" err="1" smtClean="0"/>
              <a:t>wymianę</a:t>
            </a:r>
            <a:r>
              <a:rPr lang="en-US" baseline="0" dirty="0" smtClean="0"/>
              <a:t> </a:t>
            </a:r>
            <a:r>
              <a:rPr lang="en-US" baseline="0" dirty="0" err="1" smtClean="0"/>
              <a:t>odbiorników</a:t>
            </a:r>
            <a:r>
              <a:rPr lang="en-US" baseline="0" dirty="0" smtClean="0"/>
              <a:t>:</a:t>
            </a:r>
          </a:p>
          <a:p>
            <a:pPr marL="456801" lvl="1" indent="0">
              <a:buNone/>
            </a:pPr>
            <a:r>
              <a:rPr lang="en-US" baseline="0" dirty="0" smtClean="0"/>
              <a:t>2014: </a:t>
            </a:r>
            <a:r>
              <a:rPr lang="en-US" baseline="0" dirty="0" err="1" smtClean="0"/>
              <a:t>Soczi</a:t>
            </a:r>
            <a:r>
              <a:rPr lang="en-US" baseline="0" dirty="0" smtClean="0"/>
              <a:t> – </a:t>
            </a:r>
            <a:r>
              <a:rPr lang="en-US" baseline="0" dirty="0" err="1" smtClean="0"/>
              <a:t>Zimowa</a:t>
            </a:r>
            <a:r>
              <a:rPr lang="en-US" baseline="0" dirty="0" smtClean="0"/>
              <a:t> </a:t>
            </a:r>
            <a:r>
              <a:rPr lang="en-US" baseline="0" dirty="0" err="1" smtClean="0"/>
              <a:t>Olimpiada</a:t>
            </a:r>
            <a:r>
              <a:rPr lang="en-US" baseline="0" dirty="0" smtClean="0"/>
              <a:t> (</a:t>
            </a:r>
            <a:r>
              <a:rPr lang="en-US" baseline="0" dirty="0" err="1" smtClean="0"/>
              <a:t>filmują</a:t>
            </a:r>
            <a:r>
              <a:rPr lang="en-US" baseline="0" dirty="0" smtClean="0"/>
              <a:t> w UHD)</a:t>
            </a:r>
          </a:p>
          <a:p>
            <a:pPr marL="456801" lvl="1" indent="0">
              <a:buNone/>
            </a:pPr>
            <a:r>
              <a:rPr lang="en-US" baseline="0" dirty="0" smtClean="0"/>
              <a:t>2014:  Glasgow Commonwealth </a:t>
            </a:r>
          </a:p>
          <a:p>
            <a:pPr marL="456801" lvl="1" indent="0">
              <a:buNone/>
            </a:pPr>
            <a:r>
              <a:rPr lang="en-US" baseline="0" dirty="0" smtClean="0"/>
              <a:t>2014: FIFA </a:t>
            </a:r>
            <a:r>
              <a:rPr lang="en-US" baseline="0" dirty="0" err="1" smtClean="0"/>
              <a:t>Brazylia</a:t>
            </a:r>
            <a:r>
              <a:rPr lang="en-US" baseline="0" dirty="0" smtClean="0"/>
              <a:t> </a:t>
            </a:r>
            <a:r>
              <a:rPr lang="en-US" baseline="0" dirty="0" err="1" smtClean="0"/>
              <a:t>Mistrzostwa</a:t>
            </a:r>
            <a:r>
              <a:rPr lang="en-US" baseline="0" dirty="0" smtClean="0"/>
              <a:t> </a:t>
            </a:r>
            <a:r>
              <a:rPr lang="en-US" baseline="0" dirty="0" err="1" smtClean="0"/>
              <a:t>Świata</a:t>
            </a:r>
            <a:endParaRPr lang="en-US" baseline="0" dirty="0" smtClean="0"/>
          </a:p>
          <a:p>
            <a:pPr marL="456801" lvl="1" indent="0">
              <a:buNone/>
            </a:pPr>
            <a:r>
              <a:rPr lang="en-US" baseline="0" dirty="0" smtClean="0"/>
              <a:t>2015: </a:t>
            </a:r>
            <a:r>
              <a:rPr lang="en-US" baseline="0" dirty="0" err="1" smtClean="0"/>
              <a:t>WorldCup</a:t>
            </a:r>
            <a:r>
              <a:rPr lang="en-US" baseline="0" dirty="0" smtClean="0"/>
              <a:t> Rugby England </a:t>
            </a:r>
          </a:p>
          <a:p>
            <a:pPr marL="456801" lvl="1" indent="0">
              <a:buNone/>
            </a:pPr>
            <a:r>
              <a:rPr lang="en-US" baseline="0" dirty="0" smtClean="0"/>
              <a:t>2016: RIO2016 – </a:t>
            </a:r>
            <a:r>
              <a:rPr lang="en-US" baseline="0" dirty="0" err="1" smtClean="0"/>
              <a:t>Olipiada</a:t>
            </a:r>
            <a:r>
              <a:rPr lang="en-US" baseline="0" dirty="0" smtClean="0"/>
              <a:t> </a:t>
            </a:r>
            <a:r>
              <a:rPr lang="en-US" baseline="0" dirty="0" err="1" smtClean="0"/>
              <a:t>Letnia</a:t>
            </a:r>
            <a:endParaRPr lang="en-US" baseline="0" dirty="0" smtClean="0"/>
          </a:p>
          <a:p>
            <a:pPr marL="456801" lvl="1" indent="0">
              <a:buNone/>
            </a:pPr>
            <a:r>
              <a:rPr lang="en-US" baseline="0" dirty="0" smtClean="0"/>
              <a:t>2016: UEFA EURO – </a:t>
            </a:r>
            <a:r>
              <a:rPr lang="en-US" baseline="0" dirty="0" err="1" smtClean="0"/>
              <a:t>Francja</a:t>
            </a:r>
            <a:r>
              <a:rPr lang="en-US" baseline="0" dirty="0" smtClean="0"/>
              <a:t> </a:t>
            </a:r>
          </a:p>
          <a:p>
            <a:pPr marL="456801" lvl="1" indent="0">
              <a:buNone/>
            </a:pPr>
            <a:r>
              <a:rPr lang="en-US" baseline="0" dirty="0" smtClean="0"/>
              <a:t>2018: </a:t>
            </a:r>
            <a:r>
              <a:rPr lang="en-US" baseline="0" dirty="0" err="1" smtClean="0"/>
              <a:t>Zimowe</a:t>
            </a:r>
            <a:r>
              <a:rPr lang="en-US" baseline="0" dirty="0" smtClean="0"/>
              <a:t> </a:t>
            </a:r>
            <a:r>
              <a:rPr lang="en-US" baseline="0" dirty="0" err="1" smtClean="0"/>
              <a:t>igrzyska</a:t>
            </a:r>
            <a:r>
              <a:rPr lang="en-US" baseline="0" dirty="0" smtClean="0"/>
              <a:t> w </a:t>
            </a:r>
            <a:r>
              <a:rPr lang="en-US" baseline="0" dirty="0" err="1" smtClean="0"/>
              <a:t>południowokoreańskim</a:t>
            </a:r>
            <a:r>
              <a:rPr lang="en-US" baseline="0" dirty="0" smtClean="0"/>
              <a:t> </a:t>
            </a:r>
            <a:r>
              <a:rPr lang="en-US" baseline="0" dirty="0" err="1" smtClean="0"/>
              <a:t>Pyeongchang</a:t>
            </a:r>
            <a:r>
              <a:rPr lang="en-US" baseline="0" dirty="0" smtClean="0"/>
              <a:t> </a:t>
            </a:r>
          </a:p>
          <a:p>
            <a:pPr marL="456801" lvl="1" indent="0">
              <a:buNone/>
            </a:pPr>
            <a:r>
              <a:rPr lang="en-US" baseline="0" dirty="0" smtClean="0"/>
              <a:t>2018: </a:t>
            </a:r>
            <a:r>
              <a:rPr lang="en-US" baseline="0" dirty="0" err="1" smtClean="0"/>
              <a:t>Mistrzostwa</a:t>
            </a:r>
            <a:r>
              <a:rPr lang="en-US" baseline="0" dirty="0" smtClean="0"/>
              <a:t> </a:t>
            </a:r>
            <a:r>
              <a:rPr lang="en-US" baseline="0" dirty="0" err="1" smtClean="0"/>
              <a:t>świata</a:t>
            </a:r>
            <a:r>
              <a:rPr lang="en-US" baseline="0" dirty="0" smtClean="0"/>
              <a:t> w </a:t>
            </a:r>
            <a:r>
              <a:rPr lang="en-US" baseline="0" dirty="0" err="1" smtClean="0"/>
              <a:t>Piłce</a:t>
            </a:r>
            <a:r>
              <a:rPr lang="en-US" baseline="0" dirty="0" smtClean="0"/>
              <a:t> </a:t>
            </a:r>
            <a:r>
              <a:rPr lang="en-US" baseline="0" dirty="0" err="1" smtClean="0"/>
              <a:t>Nożnej</a:t>
            </a:r>
            <a:r>
              <a:rPr lang="en-US" baseline="0" dirty="0" smtClean="0"/>
              <a:t> FIFA w </a:t>
            </a:r>
            <a:r>
              <a:rPr lang="en-US" baseline="0" dirty="0" err="1" smtClean="0"/>
              <a:t>Rosji</a:t>
            </a:r>
            <a:r>
              <a:rPr lang="en-US" baseline="0" dirty="0" smtClean="0"/>
              <a:t> </a:t>
            </a:r>
          </a:p>
          <a:p>
            <a:pPr marL="456801" lvl="1" indent="0">
              <a:buNone/>
            </a:pPr>
            <a:r>
              <a:rPr lang="en-US" baseline="0" dirty="0" smtClean="0"/>
              <a:t>2019: RUGBY Word CUP</a:t>
            </a:r>
            <a:endParaRPr lang="en-US" dirty="0"/>
          </a:p>
        </p:txBody>
      </p:sp>
      <p:sp>
        <p:nvSpPr>
          <p:cNvPr id="4" name="Slide Number Placeholder 3"/>
          <p:cNvSpPr>
            <a:spLocks noGrp="1"/>
          </p:cNvSpPr>
          <p:nvPr>
            <p:ph type="sldNum" sz="quarter" idx="10"/>
          </p:nvPr>
        </p:nvSpPr>
        <p:spPr/>
        <p:txBody>
          <a:bodyPr/>
          <a:lstStyle/>
          <a:p>
            <a:fld id="{2F2DF291-E6BE-E642-AD90-002BEFB0D9BD}" type="slidenum">
              <a:rPr lang="en-US" smtClean="0"/>
              <a:t>10</a:t>
            </a:fld>
            <a:endParaRPr lang="en-US" dirty="0"/>
          </a:p>
        </p:txBody>
      </p:sp>
    </p:spTree>
    <p:extLst>
      <p:ext uri="{BB962C8B-B14F-4D97-AF65-F5344CB8AC3E}">
        <p14:creationId xmlns:p14="http://schemas.microsoft.com/office/powerpoint/2010/main" val="1486482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r>
              <a:rPr lang="en-US" dirty="0" smtClean="0"/>
              <a:t>Sam HEVC </a:t>
            </a:r>
            <a:r>
              <a:rPr lang="en-US" dirty="0" err="1" smtClean="0"/>
              <a:t>będzie</a:t>
            </a:r>
            <a:r>
              <a:rPr lang="en-US" baseline="0" dirty="0" smtClean="0"/>
              <a:t> </a:t>
            </a:r>
            <a:r>
              <a:rPr lang="en-US" baseline="0" dirty="0" err="1" smtClean="0"/>
              <a:t>stymulowany</a:t>
            </a:r>
            <a:r>
              <a:rPr lang="en-US" baseline="0" dirty="0" smtClean="0"/>
              <a:t> </a:t>
            </a:r>
            <a:r>
              <a:rPr lang="en-US" baseline="0" dirty="0" err="1" smtClean="0"/>
              <a:t>nie</a:t>
            </a:r>
            <a:r>
              <a:rPr lang="en-US" baseline="0" dirty="0" smtClean="0"/>
              <a:t> </a:t>
            </a:r>
            <a:r>
              <a:rPr lang="en-US" baseline="0" dirty="0" err="1" smtClean="0"/>
              <a:t>tylko</a:t>
            </a:r>
            <a:r>
              <a:rPr lang="en-US" baseline="0" dirty="0" smtClean="0"/>
              <a:t> </a:t>
            </a:r>
            <a:r>
              <a:rPr lang="en-US" baseline="0" dirty="0" err="1" smtClean="0"/>
              <a:t>poprzez</a:t>
            </a:r>
            <a:r>
              <a:rPr lang="en-US" baseline="0" dirty="0" smtClean="0"/>
              <a:t> UHD ale </a:t>
            </a:r>
          </a:p>
          <a:p>
            <a:pPr marL="171450" indent="-171450">
              <a:buFontTx/>
              <a:buChar char="-"/>
            </a:pPr>
            <a:r>
              <a:rPr lang="en-US" baseline="0" dirty="0" err="1" smtClean="0"/>
              <a:t>głównie</a:t>
            </a:r>
            <a:r>
              <a:rPr lang="en-US" baseline="0" dirty="0" smtClean="0"/>
              <a:t> </a:t>
            </a:r>
            <a:r>
              <a:rPr lang="en-US" baseline="0" dirty="0" err="1" smtClean="0"/>
              <a:t>przez</a:t>
            </a:r>
            <a:r>
              <a:rPr lang="en-US" baseline="0" dirty="0" smtClean="0"/>
              <a:t> </a:t>
            </a:r>
            <a:r>
              <a:rPr lang="en-US" baseline="0" dirty="0" err="1" smtClean="0"/>
              <a:t>powiększenie</a:t>
            </a:r>
            <a:r>
              <a:rPr lang="en-US" baseline="0" dirty="0" smtClean="0"/>
              <a:t> </a:t>
            </a:r>
            <a:r>
              <a:rPr lang="en-US" baseline="0" dirty="0" err="1" smtClean="0"/>
              <a:t>zasięgu</a:t>
            </a:r>
            <a:r>
              <a:rPr lang="en-US" baseline="0" dirty="0" smtClean="0"/>
              <a:t> </a:t>
            </a:r>
            <a:r>
              <a:rPr lang="en-US" baseline="0" dirty="0" err="1" smtClean="0"/>
              <a:t>dostarczania</a:t>
            </a:r>
            <a:r>
              <a:rPr lang="en-US" baseline="0" dirty="0" smtClean="0"/>
              <a:t> </a:t>
            </a:r>
            <a:r>
              <a:rPr lang="en-US" baseline="0" dirty="0" err="1" smtClean="0"/>
              <a:t>teści</a:t>
            </a:r>
            <a:r>
              <a:rPr lang="en-US" baseline="0" dirty="0" smtClean="0"/>
              <a:t> </a:t>
            </a:r>
            <a:r>
              <a:rPr lang="en-US" baseline="0" dirty="0" err="1" smtClean="0"/>
              <a:t>przez</a:t>
            </a:r>
            <a:r>
              <a:rPr lang="en-US" baseline="0" dirty="0" smtClean="0"/>
              <a:t> </a:t>
            </a:r>
          </a:p>
          <a:p>
            <a:pPr marL="171450" indent="-171450">
              <a:buFontTx/>
              <a:buChar char="-"/>
            </a:pPr>
            <a:r>
              <a:rPr lang="en-US" baseline="0" dirty="0" smtClean="0"/>
              <a:t>Internet, </a:t>
            </a:r>
          </a:p>
          <a:p>
            <a:pPr marL="171450" indent="-171450">
              <a:buFontTx/>
              <a:buChar char="-"/>
            </a:pPr>
            <a:r>
              <a:rPr lang="en-US" baseline="0" dirty="0" smtClean="0"/>
              <a:t>Mobile Internet (LTE), </a:t>
            </a:r>
          </a:p>
          <a:p>
            <a:pPr marL="171450" indent="-171450">
              <a:buFontTx/>
              <a:buChar char="-"/>
            </a:pPr>
            <a:r>
              <a:rPr lang="en-US" baseline="0" dirty="0" smtClean="0"/>
              <a:t>IPTV, </a:t>
            </a:r>
          </a:p>
          <a:p>
            <a:pPr marL="171450" indent="-171450">
              <a:buFontTx/>
              <a:buChar char="-"/>
            </a:pPr>
            <a:r>
              <a:rPr lang="en-US" baseline="0" dirty="0" smtClean="0"/>
              <a:t>DSL IPTV</a:t>
            </a:r>
          </a:p>
          <a:p>
            <a:pPr marL="171450" indent="-171450">
              <a:buFontTx/>
              <a:buChar char="-"/>
            </a:pPr>
            <a:r>
              <a:rPr lang="en-US" baseline="0" dirty="0" err="1" smtClean="0"/>
              <a:t>Obniżenie</a:t>
            </a:r>
            <a:r>
              <a:rPr lang="en-US" baseline="0" dirty="0" smtClean="0"/>
              <a:t> </a:t>
            </a:r>
            <a:r>
              <a:rPr lang="en-US" baseline="0" dirty="0" err="1" smtClean="0"/>
              <a:t>kosztów</a:t>
            </a:r>
            <a:r>
              <a:rPr lang="en-US" baseline="0" dirty="0" smtClean="0"/>
              <a:t> </a:t>
            </a:r>
            <a:r>
              <a:rPr lang="en-US" baseline="0" dirty="0" err="1" smtClean="0"/>
              <a:t>kontrynucji</a:t>
            </a:r>
            <a:r>
              <a:rPr lang="en-US" baseline="0" dirty="0" smtClean="0"/>
              <a:t> </a:t>
            </a:r>
          </a:p>
          <a:p>
            <a:pPr marL="171450" indent="-171450">
              <a:buFontTx/>
              <a:buChar char="-"/>
            </a:pPr>
            <a:endParaRPr lang="en-US" baseline="0" dirty="0" smtClean="0"/>
          </a:p>
          <a:p>
            <a:pPr marL="171450" indent="-171450">
              <a:buFontTx/>
              <a:buChar char="-"/>
            </a:pPr>
            <a:r>
              <a:rPr lang="en-US" baseline="0" dirty="0" smtClean="0"/>
              <a:t>W </a:t>
            </a:r>
            <a:r>
              <a:rPr lang="en-US" baseline="0" dirty="0" err="1" smtClean="0"/>
              <a:t>broadcascie</a:t>
            </a:r>
            <a:r>
              <a:rPr lang="en-US" baseline="0" dirty="0" smtClean="0"/>
              <a:t> 1080p60 w </a:t>
            </a:r>
            <a:r>
              <a:rPr lang="en-US" baseline="0" dirty="0" err="1" smtClean="0"/>
              <a:t>dzisiejszej</a:t>
            </a:r>
            <a:r>
              <a:rPr lang="en-US" baseline="0" dirty="0" smtClean="0"/>
              <a:t> </a:t>
            </a:r>
            <a:r>
              <a:rPr lang="en-US" baseline="0" dirty="0" err="1" smtClean="0"/>
              <a:t>przepłyności</a:t>
            </a:r>
            <a:r>
              <a:rPr lang="en-US" baseline="0" dirty="0" smtClean="0"/>
              <a:t> 1080i</a:t>
            </a:r>
            <a:endParaRPr lang="en-US" dirty="0" smtClean="0"/>
          </a:p>
        </p:txBody>
      </p:sp>
      <p:sp>
        <p:nvSpPr>
          <p:cNvPr id="4" name="Slide Number Placeholder 3"/>
          <p:cNvSpPr>
            <a:spLocks noGrp="1"/>
          </p:cNvSpPr>
          <p:nvPr>
            <p:ph type="sldNum" sz="quarter" idx="10"/>
          </p:nvPr>
        </p:nvSpPr>
        <p:spPr/>
        <p:txBody>
          <a:bodyPr/>
          <a:lstStyle/>
          <a:p>
            <a:fld id="{965960A4-4252-C24E-A42E-B11786ED3CC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5428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96913"/>
            <a:ext cx="6199187" cy="348773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ＭＳ Ｐゴシック" charset="0"/>
                <a:cs typeface="Arial" charset="0"/>
              </a:rPr>
              <a:t>HEVC’s</a:t>
            </a:r>
            <a:r>
              <a:rPr lang="en-US" sz="1200" kern="1200" dirty="0" smtClean="0">
                <a:solidFill>
                  <a:schemeClr val="tx1"/>
                </a:solidFill>
                <a:effectLst/>
                <a:latin typeface="Arial" charset="0"/>
                <a:ea typeface="ＭＳ Ｐゴシック" charset="0"/>
                <a:cs typeface="Arial" charset="0"/>
              </a:rPr>
              <a:t> coding tool suite is very rich, and although the objective is a 2:1 bit-rate reduction for the same fidelity, we have seen signs that exceed that.  Given the extent of the richness of the coding tools, they tend to perform better exploiting higher levels of data redundancy, such as in larger picture resolutions.  In principle, we would not be surprised if HEVC exceeds its 2:1 objective as the encoding technology evolves through time; and we project to reach its 2:1 performance target over the incumbent faster than AVC did over MPEG-2.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ＭＳ Ｐゴシック" charset="0"/>
                <a:cs typeface="Arial" charset="0"/>
              </a:rPr>
              <a:t>Zapraszam</a:t>
            </a:r>
            <a:r>
              <a:rPr lang="en-US" sz="1200" kern="1200" baseline="0" dirty="0" smtClean="0">
                <a:solidFill>
                  <a:schemeClr val="tx1"/>
                </a:solidFill>
                <a:effectLst/>
                <a:latin typeface="Arial" charset="0"/>
                <a:ea typeface="ＭＳ Ｐゴシック" charset="0"/>
                <a:cs typeface="Arial" charset="0"/>
              </a:rPr>
              <a:t> w </a:t>
            </a:r>
            <a:r>
              <a:rPr lang="en-US" sz="1200" kern="1200" baseline="0" dirty="0" err="1" smtClean="0">
                <a:solidFill>
                  <a:schemeClr val="tx1"/>
                </a:solidFill>
                <a:effectLst/>
                <a:latin typeface="Arial" charset="0"/>
                <a:ea typeface="ＭＳ Ｐゴシック" charset="0"/>
                <a:cs typeface="Arial" charset="0"/>
              </a:rPr>
              <a:t>przerwie</a:t>
            </a:r>
            <a:r>
              <a:rPr lang="en-US" sz="1200" kern="1200" baseline="0" dirty="0" smtClean="0">
                <a:solidFill>
                  <a:schemeClr val="tx1"/>
                </a:solidFill>
                <a:effectLst/>
                <a:latin typeface="Arial" charset="0"/>
                <a:ea typeface="ＭＳ Ｐゴシック" charset="0"/>
                <a:cs typeface="Arial" charset="0"/>
              </a:rPr>
              <a:t> </a:t>
            </a:r>
            <a:r>
              <a:rPr lang="en-US" sz="1200" kern="1200" baseline="0" dirty="0" err="1" smtClean="0">
                <a:solidFill>
                  <a:schemeClr val="tx1"/>
                </a:solidFill>
                <a:effectLst/>
                <a:latin typeface="Arial" charset="0"/>
                <a:ea typeface="ＭＳ Ｐゴシック" charset="0"/>
                <a:cs typeface="Arial" charset="0"/>
              </a:rPr>
              <a:t>na</a:t>
            </a:r>
            <a:r>
              <a:rPr lang="en-US" sz="1200" kern="1200" baseline="0" dirty="0" smtClean="0">
                <a:solidFill>
                  <a:schemeClr val="tx1"/>
                </a:solidFill>
                <a:effectLst/>
                <a:latin typeface="Arial" charset="0"/>
                <a:ea typeface="ＭＳ Ｐゴシック" charset="0"/>
                <a:cs typeface="Arial" charset="0"/>
              </a:rPr>
              <a:t> </a:t>
            </a:r>
            <a:r>
              <a:rPr lang="en-US" sz="1200" kern="1200" baseline="0" dirty="0" err="1" smtClean="0">
                <a:solidFill>
                  <a:schemeClr val="tx1"/>
                </a:solidFill>
                <a:effectLst/>
                <a:latin typeface="Arial" charset="0"/>
                <a:ea typeface="ＭＳ Ｐゴシック" charset="0"/>
                <a:cs typeface="Arial" charset="0"/>
              </a:rPr>
              <a:t>pokaz</a:t>
            </a:r>
            <a:r>
              <a:rPr lang="en-US" sz="1200" kern="1200" baseline="0" dirty="0" smtClean="0">
                <a:solidFill>
                  <a:schemeClr val="tx1"/>
                </a:solidFill>
                <a:effectLst/>
                <a:latin typeface="Arial" charset="0"/>
                <a:ea typeface="ＭＳ Ｐゴシック" charset="0"/>
                <a:cs typeface="Arial" charset="0"/>
              </a:rPr>
              <a:t> </a:t>
            </a:r>
            <a:r>
              <a:rPr lang="en-US" sz="1200" kern="1200" baseline="0" dirty="0" err="1" smtClean="0">
                <a:solidFill>
                  <a:schemeClr val="tx1"/>
                </a:solidFill>
                <a:effectLst/>
                <a:latin typeface="Arial" charset="0"/>
                <a:ea typeface="ＭＳ Ｐゴシック" charset="0"/>
                <a:cs typeface="Arial" charset="0"/>
              </a:rPr>
              <a:t>przykładowych</a:t>
            </a:r>
            <a:r>
              <a:rPr lang="en-US" sz="1200" kern="1200" baseline="0" dirty="0" smtClean="0">
                <a:solidFill>
                  <a:schemeClr val="tx1"/>
                </a:solidFill>
                <a:effectLst/>
                <a:latin typeface="Arial" charset="0"/>
                <a:ea typeface="ＭＳ Ｐゴシック" charset="0"/>
                <a:cs typeface="Arial" charset="0"/>
              </a:rPr>
              <a:t> </a:t>
            </a:r>
            <a:r>
              <a:rPr lang="en-US" sz="1200" kern="1200" baseline="0" dirty="0" err="1" smtClean="0">
                <a:solidFill>
                  <a:schemeClr val="tx1"/>
                </a:solidFill>
                <a:effectLst/>
                <a:latin typeface="Arial" charset="0"/>
                <a:ea typeface="ＭＳ Ｐゴシック" charset="0"/>
                <a:cs typeface="Arial" charset="0"/>
              </a:rPr>
              <a:t>obrazów</a:t>
            </a:r>
            <a:r>
              <a:rPr lang="en-US" sz="1200" kern="1200" baseline="0" dirty="0" smtClean="0">
                <a:solidFill>
                  <a:schemeClr val="tx1"/>
                </a:solidFill>
                <a:effectLst/>
                <a:latin typeface="Arial" charset="0"/>
                <a:ea typeface="ＭＳ Ｐゴシック" charset="0"/>
                <a:cs typeface="Arial" charset="0"/>
              </a:rPr>
              <a:t> </a:t>
            </a:r>
            <a:r>
              <a:rPr lang="en-US" sz="1200" kern="1200" baseline="0" dirty="0" err="1" smtClean="0">
                <a:solidFill>
                  <a:schemeClr val="tx1"/>
                </a:solidFill>
                <a:effectLst/>
                <a:latin typeface="Arial" charset="0"/>
                <a:ea typeface="ＭＳ Ｐゴシック" charset="0"/>
                <a:cs typeface="Arial" charset="0"/>
              </a:rPr>
              <a:t>zakodowanych</a:t>
            </a:r>
            <a:r>
              <a:rPr lang="en-US" sz="1200" kern="1200" baseline="0" dirty="0" smtClean="0">
                <a:solidFill>
                  <a:schemeClr val="tx1"/>
                </a:solidFill>
                <a:effectLst/>
                <a:latin typeface="Arial" charset="0"/>
                <a:ea typeface="ＭＳ Ｐゴシック" charset="0"/>
                <a:cs typeface="Arial" charset="0"/>
              </a:rPr>
              <a:t> w AVC </a:t>
            </a:r>
            <a:r>
              <a:rPr lang="en-US" sz="1200" kern="1200" baseline="0" dirty="0" err="1" smtClean="0">
                <a:solidFill>
                  <a:schemeClr val="tx1"/>
                </a:solidFill>
                <a:effectLst/>
                <a:latin typeface="Arial" charset="0"/>
                <a:ea typeface="ＭＳ Ｐゴシック" charset="0"/>
                <a:cs typeface="Arial" charset="0"/>
              </a:rPr>
              <a:t>vs</a:t>
            </a:r>
            <a:r>
              <a:rPr lang="en-US" sz="1200" kern="1200" baseline="0" dirty="0" smtClean="0">
                <a:solidFill>
                  <a:schemeClr val="tx1"/>
                </a:solidFill>
                <a:effectLst/>
                <a:latin typeface="Arial" charset="0"/>
                <a:ea typeface="ＭＳ Ｐゴシック" charset="0"/>
                <a:cs typeface="Arial" charset="0"/>
              </a:rPr>
              <a:t> HEVC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ＭＳ Ｐゴシック"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Arial" charset="0"/>
            </a:endParaRPr>
          </a:p>
          <a:p>
            <a:endParaRPr lang="en-US" dirty="0"/>
          </a:p>
        </p:txBody>
      </p:sp>
      <p:sp>
        <p:nvSpPr>
          <p:cNvPr id="4" name="Slide Number Placeholder 3"/>
          <p:cNvSpPr>
            <a:spLocks noGrp="1"/>
          </p:cNvSpPr>
          <p:nvPr>
            <p:ph type="sldNum" sz="quarter" idx="10"/>
          </p:nvPr>
        </p:nvSpPr>
        <p:spPr/>
        <p:txBody>
          <a:bodyPr/>
          <a:lstStyle/>
          <a:p>
            <a:fld id="{4133CFFB-837E-4898-BE55-F67733026554}" type="slidenum">
              <a:rPr lang="en-US" smtClean="0"/>
              <a:pPr/>
              <a:t>12</a:t>
            </a:fld>
            <a:endParaRPr lang="en-US" dirty="0"/>
          </a:p>
        </p:txBody>
      </p:sp>
    </p:spTree>
    <p:extLst>
      <p:ext uri="{BB962C8B-B14F-4D97-AF65-F5344CB8AC3E}">
        <p14:creationId xmlns:p14="http://schemas.microsoft.com/office/powerpoint/2010/main" val="155478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96913"/>
            <a:ext cx="6199187" cy="3487737"/>
          </a:xfrm>
        </p:spPr>
      </p:sp>
      <p:sp>
        <p:nvSpPr>
          <p:cNvPr id="3" name="Notes Placeholder 2"/>
          <p:cNvSpPr>
            <a:spLocks noGrp="1"/>
          </p:cNvSpPr>
          <p:nvPr>
            <p:ph type="body" idx="1"/>
          </p:nvPr>
        </p:nvSpPr>
        <p:spPr/>
        <p:txBody>
          <a:bodyPr/>
          <a:lstStyle/>
          <a:p>
            <a:r>
              <a:rPr lang="en-US" dirty="0" smtClean="0"/>
              <a:t>10-bit </a:t>
            </a:r>
            <a:r>
              <a:rPr lang="en-US" dirty="0" err="1" smtClean="0"/>
              <a:t>kodowanie</a:t>
            </a:r>
            <a:r>
              <a:rPr lang="en-US" dirty="0" smtClean="0"/>
              <a:t> </a:t>
            </a:r>
            <a:r>
              <a:rPr lang="en-US" dirty="0" err="1" smtClean="0"/>
              <a:t>koloru</a:t>
            </a:r>
            <a:r>
              <a:rPr lang="en-US" baseline="0" dirty="0" smtClean="0"/>
              <a:t> </a:t>
            </a:r>
            <a:r>
              <a:rPr lang="en-US" baseline="0" dirty="0" err="1" smtClean="0"/>
              <a:t>znacznie</a:t>
            </a:r>
            <a:r>
              <a:rPr lang="en-US" baseline="0" dirty="0" smtClean="0"/>
              <a:t> </a:t>
            </a:r>
            <a:r>
              <a:rPr lang="en-US" baseline="0" dirty="0" err="1" smtClean="0"/>
              <a:t>poprawia</a:t>
            </a:r>
            <a:r>
              <a:rPr lang="en-US" baseline="0" dirty="0" smtClean="0"/>
              <a:t> </a:t>
            </a:r>
            <a:r>
              <a:rPr lang="en-US" baseline="0" dirty="0" err="1" smtClean="0"/>
              <a:t>odbiór</a:t>
            </a:r>
            <a:endParaRPr lang="en-US" baseline="0" dirty="0" smtClean="0"/>
          </a:p>
          <a:p>
            <a:r>
              <a:rPr lang="en-US" baseline="0" dirty="0" err="1" smtClean="0"/>
              <a:t>Było</a:t>
            </a:r>
            <a:r>
              <a:rPr lang="en-US" baseline="0" dirty="0" smtClean="0"/>
              <a:t> to </a:t>
            </a:r>
            <a:r>
              <a:rPr lang="en-US" baseline="0" dirty="0" err="1" smtClean="0"/>
              <a:t>stosowane</a:t>
            </a:r>
            <a:r>
              <a:rPr lang="en-US" baseline="0" dirty="0" smtClean="0"/>
              <a:t> w AVC </a:t>
            </a:r>
            <a:r>
              <a:rPr lang="en-US" baseline="0" dirty="0" err="1" smtClean="0"/>
              <a:t>dla</a:t>
            </a:r>
            <a:r>
              <a:rPr lang="en-US" baseline="0" dirty="0" smtClean="0"/>
              <a:t> </a:t>
            </a:r>
            <a:r>
              <a:rPr lang="en-US" baseline="0" dirty="0" err="1" smtClean="0"/>
              <a:t>wymagających</a:t>
            </a:r>
            <a:r>
              <a:rPr lang="en-US" baseline="0" dirty="0" smtClean="0"/>
              <a:t> </a:t>
            </a:r>
            <a:r>
              <a:rPr lang="en-US" baseline="0" dirty="0" err="1" smtClean="0"/>
              <a:t>użytkowników</a:t>
            </a:r>
            <a:endParaRPr lang="en-US" baseline="0" dirty="0" smtClean="0"/>
          </a:p>
          <a:p>
            <a:endParaRPr lang="en-US" baseline="0" dirty="0" smtClean="0"/>
          </a:p>
          <a:p>
            <a:r>
              <a:rPr lang="en-US" baseline="0" dirty="0" smtClean="0"/>
              <a:t>Jest to </a:t>
            </a:r>
            <a:r>
              <a:rPr lang="en-US" baseline="0" dirty="0" err="1" smtClean="0"/>
              <a:t>istotny</a:t>
            </a:r>
            <a:r>
              <a:rPr lang="en-US" baseline="0" dirty="0" smtClean="0"/>
              <a:t> element </a:t>
            </a:r>
            <a:r>
              <a:rPr lang="en-US" baseline="0" dirty="0" err="1" smtClean="0"/>
              <a:t>poprawy</a:t>
            </a:r>
            <a:r>
              <a:rPr lang="en-US" baseline="0" dirty="0" smtClean="0"/>
              <a:t> </a:t>
            </a:r>
            <a:r>
              <a:rPr lang="en-US" baseline="0" dirty="0" err="1" smtClean="0"/>
              <a:t>percepcji</a:t>
            </a:r>
            <a:r>
              <a:rPr lang="en-US" baseline="0" dirty="0" smtClean="0"/>
              <a:t> </a:t>
            </a:r>
            <a:r>
              <a:rPr lang="en-US" baseline="0" dirty="0" err="1" smtClean="0"/>
              <a:t>dla</a:t>
            </a:r>
            <a:r>
              <a:rPr lang="en-US" baseline="0" dirty="0" smtClean="0"/>
              <a:t> </a:t>
            </a:r>
            <a:r>
              <a:rPr lang="en-US" baseline="0" dirty="0" err="1" smtClean="0"/>
              <a:t>zwykłęgo</a:t>
            </a:r>
            <a:r>
              <a:rPr lang="en-US" baseline="0" dirty="0" smtClean="0"/>
              <a:t> </a:t>
            </a:r>
            <a:r>
              <a:rPr lang="en-US" baseline="0" dirty="0" err="1" smtClean="0"/>
              <a:t>użytkownika</a:t>
            </a:r>
            <a:r>
              <a:rPr lang="en-US" baseline="0" dirty="0" smtClean="0"/>
              <a:t> </a:t>
            </a:r>
            <a:r>
              <a:rPr lang="en-US" baseline="0" dirty="0" err="1" smtClean="0"/>
              <a:t>poza</a:t>
            </a:r>
            <a:r>
              <a:rPr lang="en-US" baseline="0" dirty="0" smtClean="0"/>
              <a:t> </a:t>
            </a:r>
            <a:r>
              <a:rPr lang="en-US" baseline="0" dirty="0" err="1" smtClean="0"/>
              <a:t>przepyłwnością</a:t>
            </a:r>
            <a:r>
              <a:rPr lang="en-US" baseline="0" dirty="0" smtClean="0"/>
              <a:t> I </a:t>
            </a:r>
            <a:r>
              <a:rPr lang="en-US" baseline="0" dirty="0" err="1" smtClean="0"/>
              <a:t>roździelczością</a:t>
            </a:r>
            <a:r>
              <a:rPr lang="en-US" baseline="0" dirty="0" smtClean="0"/>
              <a:t> </a:t>
            </a:r>
            <a:r>
              <a:rPr lang="en-US" baseline="0" dirty="0" err="1" smtClean="0"/>
              <a:t>obrazu</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B3B9E7A5-59CE-4ACF-A1C0-1939E4B79514}" type="slidenum">
              <a:rPr lang="en-US" smtClean="0"/>
              <a:pPr>
                <a:defRPr/>
              </a:pPr>
              <a:t>13</a:t>
            </a:fld>
            <a:endParaRPr lang="en-US"/>
          </a:p>
        </p:txBody>
      </p:sp>
    </p:spTree>
    <p:extLst>
      <p:ext uri="{BB962C8B-B14F-4D97-AF65-F5344CB8AC3E}">
        <p14:creationId xmlns:p14="http://schemas.microsoft.com/office/powerpoint/2010/main" val="231283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r>
              <a:rPr lang="en-US" dirty="0" smtClean="0"/>
              <a:t>Standard I </a:t>
            </a:r>
            <a:r>
              <a:rPr lang="en-US" dirty="0" err="1" smtClean="0"/>
              <a:t>Licencjonowanie</a:t>
            </a:r>
            <a:r>
              <a:rPr lang="en-US" dirty="0" smtClean="0"/>
              <a:t> HEVC</a:t>
            </a:r>
            <a:r>
              <a:rPr lang="en-US" baseline="0" dirty="0" smtClean="0"/>
              <a:t> jest </a:t>
            </a:r>
            <a:r>
              <a:rPr lang="en-US" baseline="0" dirty="0" err="1" smtClean="0"/>
              <a:t>zrobione</a:t>
            </a:r>
            <a:r>
              <a:rPr lang="en-US" baseline="0" dirty="0" smtClean="0"/>
              <a:t> </a:t>
            </a:r>
            <a:r>
              <a:rPr lang="en-US" baseline="0" dirty="0" err="1" smtClean="0"/>
              <a:t>i</a:t>
            </a:r>
            <a:r>
              <a:rPr lang="en-US" baseline="0" dirty="0" smtClean="0"/>
              <a:t> jest </a:t>
            </a:r>
            <a:r>
              <a:rPr lang="en-US" baseline="0" dirty="0" err="1" smtClean="0"/>
              <a:t>nawet</a:t>
            </a:r>
            <a:r>
              <a:rPr lang="en-US" baseline="0" dirty="0" smtClean="0"/>
              <a:t> </a:t>
            </a:r>
            <a:r>
              <a:rPr lang="en-US" baseline="0" dirty="0" err="1" smtClean="0"/>
              <a:t>prostsze</a:t>
            </a:r>
            <a:r>
              <a:rPr lang="en-US" baseline="0" dirty="0" smtClean="0"/>
              <a:t> </a:t>
            </a:r>
            <a:r>
              <a:rPr lang="en-US" baseline="0" dirty="0" err="1" smtClean="0"/>
              <a:t>niż</a:t>
            </a:r>
            <a:r>
              <a:rPr lang="en-US" baseline="0" dirty="0" smtClean="0"/>
              <a:t> </a:t>
            </a:r>
            <a:r>
              <a:rPr lang="en-US" baseline="0" dirty="0" err="1" smtClean="0"/>
              <a:t>dotychczasowe</a:t>
            </a:r>
            <a:r>
              <a:rPr lang="en-US" baseline="0" dirty="0" smtClean="0"/>
              <a:t> AVC ?</a:t>
            </a:r>
            <a:endParaRPr lang="en-US" dirty="0" smtClean="0"/>
          </a:p>
          <a:p>
            <a:pPr marL="0" marR="0" indent="0" algn="l" defTabSz="456801"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6801" rtl="0" eaLnBrk="1" fontAlgn="auto" latinLnBrk="0" hangingPunct="1">
              <a:lnSpc>
                <a:spcPct val="100000"/>
              </a:lnSpc>
              <a:spcBef>
                <a:spcPts val="0"/>
              </a:spcBef>
              <a:spcAft>
                <a:spcPts val="0"/>
              </a:spcAft>
              <a:buClrTx/>
              <a:buSzTx/>
              <a:buFontTx/>
              <a:buNone/>
              <a:tabLst/>
              <a:defRPr/>
            </a:pPr>
            <a:r>
              <a:rPr lang="en-US" baseline="0" dirty="0" err="1" smtClean="0"/>
              <a:t>Planowana</a:t>
            </a:r>
            <a:r>
              <a:rPr lang="en-US" baseline="0" dirty="0" smtClean="0"/>
              <a:t> MPEK LA </a:t>
            </a:r>
            <a:r>
              <a:rPr lang="en-US" baseline="0" dirty="0" err="1" smtClean="0"/>
              <a:t>licencjonowanie</a:t>
            </a:r>
            <a:r>
              <a:rPr lang="en-US" baseline="0" dirty="0" smtClean="0"/>
              <a:t> to: 0,2$ per HEVC product </a:t>
            </a:r>
          </a:p>
          <a:p>
            <a:endParaRPr lang="en-US" dirty="0" smtClean="0"/>
          </a:p>
          <a:p>
            <a:r>
              <a:rPr lang="en-US" dirty="0" err="1" smtClean="0"/>
              <a:t>Kodek</a:t>
            </a:r>
            <a:r>
              <a:rPr lang="en-US" dirty="0" smtClean="0"/>
              <a:t> HEVC </a:t>
            </a:r>
            <a:r>
              <a:rPr lang="en-US" dirty="0" err="1" smtClean="0"/>
              <a:t>nie</a:t>
            </a:r>
            <a:r>
              <a:rPr lang="en-US" dirty="0" smtClean="0"/>
              <a:t> ma </a:t>
            </a:r>
            <a:r>
              <a:rPr lang="en-US" dirty="0" err="1" smtClean="0"/>
              <a:t>jeszcze</a:t>
            </a:r>
            <a:r>
              <a:rPr lang="en-US" dirty="0" smtClean="0"/>
              <a:t> </a:t>
            </a:r>
            <a:r>
              <a:rPr lang="en-US" dirty="0" err="1" smtClean="0"/>
              <a:t>odpowiednich</a:t>
            </a:r>
            <a:r>
              <a:rPr lang="en-US" baseline="0" dirty="0" smtClean="0"/>
              <a:t> </a:t>
            </a:r>
            <a:r>
              <a:rPr lang="en-US" baseline="0" dirty="0" err="1" smtClean="0"/>
              <a:t>implementacji</a:t>
            </a:r>
            <a:r>
              <a:rPr lang="en-US" baseline="0" dirty="0" smtClean="0"/>
              <a:t> </a:t>
            </a:r>
            <a:r>
              <a:rPr lang="en-US" baseline="0" dirty="0" err="1" smtClean="0"/>
              <a:t>SoC-ów</a:t>
            </a:r>
            <a:r>
              <a:rPr lang="en-US" baseline="0" dirty="0" smtClean="0"/>
              <a:t> (</a:t>
            </a:r>
            <a:r>
              <a:rPr lang="en-US" baseline="0" dirty="0" err="1" smtClean="0"/>
              <a:t>procesory</a:t>
            </a:r>
            <a:r>
              <a:rPr lang="en-US" baseline="0" dirty="0" smtClean="0"/>
              <a:t> HW) </a:t>
            </a:r>
          </a:p>
          <a:p>
            <a:endParaRPr lang="en-US" baseline="0" dirty="0" smtClean="0"/>
          </a:p>
          <a:p>
            <a:r>
              <a:rPr lang="en-US" baseline="0" dirty="0" err="1" smtClean="0"/>
              <a:t>Dekodowanie</a:t>
            </a:r>
            <a:r>
              <a:rPr lang="en-US" baseline="0" dirty="0" smtClean="0"/>
              <a:t> HEVC </a:t>
            </a:r>
            <a:r>
              <a:rPr lang="en-US" baseline="0" dirty="0" err="1" smtClean="0"/>
              <a:t>bedzie</a:t>
            </a:r>
            <a:r>
              <a:rPr lang="en-US" baseline="0" dirty="0" smtClean="0"/>
              <a:t>  </a:t>
            </a:r>
            <a:r>
              <a:rPr lang="en-US" baseline="0" dirty="0" err="1" smtClean="0"/>
              <a:t>wymagało</a:t>
            </a:r>
            <a:r>
              <a:rPr lang="en-US" baseline="0" dirty="0" smtClean="0"/>
              <a:t> ok 50% </a:t>
            </a:r>
            <a:r>
              <a:rPr lang="en-US" baseline="0" dirty="0" err="1" smtClean="0"/>
              <a:t>wiekszej</a:t>
            </a:r>
            <a:r>
              <a:rPr lang="en-US" baseline="0" dirty="0" smtClean="0"/>
              <a:t> </a:t>
            </a:r>
            <a:r>
              <a:rPr lang="en-US" baseline="0" dirty="0" err="1" smtClean="0"/>
              <a:t>wydajności</a:t>
            </a:r>
            <a:r>
              <a:rPr lang="en-US" baseline="0" dirty="0" smtClean="0"/>
              <a:t> </a:t>
            </a:r>
            <a:r>
              <a:rPr lang="en-US" baseline="0" dirty="0" err="1" smtClean="0"/>
              <a:t>układów</a:t>
            </a:r>
            <a:r>
              <a:rPr lang="en-US" baseline="0" dirty="0" smtClean="0"/>
              <a:t> </a:t>
            </a:r>
          </a:p>
          <a:p>
            <a:endParaRPr lang="en-US" baseline="0" dirty="0" smtClean="0"/>
          </a:p>
          <a:p>
            <a:r>
              <a:rPr lang="en-US" baseline="0" dirty="0" smtClean="0"/>
              <a:t>ABR – </a:t>
            </a:r>
            <a:r>
              <a:rPr lang="en-US" baseline="0" dirty="0" err="1" smtClean="0"/>
              <a:t>powstał</a:t>
            </a:r>
            <a:r>
              <a:rPr lang="en-US" baseline="0" dirty="0" smtClean="0"/>
              <a:t> </a:t>
            </a:r>
            <a:r>
              <a:rPr lang="en-US" baseline="0" dirty="0" err="1" smtClean="0"/>
              <a:t>stardand</a:t>
            </a:r>
            <a:r>
              <a:rPr lang="en-US" baseline="0" dirty="0" smtClean="0"/>
              <a:t> DASH – Dynamic Adaptive Streaming </a:t>
            </a:r>
            <a:r>
              <a:rPr lang="en-US" baseline="0" dirty="0" err="1" smtClean="0"/>
              <a:t>bazujący</a:t>
            </a:r>
            <a:r>
              <a:rPr lang="en-US" baseline="0" dirty="0" smtClean="0"/>
              <a:t> </a:t>
            </a:r>
            <a:r>
              <a:rPr lang="en-US" baseline="0" dirty="0" err="1" smtClean="0"/>
              <a:t>na</a:t>
            </a:r>
            <a:r>
              <a:rPr lang="en-US" baseline="0" dirty="0" smtClean="0"/>
              <a:t> MS, Apple, Adobe (</a:t>
            </a:r>
            <a:r>
              <a:rPr lang="en-US" baseline="0" dirty="0" err="1" smtClean="0"/>
              <a:t>Smoooth</a:t>
            </a:r>
            <a:r>
              <a:rPr lang="en-US" baseline="0" dirty="0" smtClean="0"/>
              <a:t> Streaming, HLS, Adobe) – </a:t>
            </a:r>
            <a:r>
              <a:rPr lang="en-US" baseline="0" dirty="0" err="1" smtClean="0"/>
              <a:t>pokazujemy</a:t>
            </a:r>
            <a:r>
              <a:rPr lang="en-US" baseline="0" dirty="0" smtClean="0"/>
              <a:t> to </a:t>
            </a:r>
            <a:r>
              <a:rPr lang="en-US" baseline="0" dirty="0" err="1" smtClean="0"/>
              <a:t>na</a:t>
            </a:r>
            <a:r>
              <a:rPr lang="en-US" baseline="0" dirty="0" smtClean="0"/>
              <a:t> MWC 2014 w </a:t>
            </a:r>
            <a:r>
              <a:rPr lang="en-US" baseline="0" dirty="0" err="1" smtClean="0"/>
              <a:t>tym</a:t>
            </a:r>
            <a:r>
              <a:rPr lang="en-US" baseline="0" dirty="0" smtClean="0"/>
              <a:t> </a:t>
            </a:r>
            <a:r>
              <a:rPr lang="en-US" baseline="0" dirty="0" err="1" smtClean="0"/>
              <a:t>miesiącu</a:t>
            </a:r>
            <a:r>
              <a:rPr lang="en-US" baseline="0" dirty="0" smtClean="0"/>
              <a:t> </a:t>
            </a:r>
          </a:p>
          <a:p>
            <a:endParaRPr lang="en-US" baseline="0" dirty="0" smtClean="0"/>
          </a:p>
          <a:p>
            <a:r>
              <a:rPr lang="en-US" baseline="0" dirty="0" err="1" smtClean="0"/>
              <a:t>Nowy</a:t>
            </a:r>
            <a:r>
              <a:rPr lang="en-US" baseline="0" dirty="0" smtClean="0"/>
              <a:t> standard </a:t>
            </a:r>
            <a:r>
              <a:rPr lang="en-US" baseline="0" dirty="0" err="1" smtClean="0"/>
              <a:t>szyfrowania</a:t>
            </a:r>
            <a:r>
              <a:rPr lang="en-US" baseline="0" dirty="0" smtClean="0"/>
              <a:t> </a:t>
            </a:r>
            <a:r>
              <a:rPr lang="en-US" baseline="0" dirty="0" err="1" smtClean="0"/>
              <a:t>pomiędzy</a:t>
            </a:r>
            <a:r>
              <a:rPr lang="en-US" baseline="0" dirty="0" smtClean="0"/>
              <a:t> TV, a STV HDCP 2.2 (High Definition Content Protection) – </a:t>
            </a:r>
            <a:r>
              <a:rPr lang="en-US" baseline="0" dirty="0" err="1" smtClean="0"/>
              <a:t>urządzenia</a:t>
            </a:r>
            <a:r>
              <a:rPr lang="en-US" baseline="0" dirty="0" smtClean="0"/>
              <a:t> </a:t>
            </a:r>
            <a:r>
              <a:rPr lang="en-US" baseline="0" dirty="0" err="1" smtClean="0"/>
              <a:t>muszą</a:t>
            </a:r>
            <a:r>
              <a:rPr lang="en-US" baseline="0" dirty="0" smtClean="0"/>
              <a:t> go </a:t>
            </a:r>
            <a:r>
              <a:rPr lang="en-US" baseline="0" dirty="0" err="1" smtClean="0"/>
              <a:t>wspierać</a:t>
            </a:r>
            <a:r>
              <a:rPr lang="en-US" baseline="0" dirty="0" smtClean="0"/>
              <a:t>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5960A4-4252-C24E-A42E-B11786ED3CC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98829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r>
              <a:rPr lang="en-US" dirty="0" err="1" smtClean="0"/>
              <a:t>SoC</a:t>
            </a:r>
            <a:r>
              <a:rPr lang="en-US" dirty="0" smtClean="0"/>
              <a:t> = System on Chip </a:t>
            </a:r>
            <a:endParaRPr lang="en-US" dirty="0"/>
          </a:p>
        </p:txBody>
      </p:sp>
      <p:sp>
        <p:nvSpPr>
          <p:cNvPr id="4" name="Slide Number Placeholder 3"/>
          <p:cNvSpPr>
            <a:spLocks noGrp="1"/>
          </p:cNvSpPr>
          <p:nvPr>
            <p:ph type="sldNum" sz="quarter" idx="10"/>
          </p:nvPr>
        </p:nvSpPr>
        <p:spPr/>
        <p:txBody>
          <a:bodyPr/>
          <a:lstStyle/>
          <a:p>
            <a:fld id="{F2F5CA90-B604-9749-BFF2-C51E62CBDDE7}" type="slidenum">
              <a:rPr lang="en-US" smtClean="0"/>
              <a:t>15</a:t>
            </a:fld>
            <a:endParaRPr lang="en-US"/>
          </a:p>
        </p:txBody>
      </p:sp>
    </p:spTree>
    <p:extLst>
      <p:ext uri="{BB962C8B-B14F-4D97-AF65-F5344CB8AC3E}">
        <p14:creationId xmlns:p14="http://schemas.microsoft.com/office/powerpoint/2010/main" val="909271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Jak</a:t>
            </a:r>
            <a:r>
              <a:rPr lang="en-US" dirty="0" smtClean="0"/>
              <a:t> to </a:t>
            </a:r>
            <a:r>
              <a:rPr lang="en-US" dirty="0" err="1" smtClean="0"/>
              <a:t>bedzie</a:t>
            </a:r>
            <a:r>
              <a:rPr lang="en-US" dirty="0" smtClean="0"/>
              <a:t> </a:t>
            </a:r>
            <a:r>
              <a:rPr lang="en-US" dirty="0" err="1" smtClean="0"/>
              <a:t>wg</a:t>
            </a:r>
            <a:r>
              <a:rPr lang="en-US" baseline="0" dirty="0" smtClean="0"/>
              <a:t> </a:t>
            </a:r>
            <a:r>
              <a:rPr lang="en-US" baseline="0" dirty="0" err="1" smtClean="0"/>
              <a:t>nas</a:t>
            </a:r>
            <a:r>
              <a:rPr lang="en-US" baseline="0" dirty="0" smtClean="0"/>
              <a:t> </a:t>
            </a:r>
            <a:r>
              <a:rPr lang="en-US" baseline="0" dirty="0" err="1" smtClean="0"/>
              <a:t>przebiegało</a:t>
            </a:r>
            <a:r>
              <a:rPr lang="en-US" baseline="0" dirty="0" smtClean="0"/>
              <a:t> w </a:t>
            </a:r>
            <a:r>
              <a:rPr lang="en-US" baseline="0" dirty="0" err="1" smtClean="0"/>
              <a:t>czasie</a:t>
            </a:r>
            <a:r>
              <a:rPr lang="en-US" baseline="0" dirty="0" smtClean="0"/>
              <a:t> </a:t>
            </a:r>
          </a:p>
          <a:p>
            <a:endParaRPr lang="en-US" baseline="0" dirty="0" smtClean="0"/>
          </a:p>
          <a:p>
            <a:pPr marL="228600" indent="-228600">
              <a:buAutoNum type="arabicPeriod"/>
            </a:pPr>
            <a:r>
              <a:rPr lang="en-US" baseline="0" dirty="0" err="1" smtClean="0"/>
              <a:t>Naszybciej</a:t>
            </a:r>
            <a:r>
              <a:rPr lang="en-US" baseline="0" dirty="0" smtClean="0"/>
              <a:t> w </a:t>
            </a:r>
            <a:r>
              <a:rPr lang="en-US" baseline="0" dirty="0" err="1" smtClean="0"/>
              <a:t>urządzeniach</a:t>
            </a:r>
            <a:r>
              <a:rPr lang="en-US" baseline="0" dirty="0" smtClean="0"/>
              <a:t> </a:t>
            </a:r>
            <a:r>
              <a:rPr lang="en-US" baseline="0" dirty="0" err="1" smtClean="0"/>
              <a:t>mobilnych</a:t>
            </a:r>
            <a:r>
              <a:rPr lang="en-US" baseline="0" dirty="0" smtClean="0"/>
              <a:t> </a:t>
            </a:r>
          </a:p>
          <a:p>
            <a:pPr marL="685401" lvl="1" indent="-228600">
              <a:buAutoNum type="arabicPeriod"/>
            </a:pPr>
            <a:r>
              <a:rPr lang="en-US" baseline="0" dirty="0" err="1" smtClean="0"/>
              <a:t>bo</a:t>
            </a:r>
            <a:r>
              <a:rPr lang="en-US" baseline="0" dirty="0" smtClean="0"/>
              <a:t> </a:t>
            </a:r>
            <a:r>
              <a:rPr lang="en-US" baseline="0" dirty="0" err="1" smtClean="0"/>
              <a:t>cykl</a:t>
            </a:r>
            <a:r>
              <a:rPr lang="en-US" baseline="0" dirty="0" smtClean="0"/>
              <a:t> </a:t>
            </a:r>
            <a:r>
              <a:rPr lang="en-US" baseline="0" dirty="0" err="1" smtClean="0"/>
              <a:t>życia</a:t>
            </a:r>
            <a:r>
              <a:rPr lang="en-US" baseline="0" dirty="0" smtClean="0"/>
              <a:t> </a:t>
            </a:r>
            <a:r>
              <a:rPr lang="en-US" baseline="0" dirty="0" err="1" smtClean="0"/>
              <a:t>komórki</a:t>
            </a:r>
            <a:r>
              <a:rPr lang="en-US" baseline="0" dirty="0" smtClean="0"/>
              <a:t> to 12-24 mc </a:t>
            </a:r>
            <a:r>
              <a:rPr lang="en-US" baseline="0" dirty="0" err="1" smtClean="0"/>
              <a:t>vs</a:t>
            </a:r>
            <a:r>
              <a:rPr lang="en-US" baseline="0" dirty="0" smtClean="0"/>
              <a:t> 5 </a:t>
            </a:r>
            <a:r>
              <a:rPr lang="en-US" baseline="0" dirty="0" err="1" smtClean="0"/>
              <a:t>lat</a:t>
            </a:r>
            <a:r>
              <a:rPr lang="en-US" baseline="0" dirty="0" smtClean="0"/>
              <a:t> </a:t>
            </a:r>
            <a:r>
              <a:rPr lang="en-US" baseline="0" dirty="0" err="1" smtClean="0"/>
              <a:t>dla</a:t>
            </a:r>
            <a:r>
              <a:rPr lang="en-US" baseline="0" dirty="0" smtClean="0"/>
              <a:t> TV Set</a:t>
            </a:r>
          </a:p>
          <a:p>
            <a:pPr marL="685401" lvl="1" indent="-228600">
              <a:buAutoNum type="arabicPeriod"/>
            </a:pPr>
            <a:r>
              <a:rPr lang="en-US" baseline="0" dirty="0" err="1" smtClean="0"/>
              <a:t>Dekodowanie</a:t>
            </a:r>
            <a:r>
              <a:rPr lang="en-US" baseline="0" dirty="0" smtClean="0"/>
              <a:t> </a:t>
            </a:r>
            <a:r>
              <a:rPr lang="en-US" baseline="0" dirty="0" err="1" smtClean="0"/>
              <a:t>softwareowe</a:t>
            </a:r>
            <a:r>
              <a:rPr lang="en-US" baseline="0" dirty="0" smtClean="0"/>
              <a:t> </a:t>
            </a:r>
          </a:p>
          <a:p>
            <a:pPr marL="685401" lvl="1" indent="-228600">
              <a:buAutoNum type="arabicPeriod"/>
            </a:pPr>
            <a:r>
              <a:rPr lang="en-US" baseline="0" dirty="0" err="1" smtClean="0"/>
              <a:t>Treści</a:t>
            </a:r>
            <a:r>
              <a:rPr lang="en-US" baseline="0" dirty="0" smtClean="0"/>
              <a:t> </a:t>
            </a:r>
            <a:r>
              <a:rPr lang="en-US" baseline="0" dirty="0" err="1" smtClean="0"/>
              <a:t>dostępne</a:t>
            </a:r>
            <a:r>
              <a:rPr lang="en-US" baseline="0" dirty="0" smtClean="0"/>
              <a:t> </a:t>
            </a:r>
            <a:r>
              <a:rPr lang="en-US" baseline="0" dirty="0" err="1" smtClean="0"/>
              <a:t>typu</a:t>
            </a:r>
            <a:r>
              <a:rPr lang="en-US" baseline="0" dirty="0" smtClean="0"/>
              <a:t> SD/HD</a:t>
            </a:r>
          </a:p>
          <a:p>
            <a:pPr marL="456801" lvl="1" indent="0">
              <a:buNone/>
            </a:pPr>
            <a:endParaRPr lang="en-US" baseline="0" dirty="0" smtClean="0"/>
          </a:p>
          <a:p>
            <a:pPr marL="228600" indent="-228600">
              <a:buAutoNum type="arabicPeriod"/>
            </a:pPr>
            <a:r>
              <a:rPr lang="en-US" baseline="0" dirty="0" smtClean="0"/>
              <a:t>W </a:t>
            </a:r>
            <a:r>
              <a:rPr lang="en-US" baseline="0" dirty="0" err="1" smtClean="0"/>
              <a:t>kolejnym</a:t>
            </a:r>
            <a:r>
              <a:rPr lang="en-US" baseline="0" dirty="0" smtClean="0"/>
              <a:t> </a:t>
            </a:r>
            <a:r>
              <a:rPr lang="en-US" baseline="0" dirty="0" err="1" smtClean="0"/>
              <a:t>kroku</a:t>
            </a:r>
            <a:r>
              <a:rPr lang="en-US" baseline="0" dirty="0" smtClean="0"/>
              <a:t> </a:t>
            </a:r>
            <a:r>
              <a:rPr lang="en-US" baseline="0" dirty="0" err="1" smtClean="0"/>
              <a:t>materiały</a:t>
            </a:r>
            <a:r>
              <a:rPr lang="en-US" baseline="0" dirty="0" smtClean="0"/>
              <a:t> </a:t>
            </a:r>
            <a:r>
              <a:rPr lang="en-US" baseline="0" dirty="0" err="1" smtClean="0"/>
              <a:t>typu</a:t>
            </a:r>
            <a:r>
              <a:rPr lang="en-US" baseline="0" dirty="0" smtClean="0"/>
              <a:t> </a:t>
            </a:r>
            <a:r>
              <a:rPr lang="en-US" baseline="0" dirty="0" err="1" smtClean="0"/>
              <a:t>VoD</a:t>
            </a:r>
            <a:endParaRPr lang="en-US" baseline="0" dirty="0" smtClean="0"/>
          </a:p>
          <a:p>
            <a:pPr marL="685401" lvl="1" indent="-228600">
              <a:buAutoNum type="arabicPeriod"/>
            </a:pPr>
            <a:r>
              <a:rPr lang="en-US" baseline="0" dirty="0" err="1" smtClean="0"/>
              <a:t>Kompresja</a:t>
            </a:r>
            <a:r>
              <a:rPr lang="en-US" baseline="0" dirty="0" smtClean="0"/>
              <a:t> offline </a:t>
            </a:r>
            <a:r>
              <a:rPr lang="en-US" baseline="0" dirty="0" err="1" smtClean="0"/>
              <a:t>czyli</a:t>
            </a:r>
            <a:r>
              <a:rPr lang="en-US" baseline="0" dirty="0" smtClean="0"/>
              <a:t> </a:t>
            </a:r>
            <a:r>
              <a:rPr lang="en-US" baseline="0" dirty="0" err="1" smtClean="0"/>
              <a:t>nie</a:t>
            </a:r>
            <a:r>
              <a:rPr lang="en-US" baseline="0" dirty="0" smtClean="0"/>
              <a:t> </a:t>
            </a:r>
            <a:r>
              <a:rPr lang="en-US" baseline="0" dirty="0" err="1" smtClean="0"/>
              <a:t>potrzeba</a:t>
            </a:r>
            <a:r>
              <a:rPr lang="en-US" baseline="0" dirty="0" smtClean="0"/>
              <a:t> </a:t>
            </a:r>
            <a:r>
              <a:rPr lang="en-US" baseline="0" dirty="0" err="1" smtClean="0"/>
              <a:t>urządzeń</a:t>
            </a:r>
            <a:endParaRPr lang="en-US" baseline="0" dirty="0" smtClean="0"/>
          </a:p>
          <a:p>
            <a:pPr marL="685401" lvl="1" indent="-228600">
              <a:buAutoNum type="arabicPeriod"/>
            </a:pPr>
            <a:r>
              <a:rPr lang="en-US" baseline="0" dirty="0" err="1" smtClean="0"/>
              <a:t>Wykorzystanie</a:t>
            </a:r>
            <a:r>
              <a:rPr lang="en-US" baseline="0" dirty="0" smtClean="0"/>
              <a:t> </a:t>
            </a:r>
            <a:r>
              <a:rPr lang="en-US" baseline="0" dirty="0" err="1" smtClean="0"/>
              <a:t>pierwszych</a:t>
            </a:r>
            <a:r>
              <a:rPr lang="en-US" baseline="0" dirty="0" smtClean="0"/>
              <a:t> </a:t>
            </a:r>
            <a:r>
              <a:rPr lang="en-US" baseline="0" dirty="0" err="1" smtClean="0"/>
              <a:t>materiałów</a:t>
            </a:r>
            <a:r>
              <a:rPr lang="en-US" baseline="0" dirty="0" smtClean="0"/>
              <a:t> </a:t>
            </a:r>
            <a:r>
              <a:rPr lang="en-US" baseline="0" dirty="0" err="1" smtClean="0"/>
              <a:t>nagranych</a:t>
            </a:r>
            <a:r>
              <a:rPr lang="en-US" baseline="0" dirty="0" smtClean="0"/>
              <a:t> w UHD w </a:t>
            </a:r>
            <a:r>
              <a:rPr lang="en-US" baseline="0" dirty="0" err="1" smtClean="0"/>
              <a:t>VoD</a:t>
            </a:r>
            <a:endParaRPr lang="en-US" baseline="0" dirty="0" smtClean="0"/>
          </a:p>
          <a:p>
            <a:pPr marL="685401" lvl="1" indent="-228600">
              <a:buAutoNum type="arabicPeriod"/>
            </a:pPr>
            <a:r>
              <a:rPr lang="en-US" baseline="0" dirty="0" err="1" smtClean="0"/>
              <a:t>Nie</a:t>
            </a:r>
            <a:r>
              <a:rPr lang="en-US" baseline="0" dirty="0" smtClean="0"/>
              <a:t> ma </a:t>
            </a:r>
            <a:r>
              <a:rPr lang="en-US" baseline="0" dirty="0" err="1" smtClean="0"/>
              <a:t>potrzeby</a:t>
            </a:r>
            <a:r>
              <a:rPr lang="en-US" baseline="0" dirty="0" smtClean="0"/>
              <a:t> </a:t>
            </a:r>
            <a:r>
              <a:rPr lang="en-US" baseline="0" dirty="0" err="1" smtClean="0"/>
              <a:t>posiadania</a:t>
            </a:r>
            <a:r>
              <a:rPr lang="en-US" baseline="0" dirty="0" smtClean="0"/>
              <a:t> </a:t>
            </a:r>
            <a:r>
              <a:rPr lang="en-US" baseline="0" dirty="0" err="1" smtClean="0"/>
              <a:t>całej</a:t>
            </a:r>
            <a:r>
              <a:rPr lang="en-US" baseline="0" dirty="0" smtClean="0"/>
              <a:t> </a:t>
            </a:r>
            <a:r>
              <a:rPr lang="en-US" baseline="0" dirty="0" err="1" smtClean="0"/>
              <a:t>infrastruktury</a:t>
            </a:r>
            <a:r>
              <a:rPr lang="en-US" baseline="0" dirty="0" smtClean="0"/>
              <a:t> </a:t>
            </a:r>
            <a:r>
              <a:rPr lang="en-US" baseline="0" dirty="0" err="1" smtClean="0"/>
              <a:t>transportowej</a:t>
            </a:r>
            <a:r>
              <a:rPr lang="en-US" baseline="0" dirty="0" smtClean="0"/>
              <a:t> </a:t>
            </a:r>
            <a:r>
              <a:rPr lang="en-US" baseline="0" dirty="0" err="1" smtClean="0"/>
              <a:t>na</a:t>
            </a:r>
            <a:r>
              <a:rPr lang="en-US" baseline="0" dirty="0" smtClean="0"/>
              <a:t> </a:t>
            </a:r>
            <a:r>
              <a:rPr lang="en-US" baseline="0" dirty="0" err="1" smtClean="0"/>
              <a:t>początek</a:t>
            </a:r>
            <a:r>
              <a:rPr lang="en-US" baseline="0" dirty="0" smtClean="0"/>
              <a:t> </a:t>
            </a:r>
          </a:p>
          <a:p>
            <a:pPr marL="685401" lvl="1" indent="-228600">
              <a:buAutoNum type="arabicPeriod"/>
            </a:pPr>
            <a:endParaRPr lang="en-US" baseline="0" dirty="0" smtClean="0"/>
          </a:p>
          <a:p>
            <a:pPr marL="228600" lvl="0" indent="-228600">
              <a:buAutoNum type="arabicPeriod"/>
            </a:pPr>
            <a:r>
              <a:rPr lang="en-US" baseline="0" dirty="0" smtClean="0"/>
              <a:t>IPTV – </a:t>
            </a:r>
            <a:r>
              <a:rPr lang="en-US" baseline="0" dirty="0" err="1" smtClean="0"/>
              <a:t>powiekszanie</a:t>
            </a:r>
            <a:r>
              <a:rPr lang="en-US" baseline="0" dirty="0" smtClean="0"/>
              <a:t> </a:t>
            </a:r>
            <a:r>
              <a:rPr lang="en-US" baseline="0" dirty="0" err="1" smtClean="0"/>
              <a:t>zasięgu</a:t>
            </a:r>
            <a:r>
              <a:rPr lang="en-US" baseline="0" dirty="0" smtClean="0"/>
              <a:t> w DSL-ach </a:t>
            </a:r>
            <a:r>
              <a:rPr lang="en-US" baseline="0" dirty="0" err="1" smtClean="0"/>
              <a:t>jako</a:t>
            </a:r>
            <a:r>
              <a:rPr lang="en-US" baseline="0" dirty="0" smtClean="0"/>
              <a:t> </a:t>
            </a:r>
            <a:r>
              <a:rPr lang="en-US" baseline="0" dirty="0" err="1" smtClean="0"/>
              <a:t>główny</a:t>
            </a:r>
            <a:r>
              <a:rPr lang="en-US" baseline="0" dirty="0" smtClean="0"/>
              <a:t> driver </a:t>
            </a:r>
          </a:p>
          <a:p>
            <a:pPr marL="228600" lvl="0" indent="-228600">
              <a:buAutoNum type="arabicPeriod"/>
            </a:pPr>
            <a:endParaRPr lang="en-US" baseline="0" dirty="0" smtClean="0"/>
          </a:p>
          <a:p>
            <a:pPr marL="228600" lvl="0" indent="-228600">
              <a:buAutoNum type="arabicPeriod"/>
            </a:pPr>
            <a:r>
              <a:rPr lang="en-US" baseline="0" dirty="0" smtClean="0"/>
              <a:t>Broadcast </a:t>
            </a:r>
            <a:r>
              <a:rPr lang="en-US" baseline="0" dirty="0" err="1" smtClean="0"/>
              <a:t>dla</a:t>
            </a:r>
            <a:r>
              <a:rPr lang="en-US" baseline="0" dirty="0" smtClean="0"/>
              <a:t> SAT/TER/CAB</a:t>
            </a:r>
          </a:p>
          <a:p>
            <a:pPr marL="685401" lvl="1" indent="-228600">
              <a:buAutoNum type="arabicPeriod"/>
            </a:pPr>
            <a:r>
              <a:rPr lang="en-US" baseline="0" dirty="0" smtClean="0"/>
              <a:t>Na </a:t>
            </a:r>
            <a:r>
              <a:rPr lang="en-US" baseline="0" dirty="0" err="1" smtClean="0"/>
              <a:t>koncu</a:t>
            </a:r>
            <a:r>
              <a:rPr lang="en-US" baseline="0" dirty="0" smtClean="0"/>
              <a:t> </a:t>
            </a:r>
            <a:r>
              <a:rPr lang="en-US" baseline="0" dirty="0" err="1" smtClean="0"/>
              <a:t>gdy</a:t>
            </a:r>
            <a:r>
              <a:rPr lang="en-US" baseline="0" dirty="0" smtClean="0"/>
              <a:t> </a:t>
            </a:r>
            <a:r>
              <a:rPr lang="en-US" baseline="0" dirty="0" err="1" smtClean="0"/>
              <a:t>gotowe</a:t>
            </a:r>
            <a:r>
              <a:rPr lang="en-US" baseline="0" dirty="0" smtClean="0"/>
              <a:t> HW</a:t>
            </a:r>
          </a:p>
          <a:p>
            <a:pPr marL="685401" lvl="1" indent="-228600">
              <a:buAutoNum type="arabicPeriod"/>
            </a:pPr>
            <a:r>
              <a:rPr lang="en-US" baseline="0" dirty="0" err="1" smtClean="0"/>
              <a:t>Musi</a:t>
            </a:r>
            <a:r>
              <a:rPr lang="en-US" baseline="0" dirty="0" smtClean="0"/>
              <a:t> </a:t>
            </a:r>
            <a:r>
              <a:rPr lang="en-US" baseline="0" dirty="0" err="1" smtClean="0"/>
              <a:t>być</a:t>
            </a:r>
            <a:r>
              <a:rPr lang="en-US" baseline="0" dirty="0" smtClean="0"/>
              <a:t> driver UDH </a:t>
            </a:r>
            <a:r>
              <a:rPr lang="en-US" baseline="0" dirty="0" err="1" smtClean="0"/>
              <a:t>aby</a:t>
            </a:r>
            <a:r>
              <a:rPr lang="en-US" baseline="0" dirty="0" smtClean="0"/>
              <a:t> to </a:t>
            </a:r>
            <a:r>
              <a:rPr lang="en-US" baseline="0" dirty="0" err="1" smtClean="0"/>
              <a:t>rozpędzić</a:t>
            </a:r>
            <a:r>
              <a:rPr lang="en-US" baseline="0" dirty="0" smtClean="0"/>
              <a:t> </a:t>
            </a:r>
          </a:p>
          <a:p>
            <a:pPr marL="685401" lvl="1" indent="-228600">
              <a:buAutoNum type="arabicPeriod"/>
            </a:pPr>
            <a:r>
              <a:rPr lang="en-US" baseline="0" dirty="0" err="1" smtClean="0"/>
              <a:t>Iw</a:t>
            </a:r>
            <a:r>
              <a:rPr lang="en-US" baseline="0" dirty="0" smtClean="0"/>
              <a:t> </a:t>
            </a:r>
            <a:r>
              <a:rPr lang="en-US" baseline="0" dirty="0" err="1" smtClean="0"/>
              <a:t>tedy</a:t>
            </a:r>
            <a:r>
              <a:rPr lang="en-US" baseline="0" dirty="0" smtClean="0"/>
              <a:t> </a:t>
            </a:r>
            <a:r>
              <a:rPr lang="en-US" baseline="0" dirty="0" err="1" smtClean="0"/>
              <a:t>dopieo</a:t>
            </a:r>
            <a:r>
              <a:rPr lang="en-US" baseline="0" dirty="0" smtClean="0"/>
              <a:t> </a:t>
            </a:r>
            <a:r>
              <a:rPr lang="en-US" baseline="0" dirty="0" err="1" smtClean="0"/>
              <a:t>migracja</a:t>
            </a:r>
            <a:r>
              <a:rPr lang="en-US" baseline="0" dirty="0" smtClean="0"/>
              <a:t> </a:t>
            </a:r>
            <a:r>
              <a:rPr lang="en-US" baseline="0" dirty="0" err="1" smtClean="0"/>
              <a:t>efektywnościowa</a:t>
            </a:r>
            <a:r>
              <a:rPr lang="en-US" baseline="0" dirty="0" smtClean="0"/>
              <a:t> </a:t>
            </a:r>
            <a:r>
              <a:rPr lang="en-US" baseline="0" dirty="0" err="1" smtClean="0"/>
              <a:t>aby</a:t>
            </a:r>
            <a:r>
              <a:rPr lang="en-US" baseline="0" dirty="0" smtClean="0"/>
              <a:t> </a:t>
            </a:r>
            <a:r>
              <a:rPr lang="en-US" baseline="0" dirty="0" err="1" smtClean="0"/>
              <a:t>polepszyć</a:t>
            </a:r>
            <a:r>
              <a:rPr lang="en-US" baseline="0" dirty="0" smtClean="0"/>
              <a:t> </a:t>
            </a:r>
            <a:r>
              <a:rPr lang="en-US" baseline="0" dirty="0" err="1" smtClean="0"/>
              <a:t>pasmo</a:t>
            </a:r>
            <a:r>
              <a:rPr lang="en-US" baseline="0" dirty="0" smtClean="0"/>
              <a:t> </a:t>
            </a:r>
          </a:p>
          <a:p>
            <a:pPr marL="685401" lvl="1" indent="-228600">
              <a:buAutoNum type="arabicPeriod"/>
            </a:pPr>
            <a:r>
              <a:rPr lang="en-US" baseline="0" dirty="0" err="1" smtClean="0"/>
              <a:t>Migracja</a:t>
            </a:r>
            <a:r>
              <a:rPr lang="en-US" baseline="0" dirty="0" smtClean="0"/>
              <a:t> STB MPEG-2 (</a:t>
            </a:r>
            <a:r>
              <a:rPr lang="en-US" baseline="0" dirty="0" err="1" smtClean="0"/>
              <a:t>przeskoczenie</a:t>
            </a:r>
            <a:r>
              <a:rPr lang="en-US" baseline="0" dirty="0" smtClean="0"/>
              <a:t> AVC od </a:t>
            </a:r>
            <a:r>
              <a:rPr lang="en-US" baseline="0" dirty="0" err="1" smtClean="0"/>
              <a:t>razu</a:t>
            </a:r>
            <a:r>
              <a:rPr lang="en-US" baseline="0" dirty="0" smtClean="0"/>
              <a:t> </a:t>
            </a:r>
            <a:r>
              <a:rPr lang="en-US" baseline="0" dirty="0" err="1" smtClean="0"/>
              <a:t>na</a:t>
            </a:r>
            <a:r>
              <a:rPr lang="en-US" baseline="0" dirty="0" smtClean="0"/>
              <a:t> HEVC) </a:t>
            </a:r>
          </a:p>
        </p:txBody>
      </p:sp>
      <p:sp>
        <p:nvSpPr>
          <p:cNvPr id="4" name="Slide Number Placeholder 3"/>
          <p:cNvSpPr>
            <a:spLocks noGrp="1"/>
          </p:cNvSpPr>
          <p:nvPr>
            <p:ph type="sldNum" sz="quarter" idx="10"/>
          </p:nvPr>
        </p:nvSpPr>
        <p:spPr/>
        <p:txBody>
          <a:bodyPr/>
          <a:lstStyle/>
          <a:p>
            <a:fld id="{2F2DF291-E6BE-E642-AD90-002BEFB0D9BD}" type="slidenum">
              <a:rPr lang="en-US" smtClean="0"/>
              <a:t>17</a:t>
            </a:fld>
            <a:endParaRPr lang="en-US" dirty="0"/>
          </a:p>
        </p:txBody>
      </p:sp>
    </p:spTree>
    <p:extLst>
      <p:ext uri="{BB962C8B-B14F-4D97-AF65-F5344CB8AC3E}">
        <p14:creationId xmlns:p14="http://schemas.microsoft.com/office/powerpoint/2010/main" val="482502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pPr marL="0" indent="0">
              <a:buNone/>
            </a:pPr>
            <a:r>
              <a:rPr lang="en-GB" dirty="0" smtClean="0"/>
              <a:t>Planning:</a:t>
            </a:r>
          </a:p>
          <a:p>
            <a:r>
              <a:rPr lang="en-GB" dirty="0" smtClean="0"/>
              <a:t>POC at IBC 2014</a:t>
            </a:r>
          </a:p>
          <a:p>
            <a:r>
              <a:rPr lang="en-GB" dirty="0" smtClean="0"/>
              <a:t>Shipping Q1 2015</a:t>
            </a:r>
          </a:p>
          <a:p>
            <a:endParaRPr lang="en-US" dirty="0"/>
          </a:p>
        </p:txBody>
      </p:sp>
      <p:sp>
        <p:nvSpPr>
          <p:cNvPr id="4" name="Slide Number Placeholder 3"/>
          <p:cNvSpPr>
            <a:spLocks noGrp="1"/>
          </p:cNvSpPr>
          <p:nvPr>
            <p:ph type="sldNum" sz="quarter" idx="10"/>
          </p:nvPr>
        </p:nvSpPr>
        <p:spPr/>
        <p:txBody>
          <a:bodyPr/>
          <a:lstStyle/>
          <a:p>
            <a:fld id="{B7B71D56-814D-4EB7-B6DD-09032ED2D74A}" type="slidenum">
              <a:rPr lang="en-US" smtClean="0"/>
              <a:t>20</a:t>
            </a:fld>
            <a:endParaRPr lang="en-US"/>
          </a:p>
        </p:txBody>
      </p:sp>
    </p:spTree>
    <p:extLst>
      <p:ext uri="{BB962C8B-B14F-4D97-AF65-F5344CB8AC3E}">
        <p14:creationId xmlns:p14="http://schemas.microsoft.com/office/powerpoint/2010/main" val="1455879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B9E7A5-59CE-4ACF-A1C0-1939E4B79514}" type="slidenum">
              <a:rPr lang="en-US" smtClean="0"/>
              <a:pPr>
                <a:defRPr/>
              </a:pPr>
              <a:t>25</a:t>
            </a:fld>
            <a:endParaRPr lang="en-US"/>
          </a:p>
        </p:txBody>
      </p:sp>
    </p:spTree>
    <p:extLst>
      <p:ext uri="{BB962C8B-B14F-4D97-AF65-F5344CB8AC3E}">
        <p14:creationId xmlns:p14="http://schemas.microsoft.com/office/powerpoint/2010/main" val="2326449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388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DF291-E6BE-E642-AD90-002BEFB0D9BD}" type="slidenum">
              <a:rPr lang="en-US" smtClean="0"/>
              <a:t>2</a:t>
            </a:fld>
            <a:endParaRPr lang="en-US" dirty="0"/>
          </a:p>
        </p:txBody>
      </p:sp>
    </p:spTree>
    <p:extLst>
      <p:ext uri="{BB962C8B-B14F-4D97-AF65-F5344CB8AC3E}">
        <p14:creationId xmlns:p14="http://schemas.microsoft.com/office/powerpoint/2010/main" val="349844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sz="1100" b="1" u="sng" dirty="0" smtClean="0"/>
          </a:p>
          <a:p>
            <a:r>
              <a:rPr lang="en-US" sz="1100" b="1" u="sng" dirty="0" smtClean="0"/>
              <a:t>Talking Points (Script): </a:t>
            </a:r>
          </a:p>
          <a:p>
            <a:endParaRPr lang="en-US" sz="1100" b="1" u="sng" dirty="0" smtClean="0"/>
          </a:p>
          <a:p>
            <a:pPr marL="285750" indent="-285750">
              <a:buFont typeface="+mj-lt"/>
              <a:buAutoNum type="romanUcPeriod"/>
            </a:pPr>
            <a:r>
              <a:rPr lang="en-US" sz="1100" dirty="0" smtClean="0"/>
              <a:t>Initial or 1</a:t>
            </a:r>
            <a:r>
              <a:rPr lang="en-US" sz="1100" baseline="30000" dirty="0" smtClean="0"/>
              <a:t>st</a:t>
            </a:r>
            <a:r>
              <a:rPr lang="en-US" sz="1100" dirty="0" smtClean="0"/>
              <a:t> generation deployments of multiple screens services were focused on getting video accessible across different devices.  </a:t>
            </a:r>
          </a:p>
          <a:p>
            <a:pPr marL="285750" indent="-285750">
              <a:buFont typeface="+mj-lt"/>
              <a:buAutoNum type="romanUcPeriod"/>
            </a:pPr>
            <a:endParaRPr lang="en-US" sz="1100" dirty="0" smtClean="0"/>
          </a:p>
          <a:p>
            <a:pPr marL="285750" indent="-285750">
              <a:buFont typeface="+mj-lt"/>
              <a:buAutoNum type="romanUcPeriod"/>
            </a:pPr>
            <a:r>
              <a:rPr lang="en-US" sz="1100" dirty="0" smtClean="0"/>
              <a:t>Limitation in terms of management and execution: </a:t>
            </a:r>
          </a:p>
          <a:p>
            <a:pPr marL="628631" lvl="1" indent="-171450">
              <a:buFont typeface="Arial" pitchFamily="34" charset="0"/>
              <a:buChar char="•"/>
            </a:pPr>
            <a:r>
              <a:rPr lang="en-US" sz="1100" dirty="0" smtClean="0"/>
              <a:t>Infrastructure based on hardware that tended to be siloed</a:t>
            </a:r>
          </a:p>
          <a:p>
            <a:pPr marL="628631" lvl="1" indent="-171450">
              <a:buFont typeface="Arial" pitchFamily="34" charset="0"/>
              <a:buChar char="•"/>
            </a:pPr>
            <a:r>
              <a:rPr lang="en-US" sz="1100" dirty="0" smtClean="0"/>
              <a:t>High OPEX in managing and maintaining the infrastructure – you see architecture overlays among the traditional TV infrastructure, TV everywhere and the internet/mobility core. </a:t>
            </a:r>
          </a:p>
          <a:p>
            <a:pPr marL="628631" lvl="1" indent="-171450">
              <a:buFont typeface="Arial" pitchFamily="34" charset="0"/>
              <a:buChar char="•"/>
            </a:pPr>
            <a:r>
              <a:rPr lang="en-US" sz="1100" dirty="0" smtClean="0"/>
              <a:t>Low agility with respect to adding features and bringing new experiences to market</a:t>
            </a:r>
          </a:p>
          <a:p>
            <a:pPr marL="628631" lvl="1" indent="-171450">
              <a:buFont typeface="Arial" pitchFamily="34" charset="0"/>
              <a:buChar char="•"/>
            </a:pPr>
            <a:r>
              <a:rPr lang="en-US" sz="1100" dirty="0" smtClean="0"/>
              <a:t>Execution tended to be driven by proprietary solutions as opposed to being modular and open</a:t>
            </a:r>
          </a:p>
          <a:p>
            <a:endParaRPr lang="en-US" dirty="0"/>
          </a:p>
        </p:txBody>
      </p:sp>
      <p:sp>
        <p:nvSpPr>
          <p:cNvPr id="4" name="Slide Number Placeholder 3"/>
          <p:cNvSpPr>
            <a:spLocks noGrp="1"/>
          </p:cNvSpPr>
          <p:nvPr>
            <p:ph type="sldNum" sz="quarter" idx="10"/>
          </p:nvPr>
        </p:nvSpPr>
        <p:spPr/>
        <p:txBody>
          <a:bodyPr/>
          <a:lstStyle/>
          <a:p>
            <a:fld id="{F4F3FEE9-9AF5-46BD-A752-746714941CE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36638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sz="1100" b="1" u="sng" dirty="0" smtClean="0"/>
          </a:p>
          <a:p>
            <a:r>
              <a:rPr lang="en-US" sz="1100" b="1" u="sng" dirty="0" smtClean="0"/>
              <a:t>Talking Points (Script): </a:t>
            </a:r>
          </a:p>
          <a:p>
            <a:endParaRPr lang="en-US" sz="1100" b="1" u="sng" dirty="0" smtClean="0"/>
          </a:p>
          <a:p>
            <a:pPr marL="285750" indent="-285750">
              <a:buFont typeface="+mj-lt"/>
              <a:buAutoNum type="romanUcPeriod"/>
            </a:pPr>
            <a:r>
              <a:rPr lang="en-US" sz="1100" dirty="0" smtClean="0"/>
              <a:t>At Cisco, we</a:t>
            </a:r>
            <a:r>
              <a:rPr lang="en-US" sz="1100" baseline="0" dirty="0" smtClean="0"/>
              <a:t> are confident that the emergence of the Cloud creates an opportunities for accelerated innovation as well as economies of scale. The key is the ability to orchestrate both the media experience and the resources required to manage and adapt across the cloud, the network, and devices.</a:t>
            </a:r>
          </a:p>
          <a:p>
            <a:pPr marL="285750" indent="-285750">
              <a:buFont typeface="+mj-lt"/>
              <a:buAutoNum type="romanUcPeriod"/>
            </a:pPr>
            <a:r>
              <a:rPr lang="en-US" sz="1100" baseline="0" dirty="0" smtClean="0"/>
              <a:t>These changes are not confined to “alternative” devices. The real opportunity is to unify the broadcast and multiscreen experience. The good news is that this change can be managed incrementally with plenty of opportunity to adapt to current opportunities as well as the future.</a:t>
            </a:r>
          </a:p>
          <a:p>
            <a:pPr marL="285750" indent="-285750">
              <a:buFont typeface="+mj-lt"/>
              <a:buAutoNum type="romanUcPeriod"/>
            </a:pPr>
            <a:r>
              <a:rPr lang="en-US" sz="1100" baseline="0" dirty="0" smtClean="0"/>
              <a:t>Complexities certainly remain but the opportunity for media companies is accelerating. Reach, monetization, and agility can be achieved in concert.</a:t>
            </a:r>
            <a:endParaRPr lang="en-US" dirty="0"/>
          </a:p>
        </p:txBody>
      </p:sp>
      <p:sp>
        <p:nvSpPr>
          <p:cNvPr id="4" name="Slide Number Placeholder 3"/>
          <p:cNvSpPr>
            <a:spLocks noGrp="1"/>
          </p:cNvSpPr>
          <p:nvPr>
            <p:ph type="sldNum" sz="quarter" idx="10"/>
          </p:nvPr>
        </p:nvSpPr>
        <p:spPr/>
        <p:txBody>
          <a:bodyPr/>
          <a:lstStyle/>
          <a:p>
            <a:fld id="{F4F3FEE9-9AF5-46BD-A752-746714941CE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6638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HEVC – </a:t>
            </a:r>
            <a:r>
              <a:rPr lang="en-US" dirty="0" err="1" smtClean="0"/>
              <a:t>nie</a:t>
            </a:r>
            <a:r>
              <a:rPr lang="en-US" baseline="0" dirty="0" smtClean="0"/>
              <a:t> </a:t>
            </a:r>
            <a:r>
              <a:rPr lang="en-US" baseline="0" dirty="0" err="1" smtClean="0"/>
              <a:t>równa</a:t>
            </a:r>
            <a:r>
              <a:rPr lang="en-US" baseline="0" dirty="0" smtClean="0"/>
              <a:t> </a:t>
            </a:r>
            <a:r>
              <a:rPr lang="en-US" baseline="0" dirty="0" err="1" smtClean="0"/>
              <a:t>się</a:t>
            </a:r>
            <a:r>
              <a:rPr lang="en-US" baseline="0" dirty="0" smtClean="0"/>
              <a:t> 4k , </a:t>
            </a:r>
            <a:r>
              <a:rPr lang="en-US" baseline="0" dirty="0" err="1" smtClean="0"/>
              <a:t>możemy</a:t>
            </a:r>
            <a:r>
              <a:rPr lang="en-US" baseline="0" dirty="0" smtClean="0"/>
              <a:t> go </a:t>
            </a:r>
            <a:r>
              <a:rPr lang="en-US" baseline="0" dirty="0" err="1" smtClean="0"/>
              <a:t>stosować</a:t>
            </a:r>
            <a:r>
              <a:rPr lang="en-US" baseline="0" dirty="0" smtClean="0"/>
              <a:t> </a:t>
            </a:r>
            <a:r>
              <a:rPr lang="en-US" baseline="0" dirty="0" err="1" smtClean="0"/>
              <a:t>zarówno</a:t>
            </a:r>
            <a:r>
              <a:rPr lang="en-US" baseline="0" dirty="0" smtClean="0"/>
              <a:t> </a:t>
            </a:r>
            <a:r>
              <a:rPr lang="en-US" baseline="0" dirty="0" err="1" smtClean="0"/>
              <a:t>dla</a:t>
            </a:r>
            <a:r>
              <a:rPr lang="en-US" baseline="0" dirty="0" smtClean="0"/>
              <a:t> SD I HD </a:t>
            </a:r>
            <a:r>
              <a:rPr lang="en-US" baseline="0" dirty="0" err="1" smtClean="0"/>
              <a:t>na</a:t>
            </a:r>
            <a:r>
              <a:rPr lang="en-US" baseline="0" dirty="0" smtClean="0"/>
              <a:t> </a:t>
            </a:r>
            <a:r>
              <a:rPr lang="en-US" baseline="0" dirty="0" err="1" smtClean="0"/>
              <a:t>dla</a:t>
            </a:r>
            <a:r>
              <a:rPr lang="en-US" baseline="0" dirty="0" smtClean="0"/>
              <a:t> UHD 4k</a:t>
            </a:r>
            <a:endParaRPr lang="en-US" dirty="0" smtClean="0"/>
          </a:p>
          <a:p>
            <a:pPr marL="228600" indent="-228600">
              <a:buAutoNum type="arabicPeriod"/>
            </a:pPr>
            <a:r>
              <a:rPr lang="en-US" dirty="0" smtClean="0"/>
              <a:t>HEVC </a:t>
            </a:r>
            <a:r>
              <a:rPr lang="en-US" dirty="0" err="1" smtClean="0"/>
              <a:t>spodziewamy</a:t>
            </a:r>
            <a:r>
              <a:rPr lang="en-US" baseline="0" dirty="0" smtClean="0"/>
              <a:t> </a:t>
            </a:r>
            <a:r>
              <a:rPr lang="en-US" baseline="0" dirty="0" err="1" smtClean="0"/>
              <a:t>się</a:t>
            </a:r>
            <a:r>
              <a:rPr lang="en-US" baseline="0" dirty="0" smtClean="0"/>
              <a:t> </a:t>
            </a:r>
            <a:r>
              <a:rPr lang="en-US" baseline="0" dirty="0" err="1" smtClean="0"/>
              <a:t>szybkiej</a:t>
            </a:r>
            <a:r>
              <a:rPr lang="en-US" baseline="0" dirty="0" smtClean="0"/>
              <a:t> </a:t>
            </a:r>
            <a:r>
              <a:rPr lang="en-US" baseline="0" dirty="0" err="1" smtClean="0"/>
              <a:t>adopcji</a:t>
            </a:r>
            <a:r>
              <a:rPr lang="en-US" baseline="0" dirty="0" smtClean="0"/>
              <a:t> </a:t>
            </a:r>
            <a:r>
              <a:rPr lang="en-US" baseline="0" dirty="0" err="1" smtClean="0"/>
              <a:t>na</a:t>
            </a:r>
            <a:r>
              <a:rPr lang="en-US" baseline="0" dirty="0" smtClean="0"/>
              <a:t> </a:t>
            </a:r>
            <a:r>
              <a:rPr lang="en-US" baseline="0" dirty="0" err="1" smtClean="0"/>
              <a:t>rynek</a:t>
            </a:r>
            <a:r>
              <a:rPr lang="en-US" baseline="0" dirty="0" smtClean="0"/>
              <a:t> </a:t>
            </a:r>
            <a:r>
              <a:rPr lang="en-US" baseline="0" dirty="0" err="1" smtClean="0"/>
              <a:t>ze</a:t>
            </a:r>
            <a:r>
              <a:rPr lang="en-US" baseline="0" dirty="0" smtClean="0"/>
              <a:t> </a:t>
            </a:r>
            <a:r>
              <a:rPr lang="en-US" baseline="0" dirty="0" err="1" smtClean="0"/>
              <a:t>względu</a:t>
            </a:r>
            <a:r>
              <a:rPr lang="en-US" baseline="0" dirty="0" smtClean="0"/>
              <a:t> </a:t>
            </a:r>
            <a:r>
              <a:rPr lang="en-US" baseline="0" dirty="0" err="1" smtClean="0"/>
              <a:t>na</a:t>
            </a:r>
            <a:r>
              <a:rPr lang="en-US" baseline="0" dirty="0" smtClean="0"/>
              <a:t> </a:t>
            </a:r>
            <a:r>
              <a:rPr lang="en-US" baseline="0" dirty="0" err="1" smtClean="0"/>
              <a:t>potrzeby</a:t>
            </a:r>
            <a:r>
              <a:rPr lang="en-US" baseline="0" dirty="0" smtClean="0"/>
              <a:t>: </a:t>
            </a:r>
          </a:p>
          <a:p>
            <a:pPr marL="685401" lvl="1" indent="-228600">
              <a:buFont typeface="Arial"/>
              <a:buChar char="•"/>
            </a:pPr>
            <a:r>
              <a:rPr lang="en-US" baseline="0" dirty="0" err="1" smtClean="0"/>
              <a:t>Głownie</a:t>
            </a:r>
            <a:r>
              <a:rPr lang="en-US" baseline="0" dirty="0" smtClean="0"/>
              <a:t> </a:t>
            </a:r>
            <a:r>
              <a:rPr lang="en-US" baseline="0" dirty="0" err="1" smtClean="0"/>
              <a:t>komórki</a:t>
            </a:r>
            <a:r>
              <a:rPr lang="en-US" baseline="0" dirty="0" smtClean="0"/>
              <a:t>, </a:t>
            </a:r>
            <a:r>
              <a:rPr lang="en-US" baseline="0" dirty="0" err="1" smtClean="0"/>
              <a:t>urządzenia</a:t>
            </a:r>
            <a:r>
              <a:rPr lang="en-US" baseline="0" dirty="0" smtClean="0"/>
              <a:t> </a:t>
            </a:r>
            <a:r>
              <a:rPr lang="en-US" baseline="0" dirty="0" err="1" smtClean="0"/>
              <a:t>przenośne</a:t>
            </a:r>
            <a:endParaRPr lang="en-US" baseline="0" dirty="0" smtClean="0"/>
          </a:p>
          <a:p>
            <a:pPr marL="685401" lvl="1" indent="-228600">
              <a:buFont typeface="Arial"/>
              <a:buChar char="•"/>
            </a:pPr>
            <a:r>
              <a:rPr lang="en-US" baseline="0" dirty="0" smtClean="0"/>
              <a:t>W </a:t>
            </a:r>
            <a:r>
              <a:rPr lang="en-US" baseline="0" dirty="0" err="1" smtClean="0"/>
              <a:t>drugiej</a:t>
            </a:r>
            <a:r>
              <a:rPr lang="en-US" baseline="0" dirty="0" smtClean="0"/>
              <a:t> </a:t>
            </a:r>
            <a:r>
              <a:rPr lang="en-US" baseline="0" dirty="0" err="1" smtClean="0"/>
              <a:t>kolejnosci</a:t>
            </a:r>
            <a:r>
              <a:rPr lang="en-US" baseline="0" dirty="0" smtClean="0"/>
              <a:t> IPTV – </a:t>
            </a:r>
            <a:r>
              <a:rPr lang="en-US" baseline="0" dirty="0" err="1" smtClean="0"/>
              <a:t>zwłaszcza</a:t>
            </a:r>
            <a:r>
              <a:rPr lang="en-US" baseline="0" dirty="0" smtClean="0"/>
              <a:t> DSL</a:t>
            </a:r>
          </a:p>
          <a:p>
            <a:pPr marL="685401" lvl="1" indent="-228600">
              <a:buFont typeface="Arial"/>
              <a:buChar char="•"/>
            </a:pPr>
            <a:r>
              <a:rPr lang="en-US" baseline="0" dirty="0" smtClean="0"/>
              <a:t>I </a:t>
            </a:r>
            <a:r>
              <a:rPr lang="en-US" baseline="0" dirty="0" err="1" smtClean="0"/>
              <a:t>dalej</a:t>
            </a:r>
            <a:r>
              <a:rPr lang="en-US" baseline="0" dirty="0" smtClean="0"/>
              <a:t> </a:t>
            </a:r>
            <a:r>
              <a:rPr lang="en-US" baseline="0" dirty="0" err="1" smtClean="0"/>
              <a:t>możliwość</a:t>
            </a:r>
            <a:r>
              <a:rPr lang="en-US" baseline="0" dirty="0" smtClean="0"/>
              <a:t> </a:t>
            </a:r>
            <a:r>
              <a:rPr lang="en-US" baseline="0" dirty="0" err="1" smtClean="0"/>
              <a:t>upakowania</a:t>
            </a:r>
            <a:r>
              <a:rPr lang="en-US" baseline="0" dirty="0" smtClean="0"/>
              <a:t> </a:t>
            </a:r>
            <a:r>
              <a:rPr lang="en-US" baseline="0" dirty="0" err="1" smtClean="0"/>
              <a:t>więcej</a:t>
            </a:r>
            <a:r>
              <a:rPr lang="en-US" baseline="0" dirty="0" smtClean="0"/>
              <a:t> </a:t>
            </a:r>
            <a:r>
              <a:rPr lang="en-US" baseline="0" dirty="0" err="1" smtClean="0"/>
              <a:t>kanałów</a:t>
            </a:r>
            <a:r>
              <a:rPr lang="en-US" baseline="0" dirty="0" smtClean="0"/>
              <a:t> do </a:t>
            </a:r>
            <a:r>
              <a:rPr lang="en-US" baseline="0" dirty="0" err="1" smtClean="0"/>
              <a:t>broadcastu</a:t>
            </a:r>
            <a:r>
              <a:rPr lang="en-US" baseline="0" dirty="0" smtClean="0"/>
              <a:t> </a:t>
            </a:r>
          </a:p>
          <a:p>
            <a:pPr marL="228600" lvl="0" indent="-228600">
              <a:buFont typeface="+mj-lt"/>
              <a:buAutoNum type="arabicPeriod"/>
            </a:pPr>
            <a:r>
              <a:rPr lang="en-US" baseline="0" dirty="0" err="1" smtClean="0"/>
              <a:t>Nowe</a:t>
            </a:r>
            <a:r>
              <a:rPr lang="en-US" baseline="0" dirty="0" smtClean="0"/>
              <a:t> HDMI </a:t>
            </a:r>
            <a:r>
              <a:rPr lang="en-US" baseline="0" dirty="0" err="1" smtClean="0"/>
              <a:t>będzie</a:t>
            </a:r>
            <a:r>
              <a:rPr lang="en-US" baseline="0" dirty="0" smtClean="0"/>
              <a:t> </a:t>
            </a:r>
            <a:r>
              <a:rPr lang="en-US" baseline="0" dirty="0" err="1" smtClean="0"/>
              <a:t>wspierało</a:t>
            </a:r>
            <a:r>
              <a:rPr lang="en-US" baseline="0" dirty="0" smtClean="0"/>
              <a:t> </a:t>
            </a:r>
            <a:r>
              <a:rPr lang="en-US" baseline="0" dirty="0" err="1" smtClean="0"/>
              <a:t>zwłaszcza</a:t>
            </a:r>
            <a:r>
              <a:rPr lang="en-US" baseline="0" dirty="0" smtClean="0"/>
              <a:t> 4kp60 10 bit</a:t>
            </a:r>
          </a:p>
          <a:p>
            <a:pPr marL="228600" lvl="0" indent="-228600">
              <a:buFont typeface="+mj-lt"/>
              <a:buAutoNum type="arabicPeriod"/>
            </a:pPr>
            <a:r>
              <a:rPr lang="en-US" baseline="0" dirty="0" err="1" smtClean="0"/>
              <a:t>Koszt</a:t>
            </a:r>
            <a:r>
              <a:rPr lang="en-US" baseline="0" dirty="0" smtClean="0"/>
              <a:t> 20$ </a:t>
            </a:r>
            <a:r>
              <a:rPr lang="en-US" baseline="0" dirty="0" err="1" smtClean="0"/>
              <a:t>więcej</a:t>
            </a:r>
            <a:r>
              <a:rPr lang="en-US" baseline="0" dirty="0" smtClean="0"/>
              <a:t> </a:t>
            </a:r>
            <a:r>
              <a:rPr lang="en-US" baseline="0" dirty="0" err="1" smtClean="0"/>
              <a:t>na</a:t>
            </a:r>
            <a:r>
              <a:rPr lang="en-US" baseline="0" dirty="0" smtClean="0"/>
              <a:t> STB </a:t>
            </a:r>
            <a:r>
              <a:rPr lang="en-US" baseline="0" dirty="0" err="1" smtClean="0"/>
              <a:t>ze</a:t>
            </a:r>
            <a:r>
              <a:rPr lang="en-US" baseline="0" dirty="0" smtClean="0"/>
              <a:t> </a:t>
            </a:r>
            <a:r>
              <a:rPr lang="en-US" baseline="0" dirty="0" err="1" smtClean="0"/>
              <a:t>wzg</a:t>
            </a:r>
            <a:r>
              <a:rPr lang="en-US" baseline="0" dirty="0" smtClean="0"/>
              <a:t> </a:t>
            </a:r>
            <a:r>
              <a:rPr lang="en-US" baseline="0" dirty="0" err="1" smtClean="0"/>
              <a:t>na</a:t>
            </a:r>
            <a:r>
              <a:rPr lang="en-US" baseline="0" dirty="0" smtClean="0"/>
              <a:t> </a:t>
            </a:r>
            <a:r>
              <a:rPr lang="en-US" baseline="0" dirty="0" err="1" smtClean="0"/>
              <a:t>procesor</a:t>
            </a:r>
            <a:r>
              <a:rPr lang="en-US" baseline="0" dirty="0" smtClean="0"/>
              <a:t> I </a:t>
            </a:r>
            <a:r>
              <a:rPr lang="en-US" baseline="0" dirty="0" err="1" smtClean="0"/>
              <a:t>pamięć</a:t>
            </a:r>
            <a:endParaRPr lang="en-US" dirty="0"/>
          </a:p>
        </p:txBody>
      </p:sp>
      <p:sp>
        <p:nvSpPr>
          <p:cNvPr id="4" name="Slide Number Placeholder 3"/>
          <p:cNvSpPr>
            <a:spLocks noGrp="1"/>
          </p:cNvSpPr>
          <p:nvPr>
            <p:ph type="sldNum" sz="quarter" idx="10"/>
          </p:nvPr>
        </p:nvSpPr>
        <p:spPr/>
        <p:txBody>
          <a:bodyPr/>
          <a:lstStyle/>
          <a:p>
            <a:fld id="{2F2DF291-E6BE-E642-AD90-002BEFB0D9BD}" type="slidenum">
              <a:rPr lang="en-US" smtClean="0"/>
              <a:t>5</a:t>
            </a:fld>
            <a:endParaRPr lang="en-US" dirty="0"/>
          </a:p>
        </p:txBody>
      </p:sp>
    </p:spTree>
    <p:extLst>
      <p:ext uri="{BB962C8B-B14F-4D97-AF65-F5344CB8AC3E}">
        <p14:creationId xmlns:p14="http://schemas.microsoft.com/office/powerpoint/2010/main" val="2661936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Póki</a:t>
            </a:r>
            <a:r>
              <a:rPr lang="en-US" dirty="0" smtClean="0"/>
              <a:t> co </a:t>
            </a:r>
            <a:r>
              <a:rPr lang="en-US" dirty="0" err="1" smtClean="0"/>
              <a:t>dostęp</a:t>
            </a:r>
            <a:r>
              <a:rPr lang="en-US" dirty="0" smtClean="0"/>
              <a:t> do </a:t>
            </a:r>
            <a:r>
              <a:rPr lang="en-US" dirty="0" err="1" smtClean="0"/>
              <a:t>treści</a:t>
            </a:r>
            <a:r>
              <a:rPr lang="en-US" dirty="0" smtClean="0"/>
              <a:t> 4k jest </a:t>
            </a:r>
            <a:r>
              <a:rPr lang="en-US" dirty="0" err="1" smtClean="0"/>
              <a:t>bardzo</a:t>
            </a:r>
            <a:r>
              <a:rPr lang="en-US" dirty="0" smtClean="0"/>
              <a:t> </a:t>
            </a:r>
            <a:r>
              <a:rPr lang="en-US" dirty="0" err="1" smtClean="0"/>
              <a:t>ograniczony</a:t>
            </a:r>
            <a:r>
              <a:rPr lang="en-US" dirty="0" smtClean="0"/>
              <a:t>,</a:t>
            </a:r>
          </a:p>
          <a:p>
            <a:r>
              <a:rPr lang="en-US" baseline="0" dirty="0" err="1" smtClean="0"/>
              <a:t>Liczne</a:t>
            </a:r>
            <a:r>
              <a:rPr lang="en-US" baseline="0" dirty="0" smtClean="0"/>
              <a:t> </a:t>
            </a:r>
            <a:r>
              <a:rPr lang="en-US" baseline="0" dirty="0" err="1" smtClean="0"/>
              <a:t>zapowiedzi</a:t>
            </a:r>
            <a:r>
              <a:rPr lang="en-US" baseline="0" dirty="0" smtClean="0"/>
              <a:t> </a:t>
            </a:r>
            <a:r>
              <a:rPr lang="en-US" baseline="0" dirty="0" err="1" smtClean="0"/>
              <a:t>chęci</a:t>
            </a:r>
            <a:r>
              <a:rPr lang="en-US" baseline="0" dirty="0" smtClean="0"/>
              <a:t> </a:t>
            </a:r>
            <a:r>
              <a:rPr lang="en-US" baseline="0" dirty="0" err="1" smtClean="0"/>
              <a:t>wejscia</a:t>
            </a:r>
            <a:r>
              <a:rPr lang="en-US" baseline="0" dirty="0" smtClean="0"/>
              <a:t> w </a:t>
            </a:r>
            <a:r>
              <a:rPr lang="en-US" baseline="0" dirty="0" err="1" smtClean="0"/>
              <a:t>temat</a:t>
            </a:r>
            <a:r>
              <a:rPr lang="en-US" baseline="0" dirty="0" smtClean="0"/>
              <a:t>: sport, </a:t>
            </a:r>
            <a:r>
              <a:rPr lang="en-US" baseline="0" dirty="0" err="1" smtClean="0"/>
              <a:t>konsorcja</a:t>
            </a:r>
            <a:r>
              <a:rPr lang="en-US" baseline="0" dirty="0" smtClean="0"/>
              <a:t>: 3net, 4Ever </a:t>
            </a:r>
            <a:endParaRPr lang="en-US" dirty="0" smtClean="0"/>
          </a:p>
          <a:p>
            <a:r>
              <a:rPr lang="en-US" dirty="0" smtClean="0"/>
              <a:t>ESPN – jest </a:t>
            </a:r>
            <a:r>
              <a:rPr lang="en-US" dirty="0" err="1" smtClean="0"/>
              <a:t>sceptyczny</a:t>
            </a:r>
            <a:r>
              <a:rPr lang="en-US" baseline="0" dirty="0" smtClean="0"/>
              <a:t> </a:t>
            </a:r>
            <a:r>
              <a:rPr lang="en-US" baseline="0" dirty="0" err="1" smtClean="0"/>
              <a:t>póki</a:t>
            </a:r>
            <a:r>
              <a:rPr lang="en-US" baseline="0" dirty="0" smtClean="0"/>
              <a:t> co, </a:t>
            </a:r>
            <a:r>
              <a:rPr lang="en-US" baseline="0" dirty="0" err="1" smtClean="0"/>
              <a:t>bo</a:t>
            </a:r>
            <a:r>
              <a:rPr lang="en-US" baseline="0" dirty="0" smtClean="0"/>
              <a:t> </a:t>
            </a:r>
            <a:r>
              <a:rPr lang="en-US" baseline="0" dirty="0" err="1" smtClean="0"/>
              <a:t>nie</a:t>
            </a:r>
            <a:r>
              <a:rPr lang="en-US" baseline="0" dirty="0" smtClean="0"/>
              <a:t> </a:t>
            </a:r>
            <a:r>
              <a:rPr lang="en-US" baseline="0" dirty="0" err="1" smtClean="0"/>
              <a:t>chce</a:t>
            </a:r>
            <a:r>
              <a:rPr lang="en-US" baseline="0" dirty="0" smtClean="0"/>
              <a:t> </a:t>
            </a:r>
            <a:r>
              <a:rPr lang="en-US" baseline="0" dirty="0" err="1" smtClean="0"/>
              <a:t>zrobić</a:t>
            </a:r>
            <a:r>
              <a:rPr lang="en-US" baseline="0" dirty="0" smtClean="0"/>
              <a:t> </a:t>
            </a:r>
            <a:r>
              <a:rPr lang="en-US" baseline="0" dirty="0" err="1" smtClean="0"/>
              <a:t>falstartu</a:t>
            </a:r>
            <a:r>
              <a:rPr lang="en-US" baseline="0" dirty="0" smtClean="0"/>
              <a:t> </a:t>
            </a:r>
            <a:r>
              <a:rPr lang="en-US" baseline="0" dirty="0" err="1" smtClean="0"/>
              <a:t>jak</a:t>
            </a:r>
            <a:r>
              <a:rPr lang="en-US" baseline="0" dirty="0" smtClean="0"/>
              <a:t> z 3D</a:t>
            </a:r>
            <a:endParaRPr lang="en-US" dirty="0"/>
          </a:p>
        </p:txBody>
      </p:sp>
      <p:sp>
        <p:nvSpPr>
          <p:cNvPr id="4" name="Slide Number Placeholder 3"/>
          <p:cNvSpPr>
            <a:spLocks noGrp="1"/>
          </p:cNvSpPr>
          <p:nvPr>
            <p:ph type="sldNum" sz="quarter" idx="10"/>
          </p:nvPr>
        </p:nvSpPr>
        <p:spPr/>
        <p:txBody>
          <a:bodyPr/>
          <a:lstStyle/>
          <a:p>
            <a:fld id="{2F2DF291-E6BE-E642-AD90-002BEFB0D9BD}" type="slidenum">
              <a:rPr lang="en-US" smtClean="0"/>
              <a:t>6</a:t>
            </a:fld>
            <a:endParaRPr lang="en-US" dirty="0"/>
          </a:p>
        </p:txBody>
      </p:sp>
    </p:spTree>
    <p:extLst>
      <p:ext uri="{BB962C8B-B14F-4D97-AF65-F5344CB8AC3E}">
        <p14:creationId xmlns:p14="http://schemas.microsoft.com/office/powerpoint/2010/main" val="255801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Druga</a:t>
            </a:r>
            <a:r>
              <a:rPr lang="en-US" dirty="0" smtClean="0"/>
              <a:t> </a:t>
            </a:r>
            <a:r>
              <a:rPr lang="en-US" baseline="0" dirty="0" err="1" smtClean="0"/>
              <a:t>podstawową</a:t>
            </a:r>
            <a:r>
              <a:rPr lang="en-US" baseline="0" dirty="0" smtClean="0"/>
              <a:t> </a:t>
            </a:r>
            <a:r>
              <a:rPr lang="en-US" baseline="0" dirty="0" err="1" smtClean="0"/>
              <a:t>barierą</a:t>
            </a:r>
            <a:r>
              <a:rPr lang="en-US" baseline="0" dirty="0" smtClean="0"/>
              <a:t> </a:t>
            </a:r>
            <a:r>
              <a:rPr lang="en-US" baseline="0" dirty="0" err="1" smtClean="0"/>
              <a:t>wejscia</a:t>
            </a:r>
            <a:r>
              <a:rPr lang="en-US" baseline="0" dirty="0" smtClean="0"/>
              <a:t> </a:t>
            </a:r>
            <a:r>
              <a:rPr lang="en-US" baseline="0" dirty="0" err="1" smtClean="0"/>
              <a:t>dostępność</a:t>
            </a:r>
            <a:r>
              <a:rPr lang="en-US" baseline="0" dirty="0" smtClean="0"/>
              <a:t> I </a:t>
            </a:r>
            <a:r>
              <a:rPr lang="en-US" baseline="0" dirty="0" err="1" smtClean="0"/>
              <a:t>penetracja</a:t>
            </a:r>
            <a:r>
              <a:rPr lang="en-US" baseline="0" dirty="0" smtClean="0"/>
              <a:t> </a:t>
            </a:r>
            <a:r>
              <a:rPr lang="en-US" baseline="0" dirty="0" err="1" smtClean="0"/>
              <a:t>odbiorników</a:t>
            </a:r>
            <a:r>
              <a:rPr lang="en-US" baseline="0" dirty="0" smtClean="0"/>
              <a:t>  TV</a:t>
            </a:r>
            <a:endParaRPr lang="en-US" dirty="0"/>
          </a:p>
        </p:txBody>
      </p:sp>
      <p:sp>
        <p:nvSpPr>
          <p:cNvPr id="4" name="Slide Number Placeholder 3"/>
          <p:cNvSpPr>
            <a:spLocks noGrp="1"/>
          </p:cNvSpPr>
          <p:nvPr>
            <p:ph type="sldNum" sz="quarter" idx="10"/>
          </p:nvPr>
        </p:nvSpPr>
        <p:spPr/>
        <p:txBody>
          <a:bodyPr/>
          <a:lstStyle/>
          <a:p>
            <a:fld id="{2F2DF291-E6BE-E642-AD90-002BEFB0D9BD}" type="slidenum">
              <a:rPr lang="en-US" smtClean="0"/>
              <a:t>7</a:t>
            </a:fld>
            <a:endParaRPr lang="en-US" dirty="0"/>
          </a:p>
        </p:txBody>
      </p:sp>
    </p:spTree>
    <p:extLst>
      <p:ext uri="{BB962C8B-B14F-4D97-AF65-F5344CB8AC3E}">
        <p14:creationId xmlns:p14="http://schemas.microsoft.com/office/powerpoint/2010/main" val="137922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lnSpcReduction="10000"/>
          </a:bodyPr>
          <a:lstStyle/>
          <a:p>
            <a:endParaRPr lang="en-US" sz="1200" b="1" u="sng" dirty="0" smtClean="0"/>
          </a:p>
          <a:p>
            <a:r>
              <a:rPr lang="en-US" sz="1200" b="1" u="sng" dirty="0" smtClean="0"/>
              <a:t>Talking Points (Script): </a:t>
            </a:r>
          </a:p>
          <a:p>
            <a:endParaRPr lang="en-US" dirty="0" smtClean="0"/>
          </a:p>
          <a:p>
            <a:r>
              <a:rPr lang="en-US" dirty="0" smtClean="0"/>
              <a:t>For</a:t>
            </a:r>
            <a:r>
              <a:rPr lang="en-US" baseline="0" dirty="0" smtClean="0"/>
              <a:t> broadcast and media companies, this migration to the cloud has special significance. </a:t>
            </a:r>
          </a:p>
          <a:p>
            <a:endParaRPr lang="en-US" baseline="0" dirty="0" smtClean="0"/>
          </a:p>
          <a:p>
            <a:pPr marL="285750" indent="-285750">
              <a:buFont typeface="+mj-lt"/>
              <a:buAutoNum type="romanUcPeriod"/>
            </a:pPr>
            <a:r>
              <a:rPr lang="en-US" baseline="0" dirty="0" smtClean="0"/>
              <a:t>First, the migration to intelligent IP networks build upon standards that are the new foundation for connections across workflows. Through the combination of SMPTE  standards, new investments, and media customer engagements, Cisco is deeply engaged with shaping the robust connectivity required for uncompressed video JPEG 2000. </a:t>
            </a:r>
          </a:p>
          <a:p>
            <a:pPr marL="285750" indent="-285750">
              <a:buFont typeface="+mj-lt"/>
              <a:buAutoNum type="romanUcPeriod"/>
            </a:pPr>
            <a:r>
              <a:rPr lang="en-US" baseline="0" dirty="0" smtClean="0"/>
              <a:t>The approaching importance of 4K and 8K workflows as well as the potential for HEVC creates a powerful catalyst for common standards and interoperability.</a:t>
            </a:r>
            <a:endParaRPr lang="en-US" baseline="0" dirty="0"/>
          </a:p>
          <a:p>
            <a:pPr marL="285750" indent="-285750">
              <a:buFont typeface="+mj-lt"/>
              <a:buAutoNum type="romanUcPeriod"/>
            </a:pPr>
            <a:r>
              <a:rPr lang="en-US" baseline="0" dirty="0" smtClean="0"/>
              <a:t>Video processing, format transformation, and the best use of both terrestrial and satellite networks is the glue for these key workflows that connect the camera to consumer. Similarly, they remain core to the Cisco portfolio and we are excited about the developments in these areas: greater density, more flexibility, higher quality all lead to more opportunities for broadcast and media customers.</a:t>
            </a:r>
          </a:p>
          <a:p>
            <a:pPr marL="285750" indent="-285750">
              <a:buFont typeface="+mj-lt"/>
              <a:buAutoNum type="romanUcPeriod"/>
            </a:pPr>
            <a:r>
              <a:rPr lang="en-US" baseline="0" dirty="0" smtClean="0"/>
              <a:t>…But the most exciting and disruptive change is the media cloud. Hardware still has the advantage for hands off, bullet proof deployment. But increasingly we see opportunities for more functionality and processing to move to the cloud. However, we do not see this as an all or nothing proposition. Let’s take a look at how these migrations are evolving.</a:t>
            </a:r>
          </a:p>
        </p:txBody>
      </p:sp>
      <p:sp>
        <p:nvSpPr>
          <p:cNvPr id="4" name="Slide Number Placeholder 3"/>
          <p:cNvSpPr>
            <a:spLocks noGrp="1"/>
          </p:cNvSpPr>
          <p:nvPr>
            <p:ph type="sldNum" sz="quarter" idx="10"/>
          </p:nvPr>
        </p:nvSpPr>
        <p:spPr/>
        <p:txBody>
          <a:bodyPr/>
          <a:lstStyle/>
          <a:p>
            <a:fld id="{F4F3FEE9-9AF5-46BD-A752-746714941CE7}" type="slidenum">
              <a:rPr lang="en-US" smtClean="0"/>
              <a:pPr/>
              <a:t>8</a:t>
            </a:fld>
            <a:endParaRPr lang="en-US" dirty="0"/>
          </a:p>
        </p:txBody>
      </p:sp>
    </p:spTree>
    <p:extLst>
      <p:ext uri="{BB962C8B-B14F-4D97-AF65-F5344CB8AC3E}">
        <p14:creationId xmlns:p14="http://schemas.microsoft.com/office/powerpoint/2010/main" val="336427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xfrm>
            <a:off x="-90488" y="244475"/>
            <a:ext cx="7094538" cy="3992563"/>
          </a:xfrm>
          <a:noFill/>
          <a:ln>
            <a:solidFill>
              <a:srgbClr val="000000"/>
            </a:solidFill>
            <a:miter lim="800000"/>
            <a:headEnd/>
            <a:tailEnd/>
          </a:ln>
        </p:spPr>
      </p:sp>
      <p:sp>
        <p:nvSpPr>
          <p:cNvPr id="330755" name="Notes Placeholder 2"/>
          <p:cNvSpPr>
            <a:spLocks noGrp="1"/>
          </p:cNvSpPr>
          <p:nvPr>
            <p:ph type="body" idx="1"/>
          </p:nvPr>
        </p:nvSpPr>
        <p:spPr bwMode="auto">
          <a:xfrm>
            <a:off x="750891" y="4378670"/>
            <a:ext cx="5349875" cy="4252780"/>
          </a:xfrm>
          <a:noFill/>
        </p:spPr>
        <p:txBody>
          <a:bodyPr wrap="square" lIns="96132" tIns="50427" rIns="96132" bIns="50427" numCol="1" anchor="t" anchorCtr="0" compatLnSpc="1">
            <a:prstTxWarp prst="textNoShape">
              <a:avLst/>
            </a:prstTxWarp>
          </a:bodyPr>
          <a:lstStyle/>
          <a:p>
            <a:pPr marL="0" indent="0" eaLnBrk="0" hangingPunct="0">
              <a:lnSpc>
                <a:spcPct val="90000"/>
              </a:lnSpc>
              <a:buFont typeface="Arial" pitchFamily="34" charset="0"/>
              <a:buNone/>
            </a:pPr>
            <a:r>
              <a:rPr lang="en-US" sz="1200" dirty="0" err="1" smtClean="0">
                <a:solidFill>
                  <a:srgbClr val="000000"/>
                </a:solidFill>
                <a:cs typeface="Arial" pitchFamily="34" charset="0"/>
              </a:rPr>
              <a:t>Punkty</a:t>
            </a:r>
            <a:r>
              <a:rPr lang="en-US" sz="1200" dirty="0" smtClean="0">
                <a:solidFill>
                  <a:srgbClr val="000000"/>
                </a:solidFill>
                <a:cs typeface="Arial" pitchFamily="34" charset="0"/>
              </a:rPr>
              <a:t> </a:t>
            </a:r>
            <a:r>
              <a:rPr lang="en-US" sz="1200" dirty="0" err="1" smtClean="0">
                <a:solidFill>
                  <a:srgbClr val="000000"/>
                </a:solidFill>
                <a:cs typeface="Arial" pitchFamily="34" charset="0"/>
              </a:rPr>
              <a:t>podsumowujące</a:t>
            </a:r>
            <a:r>
              <a:rPr lang="en-US" sz="1200" dirty="0" smtClean="0">
                <a:solidFill>
                  <a:srgbClr val="000000"/>
                </a:solidFill>
                <a:cs typeface="Arial" pitchFamily="34" charset="0"/>
              </a:rPr>
              <a:t> </a:t>
            </a:r>
            <a:r>
              <a:rPr lang="en-US" sz="1200" dirty="0" err="1" smtClean="0">
                <a:solidFill>
                  <a:srgbClr val="000000"/>
                </a:solidFill>
                <a:cs typeface="Arial" pitchFamily="34" charset="0"/>
              </a:rPr>
              <a:t>poprzedni</a:t>
            </a:r>
            <a:r>
              <a:rPr lang="en-US" sz="1200" dirty="0" smtClean="0">
                <a:solidFill>
                  <a:srgbClr val="000000"/>
                </a:solidFill>
                <a:cs typeface="Arial" pitchFamily="34" charset="0"/>
              </a:rPr>
              <a:t> </a:t>
            </a:r>
            <a:r>
              <a:rPr lang="en-US" sz="1200" dirty="0" err="1" smtClean="0">
                <a:solidFill>
                  <a:srgbClr val="000000"/>
                </a:solidFill>
                <a:cs typeface="Arial" pitchFamily="34" charset="0"/>
              </a:rPr>
              <a:t>slajd</a:t>
            </a:r>
            <a:r>
              <a:rPr lang="en-US" sz="1200" dirty="0" smtClean="0">
                <a:solidFill>
                  <a:srgbClr val="000000"/>
                </a:solidFill>
                <a:cs typeface="Arial" pitchFamily="34" charset="0"/>
              </a:rPr>
              <a:t> </a:t>
            </a:r>
            <a:r>
              <a:rPr lang="en-US" sz="1200" dirty="0" err="1" smtClean="0">
                <a:solidFill>
                  <a:srgbClr val="000000"/>
                </a:solidFill>
                <a:cs typeface="Arial" pitchFamily="34" charset="0"/>
              </a:rPr>
              <a:t>czyli</a:t>
            </a:r>
            <a:r>
              <a:rPr lang="en-US" sz="1200" dirty="0" smtClean="0">
                <a:solidFill>
                  <a:srgbClr val="000000"/>
                </a:solidFill>
                <a:cs typeface="Arial" pitchFamily="34" charset="0"/>
              </a:rPr>
              <a:t>: </a:t>
            </a:r>
          </a:p>
          <a:p>
            <a:pPr marL="0" indent="0" eaLnBrk="0" hangingPunct="0">
              <a:lnSpc>
                <a:spcPct val="90000"/>
              </a:lnSpc>
              <a:buFont typeface="Arial" pitchFamily="34" charset="0"/>
              <a:buNone/>
            </a:pPr>
            <a:endParaRPr lang="en-US" sz="1200" dirty="0" smtClean="0">
              <a:solidFill>
                <a:srgbClr val="000000"/>
              </a:solidFill>
              <a:cs typeface="Arial" pitchFamily="34" charset="0"/>
            </a:endParaRPr>
          </a:p>
          <a:p>
            <a:pPr marL="228600" indent="-228600" eaLnBrk="0" hangingPunct="0">
              <a:lnSpc>
                <a:spcPct val="90000"/>
              </a:lnSpc>
              <a:buFont typeface="Arial" pitchFamily="34" charset="0"/>
              <a:buAutoNum type="arabicPeriod"/>
            </a:pPr>
            <a:r>
              <a:rPr lang="en-US" sz="1200" dirty="0" smtClean="0">
                <a:solidFill>
                  <a:srgbClr val="000000"/>
                </a:solidFill>
                <a:cs typeface="Arial" pitchFamily="34" charset="0"/>
              </a:rPr>
              <a:t>All IP </a:t>
            </a:r>
            <a:r>
              <a:rPr lang="en-US" sz="1200" dirty="0" err="1" smtClean="0">
                <a:solidFill>
                  <a:srgbClr val="000000"/>
                </a:solidFill>
                <a:cs typeface="Arial" pitchFamily="34" charset="0"/>
              </a:rPr>
              <a:t>optymalizuje</a:t>
            </a:r>
            <a:r>
              <a:rPr lang="en-US" sz="1200" dirty="0" smtClean="0">
                <a:solidFill>
                  <a:srgbClr val="000000"/>
                </a:solidFill>
                <a:cs typeface="Arial" pitchFamily="34" charset="0"/>
              </a:rPr>
              <a:t> </a:t>
            </a:r>
            <a:r>
              <a:rPr lang="en-US" sz="1200" dirty="0" err="1" smtClean="0">
                <a:solidFill>
                  <a:srgbClr val="000000"/>
                </a:solidFill>
                <a:cs typeface="Arial" pitchFamily="34" charset="0"/>
              </a:rPr>
              <a:t>łańcuch</a:t>
            </a:r>
            <a:r>
              <a:rPr lang="en-US" sz="1200" dirty="0" smtClean="0">
                <a:solidFill>
                  <a:srgbClr val="000000"/>
                </a:solidFill>
                <a:cs typeface="Arial" pitchFamily="34" charset="0"/>
              </a:rPr>
              <a:t> </a:t>
            </a:r>
            <a:r>
              <a:rPr lang="en-US" sz="1200" dirty="0" err="1" smtClean="0">
                <a:solidFill>
                  <a:srgbClr val="000000"/>
                </a:solidFill>
                <a:cs typeface="Arial" pitchFamily="34" charset="0"/>
              </a:rPr>
              <a:t>produkcji</a:t>
            </a:r>
            <a:r>
              <a:rPr lang="en-US" sz="1200" dirty="0" smtClean="0">
                <a:solidFill>
                  <a:srgbClr val="000000"/>
                </a:solidFill>
                <a:cs typeface="Arial" pitchFamily="34" charset="0"/>
              </a:rPr>
              <a:t> I </a:t>
            </a:r>
            <a:r>
              <a:rPr lang="en-US" sz="1200" dirty="0" err="1" smtClean="0">
                <a:solidFill>
                  <a:srgbClr val="000000"/>
                </a:solidFill>
                <a:cs typeface="Arial" pitchFamily="34" charset="0"/>
              </a:rPr>
              <a:t>dysktrybucji</a:t>
            </a:r>
            <a:r>
              <a:rPr lang="en-US" sz="1200" dirty="0" smtClean="0">
                <a:solidFill>
                  <a:srgbClr val="000000"/>
                </a:solidFill>
                <a:cs typeface="Arial" pitchFamily="34" charset="0"/>
              </a:rPr>
              <a:t> </a:t>
            </a:r>
          </a:p>
          <a:p>
            <a:pPr marL="228600" indent="-228600" eaLnBrk="0" hangingPunct="0">
              <a:lnSpc>
                <a:spcPct val="90000"/>
              </a:lnSpc>
              <a:buFont typeface="Arial" pitchFamily="34" charset="0"/>
              <a:buAutoNum type="arabicPeriod"/>
            </a:pPr>
            <a:r>
              <a:rPr lang="en-US" sz="1200" dirty="0" smtClean="0">
                <a:solidFill>
                  <a:srgbClr val="000000"/>
                </a:solidFill>
                <a:cs typeface="Arial" pitchFamily="34" charset="0"/>
              </a:rPr>
              <a:t>UDH </a:t>
            </a:r>
            <a:r>
              <a:rPr lang="en-US" sz="1200" dirty="0" err="1" smtClean="0">
                <a:solidFill>
                  <a:srgbClr val="000000"/>
                </a:solidFill>
                <a:cs typeface="Arial" pitchFamily="34" charset="0"/>
              </a:rPr>
              <a:t>stwarza</a:t>
            </a:r>
            <a:r>
              <a:rPr lang="en-US" sz="1200" baseline="0" dirty="0" smtClean="0">
                <a:solidFill>
                  <a:srgbClr val="000000"/>
                </a:solidFill>
                <a:cs typeface="Arial" pitchFamily="34" charset="0"/>
              </a:rPr>
              <a:t> </a:t>
            </a:r>
            <a:r>
              <a:rPr lang="en-US" sz="1200" baseline="0" dirty="0" err="1" smtClean="0">
                <a:solidFill>
                  <a:srgbClr val="000000"/>
                </a:solidFill>
                <a:cs typeface="Arial" pitchFamily="34" charset="0"/>
              </a:rPr>
              <a:t>nowy</a:t>
            </a:r>
            <a:r>
              <a:rPr lang="en-US" sz="1200" baseline="0" dirty="0" smtClean="0">
                <a:solidFill>
                  <a:srgbClr val="000000"/>
                </a:solidFill>
                <a:cs typeface="Arial" pitchFamily="34" charset="0"/>
              </a:rPr>
              <a:t> </a:t>
            </a:r>
            <a:r>
              <a:rPr lang="en-US" sz="1200" baseline="0" dirty="0" err="1" smtClean="0">
                <a:solidFill>
                  <a:srgbClr val="000000"/>
                </a:solidFill>
                <a:cs typeface="Arial" pitchFamily="34" charset="0"/>
              </a:rPr>
              <a:t>punkt</a:t>
            </a:r>
            <a:r>
              <a:rPr lang="en-US" sz="1200" baseline="0" dirty="0" smtClean="0">
                <a:solidFill>
                  <a:srgbClr val="000000"/>
                </a:solidFill>
                <a:cs typeface="Arial" pitchFamily="34" charset="0"/>
              </a:rPr>
              <a:t> </a:t>
            </a:r>
            <a:r>
              <a:rPr lang="en-US" sz="1200" baseline="0" dirty="0" err="1" smtClean="0">
                <a:solidFill>
                  <a:srgbClr val="000000"/>
                </a:solidFill>
                <a:cs typeface="Arial" pitchFamily="34" charset="0"/>
              </a:rPr>
              <a:t>odniesienia</a:t>
            </a:r>
            <a:r>
              <a:rPr lang="en-US" sz="1200" baseline="0" dirty="0" smtClean="0">
                <a:solidFill>
                  <a:srgbClr val="000000"/>
                </a:solidFill>
                <a:cs typeface="Arial" pitchFamily="34" charset="0"/>
              </a:rPr>
              <a:t> </a:t>
            </a:r>
            <a:r>
              <a:rPr lang="en-US" sz="1200" baseline="0" dirty="0" err="1" smtClean="0">
                <a:solidFill>
                  <a:srgbClr val="000000"/>
                </a:solidFill>
                <a:cs typeface="Arial" pitchFamily="34" charset="0"/>
              </a:rPr>
              <a:t>dla</a:t>
            </a:r>
            <a:r>
              <a:rPr lang="en-US" sz="1200" baseline="0" dirty="0" smtClean="0">
                <a:solidFill>
                  <a:srgbClr val="000000"/>
                </a:solidFill>
                <a:cs typeface="Arial" pitchFamily="34" charset="0"/>
              </a:rPr>
              <a:t> </a:t>
            </a:r>
            <a:r>
              <a:rPr lang="en-US" sz="1200" baseline="0" dirty="0" err="1" smtClean="0">
                <a:solidFill>
                  <a:srgbClr val="000000"/>
                </a:solidFill>
                <a:cs typeface="Arial" pitchFamily="34" charset="0"/>
              </a:rPr>
              <a:t>jakosci</a:t>
            </a:r>
            <a:r>
              <a:rPr lang="en-US" sz="1200" baseline="0" dirty="0" smtClean="0">
                <a:solidFill>
                  <a:srgbClr val="000000"/>
                </a:solidFill>
                <a:cs typeface="Arial" pitchFamily="34" charset="0"/>
              </a:rPr>
              <a:t> </a:t>
            </a:r>
            <a:r>
              <a:rPr lang="en-US" sz="1200" baseline="0" dirty="0" err="1" smtClean="0">
                <a:solidFill>
                  <a:srgbClr val="000000"/>
                </a:solidFill>
                <a:cs typeface="Arial" pitchFamily="34" charset="0"/>
              </a:rPr>
              <a:t>wideo</a:t>
            </a:r>
            <a:r>
              <a:rPr lang="en-US" sz="1200" baseline="0" dirty="0" smtClean="0">
                <a:solidFill>
                  <a:srgbClr val="000000"/>
                </a:solidFill>
                <a:cs typeface="Arial" pitchFamily="34" charset="0"/>
              </a:rPr>
              <a:t> </a:t>
            </a:r>
          </a:p>
          <a:p>
            <a:pPr marL="228600" indent="-228600" eaLnBrk="0" hangingPunct="0">
              <a:lnSpc>
                <a:spcPct val="90000"/>
              </a:lnSpc>
              <a:buFont typeface="Arial" pitchFamily="34" charset="0"/>
              <a:buAutoNum type="arabicPeriod"/>
            </a:pPr>
            <a:r>
              <a:rPr lang="en-US" sz="1200" baseline="0" dirty="0" err="1" smtClean="0">
                <a:solidFill>
                  <a:srgbClr val="000000"/>
                </a:solidFill>
                <a:cs typeface="Arial" pitchFamily="34" charset="0"/>
              </a:rPr>
              <a:t>Konwegencja</a:t>
            </a:r>
            <a:r>
              <a:rPr lang="en-US" sz="1200" baseline="0" dirty="0" smtClean="0">
                <a:solidFill>
                  <a:srgbClr val="000000"/>
                </a:solidFill>
                <a:cs typeface="Arial" pitchFamily="34" charset="0"/>
              </a:rPr>
              <a:t> </a:t>
            </a:r>
            <a:r>
              <a:rPr lang="en-US" sz="1200" baseline="0" dirty="0" err="1" smtClean="0">
                <a:solidFill>
                  <a:srgbClr val="000000"/>
                </a:solidFill>
                <a:cs typeface="Arial" pitchFamily="34" charset="0"/>
              </a:rPr>
              <a:t>zmienia</a:t>
            </a:r>
            <a:r>
              <a:rPr lang="en-US" sz="1200" baseline="0" dirty="0" smtClean="0">
                <a:solidFill>
                  <a:srgbClr val="000000"/>
                </a:solidFill>
                <a:cs typeface="Arial" pitchFamily="34" charset="0"/>
              </a:rPr>
              <a:t> </a:t>
            </a:r>
            <a:r>
              <a:rPr lang="en-US" sz="1200" baseline="0" dirty="0" err="1" smtClean="0">
                <a:solidFill>
                  <a:srgbClr val="000000"/>
                </a:solidFill>
                <a:cs typeface="Arial" pitchFamily="34" charset="0"/>
              </a:rPr>
              <a:t>spośób</a:t>
            </a:r>
            <a:r>
              <a:rPr lang="en-US" sz="1200" baseline="0" dirty="0" smtClean="0">
                <a:solidFill>
                  <a:srgbClr val="000000"/>
                </a:solidFill>
                <a:cs typeface="Arial" pitchFamily="34" charset="0"/>
              </a:rPr>
              <a:t> </a:t>
            </a:r>
            <a:r>
              <a:rPr lang="en-US" sz="1200" baseline="0" dirty="0" err="1" smtClean="0">
                <a:solidFill>
                  <a:srgbClr val="000000"/>
                </a:solidFill>
                <a:cs typeface="Arial" pitchFamily="34" charset="0"/>
              </a:rPr>
              <a:t>produkcji</a:t>
            </a:r>
            <a:r>
              <a:rPr lang="en-US" sz="1200" baseline="0" dirty="0" smtClean="0">
                <a:solidFill>
                  <a:srgbClr val="000000"/>
                </a:solidFill>
                <a:cs typeface="Arial" pitchFamily="34" charset="0"/>
              </a:rPr>
              <a:t>, </a:t>
            </a:r>
            <a:r>
              <a:rPr lang="en-US" sz="1200" baseline="0" dirty="0" err="1" smtClean="0">
                <a:solidFill>
                  <a:srgbClr val="000000"/>
                </a:solidFill>
                <a:cs typeface="Arial" pitchFamily="34" charset="0"/>
              </a:rPr>
              <a:t>kontrybucji</a:t>
            </a:r>
            <a:r>
              <a:rPr lang="en-US" sz="1200" baseline="0" dirty="0" smtClean="0">
                <a:solidFill>
                  <a:srgbClr val="000000"/>
                </a:solidFill>
                <a:cs typeface="Arial" pitchFamily="34" charset="0"/>
              </a:rPr>
              <a:t> I </a:t>
            </a:r>
            <a:r>
              <a:rPr lang="en-US" sz="1200" baseline="0" dirty="0" err="1" smtClean="0">
                <a:solidFill>
                  <a:srgbClr val="000000"/>
                </a:solidFill>
                <a:cs typeface="Arial" pitchFamily="34" charset="0"/>
              </a:rPr>
              <a:t>dystrybucji</a:t>
            </a:r>
            <a:r>
              <a:rPr lang="en-US" sz="1200" baseline="0" dirty="0" smtClean="0">
                <a:solidFill>
                  <a:srgbClr val="000000"/>
                </a:solidFill>
                <a:cs typeface="Arial" pitchFamily="34" charset="0"/>
              </a:rPr>
              <a:t> </a:t>
            </a:r>
            <a:r>
              <a:rPr lang="en-US" sz="1200" baseline="0" dirty="0" err="1" smtClean="0">
                <a:solidFill>
                  <a:srgbClr val="000000"/>
                </a:solidFill>
                <a:cs typeface="Arial" pitchFamily="34" charset="0"/>
              </a:rPr>
              <a:t>dzięki</a:t>
            </a:r>
            <a:r>
              <a:rPr lang="en-US" sz="1200" baseline="0" dirty="0" smtClean="0">
                <a:solidFill>
                  <a:srgbClr val="000000"/>
                </a:solidFill>
                <a:cs typeface="Arial" pitchFamily="34" charset="0"/>
              </a:rPr>
              <a:t> ALL IP</a:t>
            </a:r>
            <a:endParaRPr lang="en-US" sz="1200" dirty="0" smtClean="0">
              <a:solidFill>
                <a:srgbClr val="000000"/>
              </a:solidFill>
              <a:cs typeface="Arial" pitchFamily="34" charset="0"/>
            </a:endParaRPr>
          </a:p>
        </p:txBody>
      </p:sp>
    </p:spTree>
    <p:extLst>
      <p:ext uri="{BB962C8B-B14F-4D97-AF65-F5344CB8AC3E}">
        <p14:creationId xmlns:p14="http://schemas.microsoft.com/office/powerpoint/2010/main" val="4270916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28" y="0"/>
            <a:ext cx="12205754" cy="6858000"/>
          </a:xfrm>
          <a:prstGeom prst="rect">
            <a:avLst/>
          </a:prstGeom>
          <a:noFill/>
        </p:spPr>
      </p:pic>
      <p:sp>
        <p:nvSpPr>
          <p:cNvPr id="29" name="Rounded Rectangle 28"/>
          <p:cNvSpPr/>
          <p:nvPr/>
        </p:nvSpPr>
        <p:spPr>
          <a:xfrm>
            <a:off x="2430699" y="-3570592"/>
            <a:ext cx="2305719" cy="1401417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1" rIns="91360" bIns="45681" rtlCol="0" anchor="ctr"/>
          <a:lstStyle/>
          <a:p>
            <a:pPr algn="ctr"/>
            <a:endParaRPr lang="en-US" dirty="0">
              <a:latin typeface="+mj-lt"/>
            </a:endParaRPr>
          </a:p>
        </p:txBody>
      </p:sp>
      <p:sp>
        <p:nvSpPr>
          <p:cNvPr id="30" name="Rounded Rectangle 29"/>
          <p:cNvSpPr/>
          <p:nvPr/>
        </p:nvSpPr>
        <p:spPr>
          <a:xfrm>
            <a:off x="0" y="-637720"/>
            <a:ext cx="2305719" cy="814843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1" rIns="91360" bIns="45681" rtlCol="0" anchor="ctr"/>
          <a:lstStyle/>
          <a:p>
            <a:pPr algn="ctr"/>
            <a:endParaRPr lang="en-US" dirty="0">
              <a:latin typeface="+mj-lt"/>
            </a:endParaRPr>
          </a:p>
        </p:txBody>
      </p:sp>
      <p:sp>
        <p:nvSpPr>
          <p:cNvPr id="31" name="Rounded Rectangle 30"/>
          <p:cNvSpPr/>
          <p:nvPr/>
        </p:nvSpPr>
        <p:spPr>
          <a:xfrm rot="10800000">
            <a:off x="1351371" y="4248608"/>
            <a:ext cx="2305719" cy="814843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1" rIns="91360" bIns="45681" rtlCol="0" anchor="ctr"/>
          <a:lstStyle/>
          <a:p>
            <a:pPr marL="0" algn="ctr" defTabSz="913639" rtl="0" eaLnBrk="1" latinLnBrk="0" hangingPunct="1"/>
            <a:endParaRPr lang="en-US" sz="1900" kern="1200" dirty="0">
              <a:solidFill>
                <a:schemeClr val="lt1"/>
              </a:solidFill>
              <a:latin typeface="+mj-lt"/>
              <a:ea typeface="+mn-ea"/>
              <a:cs typeface="+mn-cs"/>
            </a:endParaRPr>
          </a:p>
        </p:txBody>
      </p:sp>
      <p:sp>
        <p:nvSpPr>
          <p:cNvPr id="32" name="Rounded Rectangle 31"/>
          <p:cNvSpPr/>
          <p:nvPr userDrawn="1"/>
        </p:nvSpPr>
        <p:spPr>
          <a:xfrm>
            <a:off x="8778363" y="-2913280"/>
            <a:ext cx="2305719" cy="8148431"/>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1" rIns="91360" bIns="45681" rtlCol="0" anchor="ctr"/>
          <a:lstStyle/>
          <a:p>
            <a:pPr algn="ctr"/>
            <a:endParaRPr lang="en-US" dirty="0">
              <a:latin typeface="+mj-lt"/>
            </a:endParaRPr>
          </a:p>
        </p:txBody>
      </p:sp>
      <p:sp>
        <p:nvSpPr>
          <p:cNvPr id="33" name="Rounded Rectangle 32"/>
          <p:cNvSpPr/>
          <p:nvPr userDrawn="1"/>
        </p:nvSpPr>
        <p:spPr>
          <a:xfrm>
            <a:off x="10804459" y="5699226"/>
            <a:ext cx="2305719" cy="8148431"/>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1" rIns="91360" bIns="45681" rtlCol="0" anchor="ctr"/>
          <a:lstStyle/>
          <a:p>
            <a:pPr algn="ctr"/>
            <a:endParaRPr lang="en-US" dirty="0">
              <a:latin typeface="+mj-lt"/>
            </a:endParaRPr>
          </a:p>
        </p:txBody>
      </p:sp>
      <p:sp>
        <p:nvSpPr>
          <p:cNvPr id="34" name="Rounded Rectangle 33"/>
          <p:cNvSpPr/>
          <p:nvPr/>
        </p:nvSpPr>
        <p:spPr>
          <a:xfrm rot="10800000">
            <a:off x="4047043" y="1516205"/>
            <a:ext cx="2305719" cy="814843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1" rIns="91360" bIns="45681" rtlCol="0" anchor="ctr"/>
          <a:lstStyle/>
          <a:p>
            <a:pPr algn="ctr"/>
            <a:endParaRPr lang="en-US" dirty="0">
              <a:latin typeface="+mj-lt"/>
            </a:endParaRPr>
          </a:p>
        </p:txBody>
      </p:sp>
      <p:sp>
        <p:nvSpPr>
          <p:cNvPr id="2" name="Title 1"/>
          <p:cNvSpPr>
            <a:spLocks noGrp="1"/>
          </p:cNvSpPr>
          <p:nvPr>
            <p:ph type="ctrTitle" hasCustomPrompt="1"/>
          </p:nvPr>
        </p:nvSpPr>
        <p:spPr>
          <a:xfrm>
            <a:off x="295117" y="1236701"/>
            <a:ext cx="10813350" cy="2918779"/>
          </a:xfrm>
        </p:spPr>
        <p:txBody>
          <a:bodyPr/>
          <a:lstStyle>
            <a:lvl1pPr>
              <a:lnSpc>
                <a:spcPct val="90000"/>
              </a:lnSpc>
              <a:defRPr sz="60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315095" y="4464101"/>
            <a:ext cx="10813351" cy="384175"/>
          </a:xfrm>
        </p:spPr>
        <p:txBody>
          <a:bodyPr anchor="b" anchorCtr="0">
            <a:noAutofit/>
          </a:bodyPr>
          <a:lstStyle>
            <a:lvl1pPr marL="0" indent="0" algn="l">
              <a:buNone/>
              <a:defRPr sz="2000" b="0">
                <a:solidFill>
                  <a:schemeClr val="bg1"/>
                </a:solidFill>
                <a:latin typeface="+mj-lt"/>
              </a:defRPr>
            </a:lvl1pPr>
            <a:lvl2pPr marL="456801" indent="0" algn="ctr">
              <a:buNone/>
              <a:defRPr>
                <a:solidFill>
                  <a:schemeClr val="tx1">
                    <a:tint val="75000"/>
                  </a:schemeClr>
                </a:solidFill>
              </a:defRPr>
            </a:lvl2pPr>
            <a:lvl3pPr marL="913639" indent="0" algn="ctr">
              <a:buNone/>
              <a:defRPr>
                <a:solidFill>
                  <a:schemeClr val="tx1">
                    <a:tint val="75000"/>
                  </a:schemeClr>
                </a:solidFill>
              </a:defRPr>
            </a:lvl3pPr>
            <a:lvl4pPr marL="1370453" indent="0" algn="ctr">
              <a:buNone/>
              <a:defRPr>
                <a:solidFill>
                  <a:schemeClr val="tx1">
                    <a:tint val="75000"/>
                  </a:schemeClr>
                </a:solidFill>
              </a:defRPr>
            </a:lvl4pPr>
            <a:lvl5pPr marL="1827280" indent="0" algn="ctr">
              <a:buNone/>
              <a:defRPr>
                <a:solidFill>
                  <a:schemeClr val="tx1">
                    <a:tint val="75000"/>
                  </a:schemeClr>
                </a:solidFill>
              </a:defRPr>
            </a:lvl5pPr>
            <a:lvl6pPr marL="2284084" indent="0" algn="ctr">
              <a:buNone/>
              <a:defRPr>
                <a:solidFill>
                  <a:schemeClr val="tx1">
                    <a:tint val="75000"/>
                  </a:schemeClr>
                </a:solidFill>
              </a:defRPr>
            </a:lvl6pPr>
            <a:lvl7pPr marL="2740914" indent="0" algn="ctr">
              <a:buNone/>
              <a:defRPr>
                <a:solidFill>
                  <a:schemeClr val="tx1">
                    <a:tint val="75000"/>
                  </a:schemeClr>
                </a:solidFill>
              </a:defRPr>
            </a:lvl7pPr>
            <a:lvl8pPr marL="3197734" indent="0" algn="ctr">
              <a:buNone/>
              <a:defRPr>
                <a:solidFill>
                  <a:schemeClr val="tx1">
                    <a:tint val="75000"/>
                  </a:schemeClr>
                </a:solidFill>
              </a:defRPr>
            </a:lvl8pPr>
            <a:lvl9pPr marL="3654559"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10542045" y="6569237"/>
            <a:ext cx="889183" cy="190565"/>
          </a:xfrm>
          <a:prstGeom prst="rect">
            <a:avLst/>
          </a:prstGeom>
          <a:noFill/>
          <a:ln w="9525">
            <a:noFill/>
            <a:miter lim="800000"/>
            <a:headEnd/>
            <a:tailEnd/>
          </a:ln>
          <a:effectLst/>
        </p:spPr>
        <p:txBody>
          <a:bodyPr wrap="none" lIns="82044" tIns="41021" rIns="82044" bIns="41021" anchor="b">
            <a:spAutoFit/>
          </a:bodyPr>
          <a:lstStyle/>
          <a:p>
            <a:pPr algn="r" defTabSz="813708">
              <a:lnSpc>
                <a:spcPct val="100000"/>
              </a:lnSpc>
            </a:pPr>
            <a:r>
              <a:rPr lang="en-US" sz="700" dirty="0">
                <a:solidFill>
                  <a:schemeClr val="bg2"/>
                </a:solidFill>
                <a:latin typeface="+mj-lt"/>
              </a:rPr>
              <a:t>Cisco Confidential</a:t>
            </a:r>
          </a:p>
        </p:txBody>
      </p:sp>
      <p:grpSp>
        <p:nvGrpSpPr>
          <p:cNvPr id="53" name="Group 5"/>
          <p:cNvGrpSpPr>
            <a:grpSpLocks/>
          </p:cNvGrpSpPr>
          <p:nvPr userDrawn="1"/>
        </p:nvGrpSpPr>
        <p:grpSpPr bwMode="auto">
          <a:xfrm>
            <a:off x="455615" y="304803"/>
            <a:ext cx="841815"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grpSp>
      <p:sp>
        <p:nvSpPr>
          <p:cNvPr id="37" name="Rectangle 4"/>
          <p:cNvSpPr>
            <a:spLocks noChangeArrowheads="1"/>
          </p:cNvSpPr>
          <p:nvPr userDrawn="1"/>
        </p:nvSpPr>
        <p:spPr bwMode="ltGray">
          <a:xfrm>
            <a:off x="354158" y="6570873"/>
            <a:ext cx="4559499" cy="190643"/>
          </a:xfrm>
          <a:prstGeom prst="rect">
            <a:avLst/>
          </a:prstGeom>
          <a:noFill/>
          <a:ln w="9525">
            <a:noFill/>
            <a:miter lim="800000"/>
            <a:headEnd/>
            <a:tailEnd/>
          </a:ln>
          <a:effectLst/>
        </p:spPr>
        <p:txBody>
          <a:bodyPr wrap="square" lIns="82044" tIns="41021" rIns="82044" bIns="41021" anchor="b" anchorCtr="0">
            <a:spAutoFit/>
          </a:bodyPr>
          <a:lstStyle/>
          <a:p>
            <a:pPr algn="l" defTabSz="813708">
              <a:lnSpc>
                <a:spcPct val="100000"/>
              </a:lnSpc>
            </a:pPr>
            <a:r>
              <a:rPr lang="en-US" sz="700" dirty="0" smtClean="0">
                <a:solidFill>
                  <a:schemeClr val="bg2"/>
                </a:solidFill>
                <a:latin typeface="+mj-lt"/>
              </a:rPr>
              <a:t>© 2013</a:t>
            </a:r>
            <a:r>
              <a:rPr lang="en-US" sz="700" baseline="0" dirty="0" smtClean="0">
                <a:solidFill>
                  <a:schemeClr val="bg2"/>
                </a:solidFill>
                <a:latin typeface="+mj-lt"/>
              </a:rPr>
              <a:t> </a:t>
            </a:r>
            <a:r>
              <a:rPr lang="en-US" sz="700" dirty="0" smtClean="0">
                <a:solidFill>
                  <a:schemeClr val="bg2"/>
                </a:solidFill>
                <a:latin typeface="+mj-lt"/>
              </a:rPr>
              <a:t> Cisco and/or its affiliates. All rights reserved.</a:t>
            </a:r>
            <a:endParaRPr lang="en-US" sz="700" dirty="0">
              <a:solidFill>
                <a:schemeClr val="bg2"/>
              </a:solidFill>
              <a:latin typeface="+mj-lt"/>
            </a:endParaRPr>
          </a:p>
        </p:txBody>
      </p:sp>
      <p:sp>
        <p:nvSpPr>
          <p:cNvPr id="38" name="Rectangle 7"/>
          <p:cNvSpPr>
            <a:spLocks noChangeArrowheads="1"/>
          </p:cNvSpPr>
          <p:nvPr userDrawn="1"/>
        </p:nvSpPr>
        <p:spPr bwMode="ltGray">
          <a:xfrm>
            <a:off x="11563240" y="6565074"/>
            <a:ext cx="275507" cy="190617"/>
          </a:xfrm>
          <a:prstGeom prst="rect">
            <a:avLst/>
          </a:prstGeom>
          <a:noFill/>
          <a:ln w="9525" algn="ctr">
            <a:noFill/>
            <a:miter lim="800000"/>
            <a:headEnd/>
            <a:tailEnd/>
          </a:ln>
          <a:effectLst/>
        </p:spPr>
        <p:txBody>
          <a:bodyPr wrap="none" lIns="82044" tIns="41021" rIns="82044" bIns="41021" anchor="b">
            <a:spAutoFit/>
          </a:bodyPr>
          <a:lstStyle/>
          <a:p>
            <a:pPr algn="r" defTabSz="813708">
              <a:lnSpc>
                <a:spcPct val="100000"/>
              </a:lnSpc>
            </a:pPr>
            <a:fld id="{DFCF27A5-1A5B-48D3-A060-2758FFBB1ADD}" type="slidenum">
              <a:rPr lang="en-US" sz="700">
                <a:solidFill>
                  <a:schemeClr val="bg2"/>
                </a:solidFill>
                <a:latin typeface="+mj-lt"/>
              </a:rPr>
              <a:pPr algn="r" defTabSz="813708">
                <a:lnSpc>
                  <a:spcPct val="100000"/>
                </a:lnSpc>
              </a:pPr>
              <a:t>‹#›</a:t>
            </a:fld>
            <a:endParaRPr lang="en-US" sz="700" dirty="0">
              <a:solidFill>
                <a:schemeClr val="bg2"/>
              </a:solidFill>
              <a:latin typeface="+mj-lt"/>
            </a:endParaRPr>
          </a:p>
        </p:txBody>
      </p:sp>
      <p:sp>
        <p:nvSpPr>
          <p:cNvPr id="39" name="Text Placeholder 38"/>
          <p:cNvSpPr>
            <a:spLocks noGrp="1"/>
          </p:cNvSpPr>
          <p:nvPr>
            <p:ph type="body" sz="quarter" idx="10" hasCustomPrompt="1"/>
          </p:nvPr>
        </p:nvSpPr>
        <p:spPr>
          <a:xfrm>
            <a:off x="314327" y="4782790"/>
            <a:ext cx="10814050" cy="384175"/>
          </a:xfrm>
        </p:spPr>
        <p:txBody>
          <a:bodyPr/>
          <a:lstStyle>
            <a:lvl1pPr marL="0" indent="0">
              <a:buFontTx/>
              <a:buNone/>
              <a:defRPr lang="en-US" sz="19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314327" y="5273285"/>
            <a:ext cx="10814050" cy="384175"/>
          </a:xfrm>
        </p:spPr>
        <p:txBody>
          <a:bodyPr/>
          <a:lstStyle>
            <a:lvl1pPr marL="0" indent="0">
              <a:buFontTx/>
              <a:buNone/>
              <a:defRPr lang="en-US" sz="15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06205" y="127032"/>
            <a:ext cx="11448832" cy="838200"/>
          </a:xfrm>
          <a:prstGeom prst="rect">
            <a:avLst/>
          </a:prstGeom>
        </p:spPr>
        <p:txBody>
          <a:bodyPr vert="horz" lIns="109625" tIns="60893" rIns="109625" bIns="60893" rtlCol="0" anchor="b" anchorCtr="0">
            <a:noAutofit/>
          </a:bodyPr>
          <a:lstStyle>
            <a:lvl1pPr>
              <a:defRPr sz="3700"/>
            </a:lvl1pPr>
          </a:lstStyle>
          <a:p>
            <a:r>
              <a:rPr lang="en-US" dirty="0" smtClean="0"/>
              <a:t>Slide Title Goes Here</a:t>
            </a:r>
            <a:endParaRPr lang="en-US" dirty="0"/>
          </a:p>
        </p:txBody>
      </p:sp>
    </p:spTree>
    <p:extLst>
      <p:ext uri="{BB962C8B-B14F-4D97-AF65-F5344CB8AC3E}">
        <p14:creationId xmlns:p14="http://schemas.microsoft.com/office/powerpoint/2010/main" val="971944634"/>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06205" y="127032"/>
            <a:ext cx="11448832" cy="838200"/>
          </a:xfrm>
          <a:prstGeom prst="rect">
            <a:avLst/>
          </a:prstGeom>
        </p:spPr>
        <p:txBody>
          <a:bodyPr vert="horz" lIns="109625" tIns="60893" rIns="109625" bIns="60893" rtlCol="0" anchor="b" anchorCtr="0">
            <a:noAutofit/>
          </a:bodyPr>
          <a:lstStyle>
            <a:lvl1pPr>
              <a:defRPr sz="3700"/>
            </a:lvl1pPr>
          </a:lstStyle>
          <a:p>
            <a:r>
              <a:rPr lang="en-US" dirty="0" smtClean="0"/>
              <a:t>Slide Title Goes Here</a:t>
            </a:r>
            <a:endParaRPr lang="en-US" dirty="0"/>
          </a:p>
        </p:txBody>
      </p:sp>
      <p:sp>
        <p:nvSpPr>
          <p:cNvPr id="4" name="Rectangle 3"/>
          <p:cNvSpPr/>
          <p:nvPr userDrawn="1"/>
        </p:nvSpPr>
        <p:spPr bwMode="ltGray">
          <a:xfrm>
            <a:off x="0" y="4172381"/>
            <a:ext cx="12225391" cy="2703451"/>
          </a:xfrm>
          <a:prstGeom prst="rect">
            <a:avLst/>
          </a:prstGeom>
          <a:gradFill flip="none" rotWithShape="1">
            <a:gsLst>
              <a:gs pos="48000">
                <a:srgbClr val="000F1F">
                  <a:alpha val="99000"/>
                </a:srgbClr>
              </a:gs>
              <a:gs pos="71000">
                <a:srgbClr val="000F1F">
                  <a:alpha val="0"/>
                </a:srgbClr>
              </a:gs>
            </a:gsLst>
            <a:lin ang="16200000" scaled="0"/>
            <a:tileRect/>
          </a:gradFill>
          <a:ln w="762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121787" tIns="60893" rIns="121787" bIns="60893" rtlCol="0" anchor="ctr"/>
          <a:lstStyle/>
          <a:p>
            <a:pPr algn="ctr">
              <a:lnSpc>
                <a:spcPct val="90000"/>
              </a:lnSpc>
              <a:spcBef>
                <a:spcPts val="800"/>
              </a:spcBef>
            </a:pPr>
            <a:endParaRPr lang="en-US" dirty="0" smtClean="0">
              <a:solidFill>
                <a:srgbClr val="FFFFFF"/>
              </a:solidFill>
            </a:endParaRPr>
          </a:p>
        </p:txBody>
      </p:sp>
    </p:spTree>
    <p:extLst>
      <p:ext uri="{BB962C8B-B14F-4D97-AF65-F5344CB8AC3E}">
        <p14:creationId xmlns:p14="http://schemas.microsoft.com/office/powerpoint/2010/main" val="204625306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5" y="274637"/>
            <a:ext cx="10969943"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4204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ullet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818297"/>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6928" y="0"/>
            <a:ext cx="12205754" cy="6858000"/>
          </a:xfrm>
          <a:prstGeom prst="rect">
            <a:avLst/>
          </a:prstGeom>
          <a:noFill/>
        </p:spPr>
      </p:pic>
      <p:sp>
        <p:nvSpPr>
          <p:cNvPr id="18" name="Rectangle 17"/>
          <p:cNvSpPr>
            <a:spLocks noChangeArrowheads="1"/>
          </p:cNvSpPr>
          <p:nvPr userDrawn="1"/>
        </p:nvSpPr>
        <p:spPr bwMode="black">
          <a:xfrm>
            <a:off x="8415126" y="3766252"/>
            <a:ext cx="155448" cy="589103"/>
          </a:xfrm>
          <a:prstGeom prst="rect">
            <a:avLst/>
          </a:prstGeom>
          <a:solidFill>
            <a:schemeClr val="bg1"/>
          </a:solidFill>
          <a:ln w="9525">
            <a:noFill/>
            <a:miter lim="800000"/>
            <a:headEnd/>
            <a:tailEnd/>
          </a:ln>
        </p:spPr>
        <p:txBody>
          <a:bodyPr lIns="121787" tIns="60893" rIns="121787" bIns="60893"/>
          <a:lstStyle/>
          <a:p>
            <a:endParaRPr lang="en-US" dirty="0">
              <a:solidFill>
                <a:srgbClr val="0096D6"/>
              </a:solidFill>
              <a:latin typeface="+mj-lt"/>
            </a:endParaRPr>
          </a:p>
        </p:txBody>
      </p:sp>
      <p:sp>
        <p:nvSpPr>
          <p:cNvPr id="35" name="Freeform 34"/>
          <p:cNvSpPr>
            <a:spLocks/>
          </p:cNvSpPr>
          <p:nvPr userDrawn="1"/>
        </p:nvSpPr>
        <p:spPr bwMode="black">
          <a:xfrm>
            <a:off x="9320695" y="3751611"/>
            <a:ext cx="450072"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121787" tIns="60893" rIns="121787" bIns="60893"/>
          <a:lstStyle/>
          <a:p>
            <a:endParaRPr lang="en-US" dirty="0">
              <a:solidFill>
                <a:srgbClr val="0096D6"/>
              </a:solidFill>
              <a:latin typeface="+mj-lt"/>
            </a:endParaRPr>
          </a:p>
        </p:txBody>
      </p:sp>
      <p:sp>
        <p:nvSpPr>
          <p:cNvPr id="36" name="Freeform 35"/>
          <p:cNvSpPr>
            <a:spLocks/>
          </p:cNvSpPr>
          <p:nvPr userDrawn="1"/>
        </p:nvSpPr>
        <p:spPr bwMode="black">
          <a:xfrm>
            <a:off x="7764422" y="3751611"/>
            <a:ext cx="450072"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121787" tIns="60893" rIns="121787" bIns="60893"/>
          <a:lstStyle/>
          <a:p>
            <a:endParaRPr lang="en-US" dirty="0">
              <a:solidFill>
                <a:srgbClr val="0096D6"/>
              </a:solidFill>
              <a:latin typeface="+mj-lt"/>
            </a:endParaRPr>
          </a:p>
        </p:txBody>
      </p:sp>
      <p:sp>
        <p:nvSpPr>
          <p:cNvPr id="37" name="Freeform 36"/>
          <p:cNvSpPr>
            <a:spLocks noEditPoints="1"/>
          </p:cNvSpPr>
          <p:nvPr userDrawn="1"/>
        </p:nvSpPr>
        <p:spPr bwMode="black">
          <a:xfrm>
            <a:off x="9933445" y="3751611"/>
            <a:ext cx="618172"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121787" tIns="60893" rIns="121787" bIns="60893"/>
          <a:lstStyle/>
          <a:p>
            <a:endParaRPr lang="en-US" dirty="0">
              <a:solidFill>
                <a:srgbClr val="0096D6"/>
              </a:solidFill>
              <a:latin typeface="+mj-lt"/>
            </a:endParaRPr>
          </a:p>
        </p:txBody>
      </p:sp>
      <p:sp>
        <p:nvSpPr>
          <p:cNvPr id="38" name="Freeform 37"/>
          <p:cNvSpPr>
            <a:spLocks/>
          </p:cNvSpPr>
          <p:nvPr userDrawn="1"/>
        </p:nvSpPr>
        <p:spPr bwMode="black">
          <a:xfrm>
            <a:off x="8771213" y="3751611"/>
            <a:ext cx="403078"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121787" tIns="60893" rIns="121787" bIns="60893"/>
          <a:lstStyle/>
          <a:p>
            <a:endParaRPr lang="en-US" dirty="0">
              <a:solidFill>
                <a:srgbClr val="0096D6"/>
              </a:solidFill>
              <a:latin typeface="+mj-lt"/>
            </a:endParaRPr>
          </a:p>
        </p:txBody>
      </p:sp>
      <p:sp>
        <p:nvSpPr>
          <p:cNvPr id="39" name="Freeform 38"/>
          <p:cNvSpPr>
            <a:spLocks/>
          </p:cNvSpPr>
          <p:nvPr userDrawn="1"/>
        </p:nvSpPr>
        <p:spPr bwMode="black">
          <a:xfrm>
            <a:off x="7455376" y="2931368"/>
            <a:ext cx="146409"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121787" tIns="60893" rIns="121787" bIns="60893"/>
          <a:lstStyle/>
          <a:p>
            <a:endParaRPr lang="en-US" dirty="0">
              <a:solidFill>
                <a:srgbClr val="0096D6"/>
              </a:solidFill>
              <a:latin typeface="+mj-lt"/>
            </a:endParaRPr>
          </a:p>
        </p:txBody>
      </p:sp>
      <p:sp>
        <p:nvSpPr>
          <p:cNvPr id="40" name="Freeform 39"/>
          <p:cNvSpPr>
            <a:spLocks/>
          </p:cNvSpPr>
          <p:nvPr userDrawn="1"/>
        </p:nvSpPr>
        <p:spPr bwMode="black">
          <a:xfrm>
            <a:off x="7865672" y="2728389"/>
            <a:ext cx="146409"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121787" tIns="60893" rIns="121787" bIns="60893"/>
          <a:lstStyle/>
          <a:p>
            <a:endParaRPr lang="en-US" dirty="0">
              <a:solidFill>
                <a:srgbClr val="0096D6"/>
              </a:solidFill>
              <a:latin typeface="+mj-lt"/>
            </a:endParaRPr>
          </a:p>
        </p:txBody>
      </p:sp>
      <p:sp>
        <p:nvSpPr>
          <p:cNvPr id="41" name="Freeform 40"/>
          <p:cNvSpPr>
            <a:spLocks/>
          </p:cNvSpPr>
          <p:nvPr userDrawn="1"/>
        </p:nvSpPr>
        <p:spPr bwMode="black">
          <a:xfrm>
            <a:off x="8268763" y="2449245"/>
            <a:ext cx="146409"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121787" tIns="60893" rIns="121787" bIns="60893"/>
          <a:lstStyle/>
          <a:p>
            <a:endParaRPr lang="en-US" dirty="0">
              <a:solidFill>
                <a:srgbClr val="0096D6"/>
              </a:solidFill>
              <a:latin typeface="+mj-lt"/>
            </a:endParaRPr>
          </a:p>
        </p:txBody>
      </p:sp>
      <p:sp>
        <p:nvSpPr>
          <p:cNvPr id="42" name="Freeform 41"/>
          <p:cNvSpPr>
            <a:spLocks/>
          </p:cNvSpPr>
          <p:nvPr userDrawn="1"/>
        </p:nvSpPr>
        <p:spPr bwMode="black">
          <a:xfrm>
            <a:off x="8679064" y="2728357"/>
            <a:ext cx="146409"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121787" tIns="60893" rIns="121787" bIns="60893"/>
          <a:lstStyle/>
          <a:p>
            <a:endParaRPr lang="en-US" dirty="0">
              <a:solidFill>
                <a:srgbClr val="0096D6"/>
              </a:solidFill>
              <a:latin typeface="+mj-lt"/>
            </a:endParaRPr>
          </a:p>
        </p:txBody>
      </p:sp>
      <p:sp>
        <p:nvSpPr>
          <p:cNvPr id="43" name="Freeform 42"/>
          <p:cNvSpPr>
            <a:spLocks/>
          </p:cNvSpPr>
          <p:nvPr userDrawn="1"/>
        </p:nvSpPr>
        <p:spPr bwMode="black">
          <a:xfrm>
            <a:off x="9080293" y="2931363"/>
            <a:ext cx="15544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121787" tIns="60893" rIns="121787" bIns="60893"/>
          <a:lstStyle/>
          <a:p>
            <a:endParaRPr lang="en-US" dirty="0">
              <a:solidFill>
                <a:srgbClr val="0096D6"/>
              </a:solidFill>
              <a:latin typeface="+mj-lt"/>
            </a:endParaRPr>
          </a:p>
        </p:txBody>
      </p:sp>
      <p:sp>
        <p:nvSpPr>
          <p:cNvPr id="44" name="Freeform 43"/>
          <p:cNvSpPr>
            <a:spLocks/>
          </p:cNvSpPr>
          <p:nvPr userDrawn="1"/>
        </p:nvSpPr>
        <p:spPr bwMode="black">
          <a:xfrm>
            <a:off x="9490623" y="2728348"/>
            <a:ext cx="148216"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121787" tIns="60893" rIns="121787" bIns="60893"/>
          <a:lstStyle/>
          <a:p>
            <a:endParaRPr lang="en-US" dirty="0">
              <a:solidFill>
                <a:srgbClr val="0096D6"/>
              </a:solidFill>
              <a:latin typeface="+mj-lt"/>
            </a:endParaRPr>
          </a:p>
        </p:txBody>
      </p:sp>
      <p:sp>
        <p:nvSpPr>
          <p:cNvPr id="45" name="Freeform 44"/>
          <p:cNvSpPr>
            <a:spLocks/>
          </p:cNvSpPr>
          <p:nvPr userDrawn="1"/>
        </p:nvSpPr>
        <p:spPr bwMode="black">
          <a:xfrm>
            <a:off x="9900928" y="2449204"/>
            <a:ext cx="148216"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121787" tIns="60893" rIns="121787" bIns="60893"/>
          <a:lstStyle/>
          <a:p>
            <a:endParaRPr lang="en-US" dirty="0">
              <a:solidFill>
                <a:srgbClr val="0096D6"/>
              </a:solidFill>
              <a:latin typeface="+mj-lt"/>
            </a:endParaRPr>
          </a:p>
        </p:txBody>
      </p:sp>
      <p:sp>
        <p:nvSpPr>
          <p:cNvPr id="46" name="Freeform 45"/>
          <p:cNvSpPr>
            <a:spLocks/>
          </p:cNvSpPr>
          <p:nvPr userDrawn="1"/>
        </p:nvSpPr>
        <p:spPr bwMode="black">
          <a:xfrm>
            <a:off x="10304003" y="2728348"/>
            <a:ext cx="148216"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121787" tIns="60893" rIns="121787" bIns="60893"/>
          <a:lstStyle/>
          <a:p>
            <a:endParaRPr lang="en-US" dirty="0">
              <a:solidFill>
                <a:srgbClr val="0096D6"/>
              </a:solidFill>
              <a:latin typeface="+mj-lt"/>
            </a:endParaRPr>
          </a:p>
        </p:txBody>
      </p:sp>
      <p:sp>
        <p:nvSpPr>
          <p:cNvPr id="47" name="Freeform 46"/>
          <p:cNvSpPr>
            <a:spLocks/>
          </p:cNvSpPr>
          <p:nvPr userDrawn="1"/>
        </p:nvSpPr>
        <p:spPr bwMode="black">
          <a:xfrm>
            <a:off x="10714311" y="2931363"/>
            <a:ext cx="148216"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121787" tIns="60893" rIns="121787" bIns="60893"/>
          <a:lstStyle/>
          <a:p>
            <a:endParaRPr lang="en-US" dirty="0">
              <a:solidFill>
                <a:srgbClr val="0096D6"/>
              </a:solidFill>
              <a:latin typeface="+mj-lt"/>
            </a:endParaRPr>
          </a:p>
        </p:txBody>
      </p:sp>
      <p:sp>
        <p:nvSpPr>
          <p:cNvPr id="48" name="TextBox 47"/>
          <p:cNvSpPr txBox="1"/>
          <p:nvPr userDrawn="1"/>
        </p:nvSpPr>
        <p:spPr>
          <a:xfrm>
            <a:off x="859384" y="2902130"/>
            <a:ext cx="3291397" cy="861711"/>
          </a:xfrm>
          <a:prstGeom prst="rect">
            <a:avLst/>
          </a:prstGeom>
          <a:noFill/>
        </p:spPr>
        <p:txBody>
          <a:bodyPr wrap="none" lIns="121787" tIns="60893" rIns="121787" bIns="60893"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Tree>
    <p:extLst>
      <p:ext uri="{BB962C8B-B14F-4D97-AF65-F5344CB8AC3E}">
        <p14:creationId xmlns:p14="http://schemas.microsoft.com/office/powerpoint/2010/main" val="40189773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7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700"/>
                                        <p:tgtEl>
                                          <p:spTgt spid="40"/>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700"/>
                                        <p:tgtEl>
                                          <p:spTgt spid="41"/>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700"/>
                                        <p:tgtEl>
                                          <p:spTgt spid="42"/>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700"/>
                                        <p:tgtEl>
                                          <p:spTgt spid="4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700"/>
                                        <p:tgtEl>
                                          <p:spTgt spid="44"/>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700"/>
                                        <p:tgtEl>
                                          <p:spTgt spid="45"/>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700"/>
                                        <p:tgtEl>
                                          <p:spTgt spid="46"/>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700"/>
                                        <p:tgtEl>
                                          <p:spTgt spid="47"/>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39"/>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1"/>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3"/>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5"/>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47"/>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0"/>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2"/>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4"/>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6"/>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700"/>
                                        <p:tgtEl>
                                          <p:spTgt spid="3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700"/>
                                        <p:tgtEl>
                                          <p:spTgt spid="18"/>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700"/>
                                        <p:tgtEl>
                                          <p:spTgt spid="3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700"/>
                                        <p:tgtEl>
                                          <p:spTgt spid="3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06205" y="127032"/>
            <a:ext cx="11448832" cy="838200"/>
          </a:xfrm>
          <a:prstGeom prst="rect">
            <a:avLst/>
          </a:prstGeom>
        </p:spPr>
        <p:txBody>
          <a:bodyPr vert="horz" lIns="109621" tIns="60891" rIns="109621" bIns="60891" rtlCol="0" anchor="b" anchorCtr="0">
            <a:noAutofit/>
          </a:bodyPr>
          <a:lstStyle>
            <a:lvl1pPr>
              <a:defRPr lang="en-US" sz="36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val="150528266"/>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306193" y="389883"/>
            <a:ext cx="11448832" cy="838200"/>
          </a:xfrm>
          <a:prstGeom prst="rect">
            <a:avLst/>
          </a:prstGeom>
        </p:spPr>
        <p:txBody>
          <a:bodyPr lIns="121787" tIns="60893" rIns="121787" bIns="60893"/>
          <a:lstStyle>
            <a:lvl1pPr algn="l" defTabSz="1217923"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19534" y="1344168"/>
            <a:ext cx="11435488" cy="4965192"/>
          </a:xfrm>
          <a:prstGeom prst="rect">
            <a:avLst/>
          </a:prstGeom>
        </p:spPr>
        <p:txBody>
          <a:bodyPr lIns="121787" tIns="60893" rIns="121787" bIns="60893"/>
          <a:lstStyle>
            <a:lvl1pPr>
              <a:lnSpc>
                <a:spcPct val="95000"/>
              </a:lnSpc>
              <a:spcBef>
                <a:spcPts val="1973"/>
              </a:spcBef>
              <a:defRPr sz="2900">
                <a:solidFill>
                  <a:schemeClr val="bg1"/>
                </a:solidFill>
                <a:latin typeface="+mj-lt"/>
              </a:defRPr>
            </a:lvl1pPr>
            <a:lvl2pPr>
              <a:lnSpc>
                <a:spcPct val="95000"/>
              </a:lnSpc>
              <a:spcBef>
                <a:spcPts val="8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7135323"/>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5386" y="386647"/>
            <a:ext cx="10857788" cy="838200"/>
          </a:xfrm>
          <a:prstGeom prst="rect">
            <a:avLst/>
          </a:prstGeom>
        </p:spPr>
        <p:txBody>
          <a:bodyPr lIns="121787" tIns="60893" rIns="121787" bIns="60893"/>
          <a:lstStyle>
            <a:lvl1pPr algn="l" defTabSz="1217923"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81233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1423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5" y="274637"/>
            <a:ext cx="10969943" cy="1143000"/>
          </a:xfrm>
          <a:prstGeom prst="rect">
            <a:avLst/>
          </a:prstGeom>
        </p:spPr>
        <p:txBody>
          <a:bodyPr lIns="121797" tIns="60899" rIns="121797" bIns="60899"/>
          <a:lstStyle/>
          <a:p>
            <a:r>
              <a:rPr lang="en-US" dirty="0" smtClean="0"/>
              <a:t>Click to edit Master title style</a:t>
            </a:r>
            <a:endParaRPr lang="en-US" dirty="0"/>
          </a:p>
        </p:txBody>
      </p:sp>
    </p:spTree>
    <p:extLst>
      <p:ext uri="{BB962C8B-B14F-4D97-AF65-F5344CB8AC3E}">
        <p14:creationId xmlns:p14="http://schemas.microsoft.com/office/powerpoint/2010/main" val="13073745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28" y="0"/>
            <a:ext cx="12205754" cy="6858000"/>
          </a:xfrm>
          <a:prstGeom prst="rect">
            <a:avLst/>
          </a:prstGeom>
          <a:noFill/>
        </p:spPr>
      </p:pic>
      <p:grpSp>
        <p:nvGrpSpPr>
          <p:cNvPr id="46" name="Group 45"/>
          <p:cNvGrpSpPr/>
          <p:nvPr userDrawn="1"/>
        </p:nvGrpSpPr>
        <p:grpSpPr>
          <a:xfrm>
            <a:off x="29" y="-2056030"/>
            <a:ext cx="13110173" cy="19379147"/>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3639" rtl="0" eaLnBrk="1" latinLnBrk="0" hangingPunct="1"/>
              <a:endParaRPr lang="en-US" sz="1900" kern="1200" dirty="0">
                <a:solidFill>
                  <a:schemeClr val="lt1"/>
                </a:solidFill>
                <a:latin typeface="+mj-lt"/>
                <a:ea typeface="+mn-ea"/>
                <a:cs typeface="+mn-cs"/>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2" name="Title 1"/>
          <p:cNvSpPr>
            <a:spLocks noGrp="1"/>
          </p:cNvSpPr>
          <p:nvPr>
            <p:ph type="ctrTitle" hasCustomPrompt="1"/>
          </p:nvPr>
        </p:nvSpPr>
        <p:spPr>
          <a:xfrm>
            <a:off x="295117" y="1236701"/>
            <a:ext cx="10813350" cy="2918779"/>
          </a:xfrm>
        </p:spPr>
        <p:txBody>
          <a:bodyPr/>
          <a:lstStyle>
            <a:lvl1pPr>
              <a:lnSpc>
                <a:spcPct val="90000"/>
              </a:lnSpc>
              <a:defRPr sz="60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315095" y="4464101"/>
            <a:ext cx="10813351" cy="384175"/>
          </a:xfrm>
        </p:spPr>
        <p:txBody>
          <a:bodyPr anchor="b" anchorCtr="0">
            <a:noAutofit/>
          </a:bodyPr>
          <a:lstStyle>
            <a:lvl1pPr marL="0" indent="0" algn="l">
              <a:buNone/>
              <a:defRPr sz="2000" b="0">
                <a:solidFill>
                  <a:schemeClr val="bg1"/>
                </a:solidFill>
                <a:latin typeface="+mj-lt"/>
              </a:defRPr>
            </a:lvl1pPr>
            <a:lvl2pPr marL="456801" indent="0" algn="ctr">
              <a:buNone/>
              <a:defRPr>
                <a:solidFill>
                  <a:schemeClr val="tx1">
                    <a:tint val="75000"/>
                  </a:schemeClr>
                </a:solidFill>
              </a:defRPr>
            </a:lvl2pPr>
            <a:lvl3pPr marL="913639" indent="0" algn="ctr">
              <a:buNone/>
              <a:defRPr>
                <a:solidFill>
                  <a:schemeClr val="tx1">
                    <a:tint val="75000"/>
                  </a:schemeClr>
                </a:solidFill>
              </a:defRPr>
            </a:lvl3pPr>
            <a:lvl4pPr marL="1370453" indent="0" algn="ctr">
              <a:buNone/>
              <a:defRPr>
                <a:solidFill>
                  <a:schemeClr val="tx1">
                    <a:tint val="75000"/>
                  </a:schemeClr>
                </a:solidFill>
              </a:defRPr>
            </a:lvl4pPr>
            <a:lvl5pPr marL="1827280" indent="0" algn="ctr">
              <a:buNone/>
              <a:defRPr>
                <a:solidFill>
                  <a:schemeClr val="tx1">
                    <a:tint val="75000"/>
                  </a:schemeClr>
                </a:solidFill>
              </a:defRPr>
            </a:lvl5pPr>
            <a:lvl6pPr marL="2284084" indent="0" algn="ctr">
              <a:buNone/>
              <a:defRPr>
                <a:solidFill>
                  <a:schemeClr val="tx1">
                    <a:tint val="75000"/>
                  </a:schemeClr>
                </a:solidFill>
              </a:defRPr>
            </a:lvl6pPr>
            <a:lvl7pPr marL="2740914" indent="0" algn="ctr">
              <a:buNone/>
              <a:defRPr>
                <a:solidFill>
                  <a:schemeClr val="tx1">
                    <a:tint val="75000"/>
                  </a:schemeClr>
                </a:solidFill>
              </a:defRPr>
            </a:lvl7pPr>
            <a:lvl8pPr marL="3197734" indent="0" algn="ctr">
              <a:buNone/>
              <a:defRPr>
                <a:solidFill>
                  <a:schemeClr val="tx1">
                    <a:tint val="75000"/>
                  </a:schemeClr>
                </a:solidFill>
              </a:defRPr>
            </a:lvl8pPr>
            <a:lvl9pPr marL="3654559"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10542045" y="6569237"/>
            <a:ext cx="889183" cy="190565"/>
          </a:xfrm>
          <a:prstGeom prst="rect">
            <a:avLst/>
          </a:prstGeom>
          <a:noFill/>
          <a:ln w="9525">
            <a:noFill/>
            <a:miter lim="800000"/>
            <a:headEnd/>
            <a:tailEnd/>
          </a:ln>
          <a:effectLst/>
        </p:spPr>
        <p:txBody>
          <a:bodyPr wrap="none" lIns="82044" tIns="41021" rIns="82044" bIns="41021" anchor="b">
            <a:spAutoFit/>
          </a:bodyPr>
          <a:lstStyle/>
          <a:p>
            <a:pPr algn="r" defTabSz="813708">
              <a:lnSpc>
                <a:spcPct val="100000"/>
              </a:lnSpc>
            </a:pPr>
            <a:r>
              <a:rPr lang="en-US" sz="700" dirty="0">
                <a:solidFill>
                  <a:schemeClr val="bg2"/>
                </a:solidFill>
                <a:latin typeface="+mj-lt"/>
              </a:rPr>
              <a:t>Cisco Confidential</a:t>
            </a:r>
          </a:p>
        </p:txBody>
      </p:sp>
      <p:grpSp>
        <p:nvGrpSpPr>
          <p:cNvPr id="4" name="Group 5"/>
          <p:cNvGrpSpPr>
            <a:grpSpLocks/>
          </p:cNvGrpSpPr>
          <p:nvPr userDrawn="1"/>
        </p:nvGrpSpPr>
        <p:grpSpPr bwMode="auto">
          <a:xfrm>
            <a:off x="455615" y="304803"/>
            <a:ext cx="841815"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363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grpSp>
      <p:sp>
        <p:nvSpPr>
          <p:cNvPr id="38" name="Rectangle 7"/>
          <p:cNvSpPr>
            <a:spLocks noChangeArrowheads="1"/>
          </p:cNvSpPr>
          <p:nvPr userDrawn="1"/>
        </p:nvSpPr>
        <p:spPr bwMode="ltGray">
          <a:xfrm>
            <a:off x="11563240" y="6565074"/>
            <a:ext cx="275507" cy="190617"/>
          </a:xfrm>
          <a:prstGeom prst="rect">
            <a:avLst/>
          </a:prstGeom>
          <a:noFill/>
          <a:ln w="9525" algn="ctr">
            <a:noFill/>
            <a:miter lim="800000"/>
            <a:headEnd/>
            <a:tailEnd/>
          </a:ln>
          <a:effectLst/>
        </p:spPr>
        <p:txBody>
          <a:bodyPr wrap="none" lIns="82044" tIns="41021" rIns="82044" bIns="41021" anchor="b">
            <a:spAutoFit/>
          </a:bodyPr>
          <a:lstStyle/>
          <a:p>
            <a:pPr algn="r" defTabSz="813708">
              <a:lnSpc>
                <a:spcPct val="100000"/>
              </a:lnSpc>
            </a:pPr>
            <a:fld id="{DFCF27A5-1A5B-48D3-A060-2758FFBB1ADD}" type="slidenum">
              <a:rPr lang="en-US" sz="700">
                <a:solidFill>
                  <a:schemeClr val="bg2"/>
                </a:solidFill>
                <a:latin typeface="+mj-lt"/>
              </a:rPr>
              <a:pPr algn="r" defTabSz="813708">
                <a:lnSpc>
                  <a:spcPct val="100000"/>
                </a:lnSpc>
              </a:pPr>
              <a:t>‹#›</a:t>
            </a:fld>
            <a:endParaRPr lang="en-US" sz="700" dirty="0">
              <a:solidFill>
                <a:schemeClr val="bg2"/>
              </a:solidFill>
              <a:latin typeface="+mj-lt"/>
            </a:endParaRPr>
          </a:p>
        </p:txBody>
      </p:sp>
      <p:sp>
        <p:nvSpPr>
          <p:cNvPr id="39" name="Text Placeholder 38"/>
          <p:cNvSpPr>
            <a:spLocks noGrp="1"/>
          </p:cNvSpPr>
          <p:nvPr>
            <p:ph type="body" sz="quarter" idx="10" hasCustomPrompt="1"/>
          </p:nvPr>
        </p:nvSpPr>
        <p:spPr>
          <a:xfrm>
            <a:off x="314327" y="4782790"/>
            <a:ext cx="10814050" cy="384175"/>
          </a:xfrm>
        </p:spPr>
        <p:txBody>
          <a:bodyPr/>
          <a:lstStyle>
            <a:lvl1pPr marL="0" indent="0">
              <a:buFontTx/>
              <a:buNone/>
              <a:defRPr lang="en-US" sz="19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314327" y="5273285"/>
            <a:ext cx="10814050" cy="384175"/>
          </a:xfrm>
        </p:spPr>
        <p:txBody>
          <a:bodyPr/>
          <a:lstStyle>
            <a:lvl1pPr marL="0" indent="0">
              <a:buFontTx/>
              <a:buNone/>
              <a:defRPr lang="en-US" sz="15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3" name="Rectangle 4"/>
          <p:cNvSpPr>
            <a:spLocks noChangeArrowheads="1"/>
          </p:cNvSpPr>
          <p:nvPr userDrawn="1"/>
        </p:nvSpPr>
        <p:spPr bwMode="ltGray">
          <a:xfrm>
            <a:off x="354158" y="6570873"/>
            <a:ext cx="4559499" cy="190643"/>
          </a:xfrm>
          <a:prstGeom prst="rect">
            <a:avLst/>
          </a:prstGeom>
          <a:noFill/>
          <a:ln w="9525">
            <a:noFill/>
            <a:miter lim="800000"/>
            <a:headEnd/>
            <a:tailEnd/>
          </a:ln>
          <a:effectLst/>
        </p:spPr>
        <p:txBody>
          <a:bodyPr wrap="square" lIns="82044" tIns="41021" rIns="82044" bIns="41021" anchor="b" anchorCtr="0">
            <a:spAutoFit/>
          </a:bodyPr>
          <a:lstStyle/>
          <a:p>
            <a:pPr algn="l" defTabSz="813708">
              <a:lnSpc>
                <a:spcPct val="100000"/>
              </a:lnSpc>
            </a:pPr>
            <a:r>
              <a:rPr lang="en-US" sz="700" dirty="0" smtClean="0">
                <a:solidFill>
                  <a:schemeClr val="bg2"/>
                </a:solidFill>
                <a:latin typeface="+mj-lt"/>
              </a:rPr>
              <a:t>© 2013</a:t>
            </a:r>
            <a:r>
              <a:rPr lang="en-US" sz="700" baseline="0" dirty="0" smtClean="0">
                <a:solidFill>
                  <a:schemeClr val="bg2"/>
                </a:solidFill>
                <a:latin typeface="+mj-lt"/>
              </a:rPr>
              <a:t> </a:t>
            </a:r>
            <a:r>
              <a:rPr lang="en-US" sz="700" dirty="0" smtClean="0">
                <a:solidFill>
                  <a:schemeClr val="bg2"/>
                </a:solidFill>
                <a:latin typeface="+mj-lt"/>
              </a:rPr>
              <a:t> Cisco and/or its affiliates. All rights reserved.</a:t>
            </a:r>
            <a:endParaRPr lang="en-US" sz="700" dirty="0">
              <a:solidFill>
                <a:schemeClr val="bg2"/>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White">
    <p:spTree>
      <p:nvGrpSpPr>
        <p:cNvPr id="1" name=""/>
        <p:cNvGrpSpPr/>
        <p:nvPr/>
      </p:nvGrpSpPr>
      <p:grpSpPr>
        <a:xfrm>
          <a:off x="0" y="0"/>
          <a:ext cx="0" cy="0"/>
          <a:chOff x="0" y="0"/>
          <a:chExt cx="0" cy="0"/>
        </a:xfrm>
      </p:grpSpPr>
      <p:sp>
        <p:nvSpPr>
          <p:cNvPr id="57" name="Rectangle 56"/>
          <p:cNvSpPr/>
          <p:nvPr userDrawn="1"/>
        </p:nvSpPr>
        <p:spPr>
          <a:xfrm>
            <a:off x="4" y="9"/>
            <a:ext cx="12168841" cy="637831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97" tIns="60899" rIns="121797" bIns="60899" rtlCol="0" anchor="ctr"/>
          <a:lstStyle/>
          <a:p>
            <a:pPr algn="ctr"/>
            <a:endParaRPr lang="en-US" dirty="0">
              <a:latin typeface="+mj-lt"/>
            </a:endParaRPr>
          </a:p>
        </p:txBody>
      </p:sp>
      <p:sp>
        <p:nvSpPr>
          <p:cNvPr id="88" name="Rectangle 87"/>
          <p:cNvSpPr/>
          <p:nvPr userDrawn="1"/>
        </p:nvSpPr>
        <p:spPr>
          <a:xfrm>
            <a:off x="4" y="6541301"/>
            <a:ext cx="12168841" cy="316707"/>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97" tIns="60899" rIns="121797" bIns="60899" rtlCol="0" anchor="ctr"/>
          <a:lstStyle/>
          <a:p>
            <a:pPr algn="ctr"/>
            <a:endParaRPr lang="en-US" dirty="0">
              <a:latin typeface="+mj-lt"/>
            </a:endParaRPr>
          </a:p>
        </p:txBody>
      </p:sp>
      <p:sp>
        <p:nvSpPr>
          <p:cNvPr id="90" name="Rectangle 5"/>
          <p:cNvSpPr>
            <a:spLocks noChangeArrowheads="1"/>
          </p:cNvSpPr>
          <p:nvPr userDrawn="1"/>
        </p:nvSpPr>
        <p:spPr bwMode="ltGray">
          <a:xfrm>
            <a:off x="10376629" y="6584594"/>
            <a:ext cx="1054611" cy="233623"/>
          </a:xfrm>
          <a:prstGeom prst="rect">
            <a:avLst/>
          </a:prstGeom>
          <a:noFill/>
          <a:ln w="9525">
            <a:noFill/>
            <a:miter lim="800000"/>
            <a:headEnd/>
            <a:tailEnd/>
          </a:ln>
          <a:effectLst/>
        </p:spPr>
        <p:txBody>
          <a:bodyPr wrap="none" lIns="109404" tIns="54688" rIns="109404" bIns="54688" anchor="b">
            <a:spAutoFit/>
          </a:bodyPr>
          <a:lstStyle/>
          <a:p>
            <a:pPr algn="r" defTabSz="1084799">
              <a:lnSpc>
                <a:spcPct val="100000"/>
              </a:lnSpc>
            </a:pPr>
            <a:r>
              <a:rPr lang="en-US" sz="800" dirty="0">
                <a:solidFill>
                  <a:srgbClr val="C0C0C0"/>
                </a:solidFill>
                <a:latin typeface="+mj-lt"/>
              </a:rPr>
              <a:t>Cisco Confidential</a:t>
            </a:r>
          </a:p>
        </p:txBody>
      </p:sp>
      <p:sp>
        <p:nvSpPr>
          <p:cNvPr id="91" name="Rectangle 7"/>
          <p:cNvSpPr>
            <a:spLocks noChangeArrowheads="1"/>
          </p:cNvSpPr>
          <p:nvPr userDrawn="1"/>
        </p:nvSpPr>
        <p:spPr bwMode="ltGray">
          <a:xfrm>
            <a:off x="11514847" y="6580490"/>
            <a:ext cx="349290" cy="233623"/>
          </a:xfrm>
          <a:prstGeom prst="rect">
            <a:avLst/>
          </a:prstGeom>
          <a:noFill/>
          <a:ln w="9525" algn="ctr">
            <a:noFill/>
            <a:miter lim="800000"/>
            <a:headEnd/>
            <a:tailEnd/>
          </a:ln>
          <a:effectLst/>
        </p:spPr>
        <p:txBody>
          <a:bodyPr wrap="none" lIns="109404" tIns="54688" rIns="109404" bIns="54688" anchor="b">
            <a:spAutoFit/>
          </a:bodyPr>
          <a:lstStyle/>
          <a:p>
            <a:pPr algn="r" defTabSz="1084799">
              <a:lnSpc>
                <a:spcPct val="100000"/>
              </a:lnSpc>
            </a:pPr>
            <a:fld id="{DFCF27A5-1A5B-48D3-A060-2758FFBB1ADD}" type="slidenum">
              <a:rPr lang="en-US" sz="800">
                <a:solidFill>
                  <a:srgbClr val="C0C0C0"/>
                </a:solidFill>
                <a:latin typeface="+mj-lt"/>
              </a:rPr>
              <a:pPr algn="r" defTabSz="1084799">
                <a:lnSpc>
                  <a:spcPct val="100000"/>
                </a:lnSpc>
              </a:pPr>
              <a:t>‹#›</a:t>
            </a:fld>
            <a:endParaRPr lang="en-US" sz="800" dirty="0">
              <a:solidFill>
                <a:srgbClr val="C0C0C0"/>
              </a:solidFill>
              <a:latin typeface="+mj-lt"/>
            </a:endParaRPr>
          </a:p>
        </p:txBody>
      </p:sp>
      <p:sp>
        <p:nvSpPr>
          <p:cNvPr id="2" name="Title 1"/>
          <p:cNvSpPr>
            <a:spLocks noGrp="1"/>
          </p:cNvSpPr>
          <p:nvPr>
            <p:ph type="ctrTitle" hasCustomPrompt="1"/>
          </p:nvPr>
        </p:nvSpPr>
        <p:spPr>
          <a:xfrm>
            <a:off x="295129" y="1236697"/>
            <a:ext cx="10813350" cy="2918779"/>
          </a:xfrm>
          <a:prstGeom prst="rect">
            <a:avLst/>
          </a:prstGeom>
        </p:spPr>
        <p:txBody>
          <a:bodyPr lIns="121803" tIns="60901" rIns="121803" bIns="60901"/>
          <a:lstStyle>
            <a:lvl1pPr algn="l" defTabSz="1218024" rtl="0" eaLnBrk="1" latinLnBrk="0" hangingPunct="1">
              <a:lnSpc>
                <a:spcPct val="90000"/>
              </a:lnSpc>
              <a:spcBef>
                <a:spcPct val="0"/>
              </a:spcBef>
              <a:buNone/>
              <a:defRPr lang="en-US" sz="72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315095" y="4464106"/>
            <a:ext cx="10813351" cy="384175"/>
          </a:xfrm>
          <a:prstGeom prst="rect">
            <a:avLst/>
          </a:prstGeom>
        </p:spPr>
        <p:txBody>
          <a:bodyPr lIns="121803" tIns="60901" rIns="121803" bIns="60901" anchor="b" anchorCtr="0">
            <a:noAutofit/>
          </a:bodyPr>
          <a:lstStyle>
            <a:lvl1pPr marL="0" indent="0" algn="l">
              <a:buNone/>
              <a:defRPr lang="en-US" sz="2700" b="0" kern="1200" dirty="0">
                <a:solidFill>
                  <a:schemeClr val="bg1"/>
                </a:solidFill>
                <a:latin typeface="+mj-lt"/>
                <a:ea typeface="+mn-ea"/>
                <a:cs typeface="+mn-cs"/>
              </a:defRPr>
            </a:lvl1pPr>
            <a:lvl2pPr marL="609012" indent="0" algn="ctr">
              <a:buNone/>
              <a:defRPr>
                <a:solidFill>
                  <a:schemeClr val="tx1">
                    <a:tint val="75000"/>
                  </a:schemeClr>
                </a:solidFill>
              </a:defRPr>
            </a:lvl2pPr>
            <a:lvl3pPr marL="1218024" indent="0" algn="ctr">
              <a:buNone/>
              <a:defRPr>
                <a:solidFill>
                  <a:schemeClr val="tx1">
                    <a:tint val="75000"/>
                  </a:schemeClr>
                </a:solidFill>
              </a:defRPr>
            </a:lvl3pPr>
            <a:lvl4pPr marL="1827036" indent="0" algn="ctr">
              <a:buNone/>
              <a:defRPr>
                <a:solidFill>
                  <a:schemeClr val="tx1">
                    <a:tint val="75000"/>
                  </a:schemeClr>
                </a:solidFill>
              </a:defRPr>
            </a:lvl4pPr>
            <a:lvl5pPr marL="2436043" indent="0" algn="ctr">
              <a:buNone/>
              <a:defRPr>
                <a:solidFill>
                  <a:schemeClr val="tx1">
                    <a:tint val="75000"/>
                  </a:schemeClr>
                </a:solidFill>
              </a:defRPr>
            </a:lvl5pPr>
            <a:lvl6pPr marL="3045048" indent="0" algn="ctr">
              <a:buNone/>
              <a:defRPr>
                <a:solidFill>
                  <a:schemeClr val="tx1">
                    <a:tint val="75000"/>
                  </a:schemeClr>
                </a:solidFill>
              </a:defRPr>
            </a:lvl6pPr>
            <a:lvl7pPr marL="3654071" indent="0" algn="ctr">
              <a:buNone/>
              <a:defRPr>
                <a:solidFill>
                  <a:schemeClr val="tx1">
                    <a:tint val="75000"/>
                  </a:schemeClr>
                </a:solidFill>
              </a:defRPr>
            </a:lvl7pPr>
            <a:lvl8pPr marL="4263072" indent="0" algn="ctr">
              <a:buNone/>
              <a:defRPr>
                <a:solidFill>
                  <a:schemeClr val="tx1">
                    <a:tint val="75000"/>
                  </a:schemeClr>
                </a:solidFill>
              </a:defRPr>
            </a:lvl8pPr>
            <a:lvl9pPr marL="4872078"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315095" y="4768890"/>
            <a:ext cx="10794306" cy="384175"/>
          </a:xfrm>
          <a:prstGeom prst="rect">
            <a:avLst/>
          </a:prstGeom>
        </p:spPr>
        <p:txBody>
          <a:bodyPr lIns="121803" tIns="60901" rIns="121803" bIns="60901"/>
          <a:lstStyle>
            <a:lvl1pPr marL="0" indent="0">
              <a:buFontTx/>
              <a:buNone/>
              <a:defRPr lang="en-US" sz="2400" b="0" kern="1200" dirty="0">
                <a:solidFill>
                  <a:schemeClr val="bg1"/>
                </a:solidFill>
                <a:latin typeface="+mj-lt"/>
                <a:ea typeface="+mn-ea"/>
                <a:cs typeface="+mn-cs"/>
              </a:defRPr>
            </a:lvl1pPr>
            <a:lvl2pPr marL="0" indent="0">
              <a:buFontTx/>
              <a:buNone/>
              <a:defRPr lang="en-US" sz="2700" kern="1200" dirty="0" smtClean="0">
                <a:solidFill>
                  <a:schemeClr val="bg1"/>
                </a:solidFill>
                <a:latin typeface="+mj-lt"/>
                <a:ea typeface="+mn-ea"/>
                <a:cs typeface="+mn-cs"/>
              </a:defRPr>
            </a:lvl2pPr>
            <a:lvl3pPr marL="0" indent="0">
              <a:buFontTx/>
              <a:buNone/>
              <a:defRPr lang="en-US" sz="2700" kern="1200" dirty="0" smtClean="0">
                <a:solidFill>
                  <a:schemeClr val="bg1"/>
                </a:solidFill>
                <a:latin typeface="+mj-lt"/>
                <a:ea typeface="+mn-ea"/>
                <a:cs typeface="+mn-cs"/>
              </a:defRPr>
            </a:lvl3pPr>
            <a:lvl4pPr marL="0" indent="0">
              <a:buFontTx/>
              <a:buNone/>
              <a:defRPr lang="en-US" sz="2700" kern="1200" dirty="0" smtClean="0">
                <a:solidFill>
                  <a:schemeClr val="bg1"/>
                </a:solidFill>
                <a:latin typeface="+mj-lt"/>
                <a:ea typeface="+mn-ea"/>
                <a:cs typeface="+mn-cs"/>
              </a:defRPr>
            </a:lvl4pPr>
            <a:lvl5pPr marL="0" indent="0">
              <a:buFontTx/>
              <a:buNone/>
              <a:defRPr lang="en-US" sz="27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315317" y="5232809"/>
            <a:ext cx="10813350" cy="384175"/>
          </a:xfrm>
          <a:prstGeom prst="rect">
            <a:avLst/>
          </a:prstGeom>
        </p:spPr>
        <p:txBody>
          <a:bodyPr lIns="121803" tIns="60901" rIns="121803" bIns="60901"/>
          <a:lstStyle>
            <a:lvl1pPr marL="0" indent="0">
              <a:buFontTx/>
              <a:buNone/>
              <a:defRPr lang="en-US" sz="1900" b="0" kern="1200" dirty="0">
                <a:solidFill>
                  <a:schemeClr val="bg1"/>
                </a:solidFill>
                <a:latin typeface="+mj-lt"/>
                <a:ea typeface="+mn-ea"/>
                <a:cs typeface="+mn-cs"/>
              </a:defRPr>
            </a:lvl1pPr>
            <a:lvl2pPr>
              <a:defRPr lang="en-US" sz="2700" kern="1200" dirty="0" smtClean="0">
                <a:solidFill>
                  <a:schemeClr val="bg1"/>
                </a:solidFill>
                <a:latin typeface="+mj-lt"/>
                <a:ea typeface="+mn-ea"/>
                <a:cs typeface="+mn-cs"/>
              </a:defRPr>
            </a:lvl2pPr>
            <a:lvl3pPr>
              <a:defRPr lang="en-US" sz="2700" kern="1200" dirty="0" smtClean="0">
                <a:solidFill>
                  <a:schemeClr val="bg1"/>
                </a:solidFill>
                <a:latin typeface="+mj-lt"/>
                <a:ea typeface="+mn-ea"/>
                <a:cs typeface="+mn-cs"/>
              </a:defRPr>
            </a:lvl3pPr>
            <a:lvl4pPr>
              <a:defRPr lang="en-US" sz="2700" kern="1200" dirty="0" smtClean="0">
                <a:solidFill>
                  <a:schemeClr val="bg1"/>
                </a:solidFill>
                <a:latin typeface="+mj-lt"/>
                <a:ea typeface="+mn-ea"/>
                <a:cs typeface="+mn-cs"/>
              </a:defRPr>
            </a:lvl4pPr>
            <a:lvl5pPr>
              <a:defRPr lang="en-US" sz="2700" kern="1200" dirty="0" smtClean="0">
                <a:solidFill>
                  <a:schemeClr val="bg1"/>
                </a:solidFill>
                <a:latin typeface="+mj-lt"/>
                <a:ea typeface="+mn-ea"/>
                <a:cs typeface="+mn-cs"/>
              </a:defRPr>
            </a:lvl5pPr>
          </a:lstStyle>
          <a:p>
            <a:pPr lvl="0"/>
            <a:r>
              <a:rPr lang="en-US" dirty="0" smtClean="0"/>
              <a:t>Date</a:t>
            </a:r>
            <a:endParaRPr lang="en-US" dirty="0"/>
          </a:p>
        </p:txBody>
      </p:sp>
      <p:sp>
        <p:nvSpPr>
          <p:cNvPr id="26" name="Rectangle 4"/>
          <p:cNvSpPr>
            <a:spLocks noChangeArrowheads="1"/>
          </p:cNvSpPr>
          <p:nvPr userDrawn="1"/>
        </p:nvSpPr>
        <p:spPr bwMode="ltGray">
          <a:xfrm>
            <a:off x="335115" y="6586255"/>
            <a:ext cx="4559499" cy="233676"/>
          </a:xfrm>
          <a:prstGeom prst="rect">
            <a:avLst/>
          </a:prstGeom>
          <a:noFill/>
          <a:ln w="9525">
            <a:noFill/>
            <a:miter lim="800000"/>
            <a:headEnd/>
            <a:tailEnd/>
          </a:ln>
          <a:effectLst/>
        </p:spPr>
        <p:txBody>
          <a:bodyPr wrap="square" lIns="109404" tIns="54688" rIns="109404" bIns="54688" anchor="b" anchorCtr="0">
            <a:spAutoFit/>
          </a:bodyPr>
          <a:lstStyle/>
          <a:p>
            <a:pPr algn="l" defTabSz="1084799">
              <a:lnSpc>
                <a:spcPct val="100000"/>
              </a:lnSpc>
            </a:pPr>
            <a:r>
              <a:rPr lang="en-US" sz="800" dirty="0" smtClean="0">
                <a:solidFill>
                  <a:srgbClr val="C0C0C0"/>
                </a:solidFill>
                <a:latin typeface="+mj-lt"/>
              </a:rPr>
              <a:t>© 2011 Cisco and/or its affiliates. All rights reserved.</a:t>
            </a:r>
            <a:endParaRPr lang="en-US" sz="800" dirty="0">
              <a:solidFill>
                <a:srgbClr val="C0C0C0"/>
              </a:solidFill>
              <a:latin typeface="+mj-lt"/>
            </a:endParaRPr>
          </a:p>
        </p:txBody>
      </p:sp>
      <p:grpSp>
        <p:nvGrpSpPr>
          <p:cNvPr id="27" name="Group 38"/>
          <p:cNvGrpSpPr/>
          <p:nvPr userDrawn="1"/>
        </p:nvGrpSpPr>
        <p:grpSpPr>
          <a:xfrm>
            <a:off x="454967" y="414876"/>
            <a:ext cx="1105272" cy="584477"/>
            <a:chOff x="609600" y="528537"/>
            <a:chExt cx="1444734" cy="763789"/>
          </a:xfrm>
          <a:solidFill>
            <a:schemeClr val="bg1"/>
          </a:solidFill>
        </p:grpSpPr>
        <p:sp>
          <p:nvSpPr>
            <p:cNvPr id="28" name="Rectangle 27"/>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29" name="Freeform 2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30" name="Freeform 2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31" name="Freeform 3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32" name="Freeform 3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33" name="Freeform 3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34" name="Freeform 3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35" name="Freeform 3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36" name="Freeform 3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37" name="Freeform 3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38" name="Freeform 3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39" name="Freeform 3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40" name="Freeform 3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2" name="Freeform 4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extLst>
      <p:ext uri="{BB962C8B-B14F-4D97-AF65-F5344CB8AC3E}">
        <p14:creationId xmlns:p14="http://schemas.microsoft.com/office/powerpoint/2010/main" val="938439431"/>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10106"/>
      </p:ext>
    </p:extLst>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4" y="0"/>
            <a:ext cx="12188825" cy="6858000"/>
          </a:xfrm>
          <a:prstGeom prst="rect">
            <a:avLst/>
          </a:prstGeom>
        </p:spPr>
        <p:txBody>
          <a:bodyPr lIns="91388" tIns="45695" rIns="91388" bIns="45695"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val="817600325"/>
      </p:ext>
    </p:extLst>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197" y="432215"/>
            <a:ext cx="11448832" cy="838200"/>
          </a:xfrm>
          <a:prstGeom prst="rect">
            <a:avLst/>
          </a:prstGeom>
        </p:spPr>
        <p:txBody>
          <a:bodyPr lIns="121851" tIns="60925" rIns="121851" bIns="60925"/>
          <a:lstStyle>
            <a:lvl1pPr>
              <a:defRPr>
                <a:gradFill>
                  <a:gsLst>
                    <a:gs pos="0">
                      <a:schemeClr val="tx1"/>
                    </a:gs>
                    <a:gs pos="44000">
                      <a:srgbClr val="01BBBB"/>
                    </a:gs>
                    <a:gs pos="100000">
                      <a:schemeClr val="accent4"/>
                    </a:gs>
                  </a:gsLst>
                  <a:lin ang="4800000" scaled="0"/>
                </a:gradFill>
                <a:latin typeface="CiscoSans ExtraLight"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6476769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306220" y="432215"/>
            <a:ext cx="11438251" cy="838200"/>
          </a:xfrm>
        </p:spPr>
        <p:txBody>
          <a:bodyPr/>
          <a:lstStyle>
            <a:lvl1pPr algn="l" defTabSz="913639"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10899" y="1344168"/>
            <a:ext cx="11424907" cy="4965192"/>
          </a:xfrm>
        </p:spPr>
        <p:txBody>
          <a:bodyPr>
            <a:noAutofit/>
          </a:bodyPr>
          <a:lstStyle>
            <a:lvl1pPr>
              <a:lnSpc>
                <a:spcPct val="95000"/>
              </a:lnSpc>
              <a:spcBef>
                <a:spcPts val="1480"/>
              </a:spcBef>
              <a:buClr>
                <a:srgbClr val="96CA4B"/>
              </a:buClr>
              <a:tabLst/>
              <a:defRPr sz="2300">
                <a:solidFill>
                  <a:schemeClr val="bg1"/>
                </a:solidFill>
                <a:latin typeface="+mj-lt"/>
              </a:defRPr>
            </a:lvl1pPr>
            <a:lvl2pPr>
              <a:lnSpc>
                <a:spcPct val="95000"/>
              </a:lnSpc>
              <a:spcBef>
                <a:spcPts val="600"/>
              </a:spcBef>
              <a:tabLst/>
              <a:defRPr>
                <a:solidFill>
                  <a:schemeClr val="bg1"/>
                </a:solidFill>
                <a:latin typeface="+mj-lt"/>
              </a:defRPr>
            </a:lvl2pPr>
            <a:lvl3pPr>
              <a:tabLst/>
              <a:defRPr>
                <a:solidFill>
                  <a:schemeClr val="bg1"/>
                </a:solidFill>
                <a:latin typeface="+mj-lt"/>
              </a:defRPr>
            </a:lvl3pPr>
            <a:lvl4pPr>
              <a:tabLst/>
              <a:defRPr>
                <a:solidFill>
                  <a:schemeClr val="bg1"/>
                </a:solidFill>
                <a:latin typeface="+mj-lt"/>
              </a:defRPr>
            </a:lvl4pPr>
            <a:lvl5pPr>
              <a:tabLst/>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190" y="432215"/>
            <a:ext cx="11448832" cy="838200"/>
          </a:xfrm>
        </p:spPr>
        <p:txBody>
          <a:bodyPr/>
          <a:lstStyle>
            <a:lvl1pPr algn="l" defTabSz="913639"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190" y="301752"/>
            <a:ext cx="5497160" cy="838200"/>
          </a:xfrm>
          <a:ln>
            <a:solidFill>
              <a:schemeClr val="bg1">
                <a:lumMod val="50000"/>
              </a:schemeClr>
            </a:solidFill>
          </a:ln>
        </p:spPr>
        <p:txBody>
          <a:bodyPr vert="horz" lIns="82216" tIns="45681" rIns="82216" bIns="45681" rtlCol="0" anchor="t" anchorCtr="0">
            <a:noAutofit/>
          </a:bodyPr>
          <a:lstStyle>
            <a:lvl1pPr algn="l" defTabSz="913639"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92530" y="1600200"/>
            <a:ext cx="5521538" cy="4526280"/>
          </a:xfrm>
        </p:spPr>
        <p:txBody>
          <a:bodyPr/>
          <a:lstStyle>
            <a:lvl1pPr marL="0" indent="0">
              <a:buNone/>
              <a:defRPr>
                <a:solidFill>
                  <a:schemeClr val="bg1"/>
                </a:solidFill>
                <a:latin typeface="+mj-lt"/>
              </a:defRPr>
            </a:lvl1pPr>
            <a:lvl2pPr marL="634468" indent="-228413">
              <a:buClr>
                <a:schemeClr val="accent5"/>
              </a:buClr>
              <a:buFont typeface="Arial" pitchFamily="34" charset="0"/>
              <a:buChar char="•"/>
              <a:tabLst/>
              <a:defRPr>
                <a:solidFill>
                  <a:schemeClr val="bg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6423515" y="1600200"/>
            <a:ext cx="5338705" cy="4526280"/>
          </a:xfrm>
        </p:spPr>
        <p:txBody>
          <a:bodyPr/>
          <a:lstStyle>
            <a:lvl1pPr marL="0" indent="0">
              <a:buFontTx/>
              <a:buNone/>
              <a:defRPr>
                <a:solidFill>
                  <a:schemeClr val="bg1"/>
                </a:solidFill>
                <a:latin typeface="+mj-lt"/>
              </a:defRPr>
            </a:lvl1pPr>
            <a:lvl2pPr marL="634468" indent="-228413">
              <a:buClr>
                <a:srgbClr val="96CA4B"/>
              </a:buClr>
              <a:buFont typeface="Arial" pitchFamily="34" charset="0"/>
              <a:buChar char="•"/>
              <a:defRPr>
                <a:solidFill>
                  <a:schemeClr val="bg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6428233" y="310896"/>
            <a:ext cx="5193792" cy="841248"/>
          </a:xfrm>
          <a:ln>
            <a:solidFill>
              <a:schemeClr val="bg1">
                <a:lumMod val="50000"/>
              </a:schemeClr>
            </a:solidFill>
          </a:ln>
        </p:spPr>
        <p:txBody>
          <a:bodyPr>
            <a:noAutofit/>
          </a:bodyPr>
          <a:lstStyle>
            <a:lvl1pPr marL="0" marR="0" indent="0" algn="l" defTabSz="913639" rtl="0" eaLnBrk="1" fontAlgn="auto" latinLnBrk="0" hangingPunct="1">
              <a:lnSpc>
                <a:spcPct val="80000"/>
              </a:lnSpc>
              <a:spcBef>
                <a:spcPct val="0"/>
              </a:spcBef>
              <a:spcAft>
                <a:spcPts val="0"/>
              </a:spcAft>
              <a:buClrTx/>
              <a:buSzTx/>
              <a:buFontTx/>
              <a:buNone/>
              <a:tabLst/>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3639"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Tree>
  </p:cSld>
  <p:clrMapOvr>
    <a:masterClrMapping/>
  </p:clrMapOvr>
  <p:transition>
    <p:wipe dir="r"/>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325883" y="1600207"/>
            <a:ext cx="3495823" cy="439102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4388852" y="1600206"/>
            <a:ext cx="3457733" cy="4362451"/>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8398868" y="1600208"/>
            <a:ext cx="3510635" cy="433387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92615" y="100584"/>
            <a:ext cx="3557016" cy="1152144"/>
          </a:xfrm>
          <a:ln>
            <a:solidFill>
              <a:schemeClr val="bg1">
                <a:lumMod val="50000"/>
              </a:schemeClr>
            </a:solidFill>
          </a:ln>
        </p:spPr>
        <p:txBody>
          <a:bodyPr anchor="b" anchorCtr="0">
            <a:noAutofit/>
          </a:bodyPr>
          <a:lstStyle>
            <a:lvl1pPr marL="0" marR="0" indent="0" algn="l" defTabSz="913639" rtl="0" eaLnBrk="1" fontAlgn="auto" latinLnBrk="0" hangingPunct="1">
              <a:lnSpc>
                <a:spcPct val="80000"/>
              </a:lnSpc>
              <a:spcBef>
                <a:spcPct val="0"/>
              </a:spcBef>
              <a:spcAft>
                <a:spcPts val="0"/>
              </a:spcAft>
              <a:buClrTx/>
              <a:buSzTx/>
              <a:buFontTx/>
              <a:buNone/>
              <a:tabLst/>
              <a:defRPr lang="en-US" sz="31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3639"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4343401" y="100584"/>
            <a:ext cx="3465576" cy="1152144"/>
          </a:xfrm>
          <a:ln>
            <a:solidFill>
              <a:schemeClr val="bg1">
                <a:lumMod val="50000"/>
              </a:schemeClr>
            </a:solidFill>
          </a:ln>
        </p:spPr>
        <p:txBody>
          <a:bodyPr anchor="b" anchorCtr="0">
            <a:noAutofit/>
          </a:bodyPr>
          <a:lstStyle>
            <a:lvl1pPr marL="0" marR="0" indent="0" algn="l" defTabSz="913639" rtl="0" eaLnBrk="1" fontAlgn="auto" latinLnBrk="0" hangingPunct="1">
              <a:lnSpc>
                <a:spcPct val="80000"/>
              </a:lnSpc>
              <a:spcBef>
                <a:spcPct val="0"/>
              </a:spcBef>
              <a:spcAft>
                <a:spcPts val="0"/>
              </a:spcAft>
              <a:buClrTx/>
              <a:buSzTx/>
              <a:buFontTx/>
              <a:buNone/>
              <a:tabLst/>
              <a:defRPr lang="en-US" sz="31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3639"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8360759" y="100584"/>
            <a:ext cx="3511296" cy="1152144"/>
          </a:xfrm>
          <a:ln>
            <a:solidFill>
              <a:schemeClr val="bg1">
                <a:lumMod val="50000"/>
              </a:schemeClr>
            </a:solidFill>
          </a:ln>
        </p:spPr>
        <p:txBody>
          <a:bodyPr anchor="b" anchorCtr="0">
            <a:noAutofit/>
          </a:bodyPr>
          <a:lstStyle>
            <a:lvl1pPr marL="0" marR="0" indent="0" algn="l" defTabSz="913639" rtl="0" eaLnBrk="1" fontAlgn="auto" latinLnBrk="0" hangingPunct="1">
              <a:lnSpc>
                <a:spcPct val="80000"/>
              </a:lnSpc>
              <a:spcBef>
                <a:spcPct val="0"/>
              </a:spcBef>
              <a:spcAft>
                <a:spcPts val="0"/>
              </a:spcAft>
              <a:buClrTx/>
              <a:buSzTx/>
              <a:buFontTx/>
              <a:buNone/>
              <a:tabLst/>
              <a:defRPr lang="en-US" sz="31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3639"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28" y="0"/>
            <a:ext cx="12205754" cy="6858000"/>
          </a:xfrm>
          <a:prstGeom prst="rect">
            <a:avLst/>
          </a:prstGeom>
          <a:noFill/>
        </p:spPr>
      </p:pic>
      <p:sp>
        <p:nvSpPr>
          <p:cNvPr id="3" name="Rectangle 5"/>
          <p:cNvSpPr>
            <a:spLocks noChangeArrowheads="1"/>
          </p:cNvSpPr>
          <p:nvPr userDrawn="1"/>
        </p:nvSpPr>
        <p:spPr bwMode="ltGray">
          <a:xfrm>
            <a:off x="10347517" y="6569178"/>
            <a:ext cx="1083706" cy="190617"/>
          </a:xfrm>
          <a:prstGeom prst="rect">
            <a:avLst/>
          </a:prstGeom>
          <a:noFill/>
          <a:ln w="9525">
            <a:noFill/>
            <a:miter lim="800000"/>
            <a:headEnd/>
            <a:tailEnd/>
          </a:ln>
          <a:effectLst/>
        </p:spPr>
        <p:txBody>
          <a:bodyPr wrap="square" lIns="82044" tIns="41021" rIns="82044" bIns="41021" anchor="b">
            <a:spAutoFit/>
          </a:bodyPr>
          <a:lstStyle/>
          <a:p>
            <a:pPr algn="r" defTabSz="813708">
              <a:lnSpc>
                <a:spcPct val="100000"/>
              </a:lnSpc>
            </a:pPr>
            <a:r>
              <a:rPr lang="en-US" sz="700" dirty="0">
                <a:solidFill>
                  <a:schemeClr val="bg1"/>
                </a:solidFill>
                <a:latin typeface="+mj-lt"/>
              </a:rPr>
              <a:t>Cisco Confidential</a:t>
            </a:r>
          </a:p>
        </p:txBody>
      </p:sp>
      <p:sp>
        <p:nvSpPr>
          <p:cNvPr id="4" name="Rectangle 5"/>
          <p:cNvSpPr>
            <a:spLocks noChangeArrowheads="1"/>
          </p:cNvSpPr>
          <p:nvPr userDrawn="1"/>
        </p:nvSpPr>
        <p:spPr bwMode="ltGray">
          <a:xfrm>
            <a:off x="10347517" y="6569178"/>
            <a:ext cx="1083706" cy="190617"/>
          </a:xfrm>
          <a:prstGeom prst="rect">
            <a:avLst/>
          </a:prstGeom>
          <a:noFill/>
          <a:ln w="9525">
            <a:noFill/>
            <a:miter lim="800000"/>
            <a:headEnd/>
            <a:tailEnd/>
          </a:ln>
          <a:effectLst/>
        </p:spPr>
        <p:txBody>
          <a:bodyPr wrap="square" lIns="82044" tIns="41021" rIns="82044" bIns="41021" anchor="b">
            <a:spAutoFit/>
          </a:bodyPr>
          <a:lstStyle/>
          <a:p>
            <a:pPr algn="r" defTabSz="813708">
              <a:lnSpc>
                <a:spcPct val="100000"/>
              </a:lnSpc>
            </a:pPr>
            <a:r>
              <a:rPr lang="en-US" sz="700" dirty="0">
                <a:solidFill>
                  <a:schemeClr val="bg1"/>
                </a:solidFill>
                <a:latin typeface="+mj-lt"/>
              </a:rPr>
              <a:t>Cisco Confidential</a:t>
            </a:r>
          </a:p>
        </p:txBody>
      </p:sp>
      <p:sp>
        <p:nvSpPr>
          <p:cNvPr id="5" name="Rectangle 7"/>
          <p:cNvSpPr>
            <a:spLocks noChangeArrowheads="1"/>
          </p:cNvSpPr>
          <p:nvPr userDrawn="1"/>
        </p:nvSpPr>
        <p:spPr bwMode="ltGray">
          <a:xfrm>
            <a:off x="11563240" y="6565074"/>
            <a:ext cx="275507" cy="190617"/>
          </a:xfrm>
          <a:prstGeom prst="rect">
            <a:avLst/>
          </a:prstGeom>
          <a:noFill/>
          <a:ln w="9525" algn="ctr">
            <a:noFill/>
            <a:miter lim="800000"/>
            <a:headEnd/>
            <a:tailEnd/>
          </a:ln>
          <a:effectLst/>
        </p:spPr>
        <p:txBody>
          <a:bodyPr wrap="none" lIns="82044" tIns="41021" rIns="82044" bIns="41021" anchor="b">
            <a:spAutoFit/>
          </a:bodyPr>
          <a:lstStyle/>
          <a:p>
            <a:pPr algn="r" defTabSz="813708">
              <a:lnSpc>
                <a:spcPct val="100000"/>
              </a:lnSpc>
            </a:pPr>
            <a:fld id="{DFCF27A5-1A5B-48D3-A060-2758FFBB1ADD}" type="slidenum">
              <a:rPr lang="en-US" sz="700">
                <a:solidFill>
                  <a:schemeClr val="bg2"/>
                </a:solidFill>
                <a:latin typeface="+mj-lt"/>
              </a:rPr>
              <a:pPr algn="r" defTabSz="813708">
                <a:lnSpc>
                  <a:spcPct val="100000"/>
                </a:lnSpc>
              </a:pPr>
              <a:t>‹#›</a:t>
            </a:fld>
            <a:endParaRPr lang="en-US" sz="700" dirty="0">
              <a:solidFill>
                <a:schemeClr val="bg2"/>
              </a:solidFill>
              <a:latin typeface="+mj-lt"/>
            </a:endParaRPr>
          </a:p>
        </p:txBody>
      </p:sp>
      <p:sp>
        <p:nvSpPr>
          <p:cNvPr id="6" name="Rectangle 4"/>
          <p:cNvSpPr>
            <a:spLocks noChangeArrowheads="1"/>
          </p:cNvSpPr>
          <p:nvPr userDrawn="1"/>
        </p:nvSpPr>
        <p:spPr bwMode="ltGray">
          <a:xfrm>
            <a:off x="354158" y="6570873"/>
            <a:ext cx="4559499" cy="190643"/>
          </a:xfrm>
          <a:prstGeom prst="rect">
            <a:avLst/>
          </a:prstGeom>
          <a:noFill/>
          <a:ln w="9525">
            <a:noFill/>
            <a:miter lim="800000"/>
            <a:headEnd/>
            <a:tailEnd/>
          </a:ln>
          <a:effectLst/>
        </p:spPr>
        <p:txBody>
          <a:bodyPr wrap="square" lIns="82044" tIns="41021" rIns="82044" bIns="41021" anchor="b" anchorCtr="0">
            <a:spAutoFit/>
          </a:bodyPr>
          <a:lstStyle/>
          <a:p>
            <a:pPr algn="l" defTabSz="813708">
              <a:lnSpc>
                <a:spcPct val="100000"/>
              </a:lnSpc>
            </a:pPr>
            <a:r>
              <a:rPr lang="en-US" sz="700" dirty="0" smtClean="0">
                <a:solidFill>
                  <a:schemeClr val="bg2"/>
                </a:solidFill>
                <a:latin typeface="+mj-lt"/>
              </a:rPr>
              <a:t>© 2013</a:t>
            </a:r>
            <a:r>
              <a:rPr lang="en-US" sz="700" baseline="0" dirty="0" smtClean="0">
                <a:solidFill>
                  <a:schemeClr val="bg2"/>
                </a:solidFill>
                <a:latin typeface="+mj-lt"/>
              </a:rPr>
              <a:t>  </a:t>
            </a:r>
            <a:r>
              <a:rPr lang="en-US" sz="700" dirty="0" smtClean="0">
                <a:solidFill>
                  <a:schemeClr val="bg2"/>
                </a:solidFill>
                <a:latin typeface="+mj-lt"/>
              </a:rPr>
              <a:t>Cisco and/or its affiliates. All rights reserved.</a:t>
            </a:r>
            <a:endParaRPr lang="en-US" sz="700" dirty="0">
              <a:solidFill>
                <a:schemeClr val="bg2"/>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28" y="0"/>
            <a:ext cx="12205754" cy="6858000"/>
          </a:xfrm>
          <a:prstGeom prst="rect">
            <a:avLst/>
          </a:prstGeom>
          <a:noFill/>
        </p:spPr>
      </p:pic>
      <p:sp>
        <p:nvSpPr>
          <p:cNvPr id="34" name="Rectangle 33"/>
          <p:cNvSpPr>
            <a:spLocks noChangeArrowheads="1"/>
          </p:cNvSpPr>
          <p:nvPr userDrawn="1"/>
        </p:nvSpPr>
        <p:spPr bwMode="black">
          <a:xfrm>
            <a:off x="5884495" y="5844551"/>
            <a:ext cx="41443" cy="157016"/>
          </a:xfrm>
          <a:prstGeom prst="rect">
            <a:avLst/>
          </a:prstGeom>
          <a:solidFill>
            <a:schemeClr val="bg1"/>
          </a:solidFill>
          <a:ln w="9525">
            <a:noFill/>
            <a:miter lim="800000"/>
            <a:headEnd/>
            <a:tailEnd/>
          </a:ln>
        </p:spPr>
        <p:txBody>
          <a:bodyPr lIns="91360" tIns="45681" rIns="91360" bIns="45681"/>
          <a:lstStyle/>
          <a:p>
            <a:endParaRPr lang="en-US" dirty="0">
              <a:solidFill>
                <a:srgbClr val="0096D6"/>
              </a:solidFill>
              <a:latin typeface="+mj-lt"/>
            </a:endParaRPr>
          </a:p>
        </p:txBody>
      </p:sp>
      <p:sp>
        <p:nvSpPr>
          <p:cNvPr id="35" name="Freeform 34"/>
          <p:cNvSpPr>
            <a:spLocks/>
          </p:cNvSpPr>
          <p:nvPr userDrawn="1"/>
        </p:nvSpPr>
        <p:spPr bwMode="black">
          <a:xfrm>
            <a:off x="6125950" y="5840203"/>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36" name="Freeform 35"/>
          <p:cNvSpPr>
            <a:spLocks/>
          </p:cNvSpPr>
          <p:nvPr userDrawn="1"/>
        </p:nvSpPr>
        <p:spPr bwMode="black">
          <a:xfrm>
            <a:off x="5711041" y="5840203"/>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37" name="Freeform 36"/>
          <p:cNvSpPr>
            <a:spLocks noEditPoints="1"/>
          </p:cNvSpPr>
          <p:nvPr userDrawn="1"/>
        </p:nvSpPr>
        <p:spPr bwMode="black">
          <a:xfrm>
            <a:off x="6289285" y="5840203"/>
            <a:ext cx="164806"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38" name="Freeform 37"/>
          <p:cNvSpPr>
            <a:spLocks/>
          </p:cNvSpPr>
          <p:nvPr userDrawn="1"/>
        </p:nvSpPr>
        <p:spPr bwMode="black">
          <a:xfrm>
            <a:off x="5979457" y="5840203"/>
            <a:ext cx="107461"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39" name="Freeform 38"/>
          <p:cNvSpPr>
            <a:spLocks/>
          </p:cNvSpPr>
          <p:nvPr userDrawn="1"/>
        </p:nvSpPr>
        <p:spPr bwMode="black">
          <a:xfrm>
            <a:off x="5628611" y="5654205"/>
            <a:ext cx="39032" cy="8068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40" name="Freeform 39"/>
          <p:cNvSpPr>
            <a:spLocks/>
          </p:cNvSpPr>
          <p:nvPr userDrawn="1"/>
        </p:nvSpPr>
        <p:spPr bwMode="black">
          <a:xfrm>
            <a:off x="5738000" y="5600088"/>
            <a:ext cx="39032"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41" name="Freeform 40"/>
          <p:cNvSpPr>
            <a:spLocks/>
          </p:cNvSpPr>
          <p:nvPr userDrawn="1"/>
        </p:nvSpPr>
        <p:spPr bwMode="black">
          <a:xfrm>
            <a:off x="5845463" y="5525721"/>
            <a:ext cx="39032"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42" name="Freeform 41"/>
          <p:cNvSpPr>
            <a:spLocks/>
          </p:cNvSpPr>
          <p:nvPr userDrawn="1"/>
        </p:nvSpPr>
        <p:spPr bwMode="black">
          <a:xfrm>
            <a:off x="5954852" y="5600088"/>
            <a:ext cx="39032"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43" name="Freeform 42"/>
          <p:cNvSpPr>
            <a:spLocks/>
          </p:cNvSpPr>
          <p:nvPr userDrawn="1"/>
        </p:nvSpPr>
        <p:spPr bwMode="black">
          <a:xfrm>
            <a:off x="6061831" y="5654205"/>
            <a:ext cx="41443" cy="8068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44" name="Freeform 43"/>
          <p:cNvSpPr>
            <a:spLocks/>
          </p:cNvSpPr>
          <p:nvPr userDrawn="1"/>
        </p:nvSpPr>
        <p:spPr bwMode="black">
          <a:xfrm>
            <a:off x="6171226"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45" name="Freeform 44"/>
          <p:cNvSpPr>
            <a:spLocks/>
          </p:cNvSpPr>
          <p:nvPr userDrawn="1"/>
        </p:nvSpPr>
        <p:spPr bwMode="black">
          <a:xfrm>
            <a:off x="6280616" y="5525721"/>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46" name="Freeform 45"/>
          <p:cNvSpPr>
            <a:spLocks/>
          </p:cNvSpPr>
          <p:nvPr userDrawn="1"/>
        </p:nvSpPr>
        <p:spPr bwMode="black">
          <a:xfrm>
            <a:off x="6388076"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47" name="Freeform 46"/>
          <p:cNvSpPr>
            <a:spLocks/>
          </p:cNvSpPr>
          <p:nvPr userDrawn="1"/>
        </p:nvSpPr>
        <p:spPr bwMode="black">
          <a:xfrm>
            <a:off x="6497465" y="5654205"/>
            <a:ext cx="39515" cy="8068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00"/>
                                        <p:tgtEl>
                                          <p:spTgt spid="3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700"/>
                                        <p:tgtEl>
                                          <p:spTgt spid="4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700"/>
                                        <p:tgtEl>
                                          <p:spTgt spid="4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700"/>
                                        <p:tgtEl>
                                          <p:spTgt spid="45"/>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700"/>
                                        <p:tgtEl>
                                          <p:spTgt spid="47"/>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700"/>
                                        <p:tgtEl>
                                          <p:spTgt spid="4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700"/>
                                        <p:tgtEl>
                                          <p:spTgt spid="4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700"/>
                                        <p:tgtEl>
                                          <p:spTgt spid="44"/>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700"/>
                                        <p:tgtEl>
                                          <p:spTgt spid="46"/>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39"/>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41"/>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43"/>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5"/>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47"/>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40"/>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42"/>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44"/>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46"/>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700"/>
                                        <p:tgtEl>
                                          <p:spTgt spid="36"/>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700"/>
                                        <p:tgtEl>
                                          <p:spTgt spid="34"/>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700"/>
                                        <p:tgtEl>
                                          <p:spTgt spid="38"/>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700"/>
                                        <p:tgtEl>
                                          <p:spTgt spid="35"/>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6928" y="0"/>
            <a:ext cx="12205754" cy="6858000"/>
          </a:xfrm>
          <a:prstGeom prst="rect">
            <a:avLst/>
          </a:prstGeom>
          <a:noFill/>
        </p:spPr>
      </p:pic>
      <p:sp>
        <p:nvSpPr>
          <p:cNvPr id="34" name="TextBox 33"/>
          <p:cNvSpPr txBox="1"/>
          <p:nvPr userDrawn="1"/>
        </p:nvSpPr>
        <p:spPr>
          <a:xfrm>
            <a:off x="859379" y="3060513"/>
            <a:ext cx="2468588" cy="646305"/>
          </a:xfrm>
          <a:prstGeom prst="rect">
            <a:avLst/>
          </a:prstGeom>
          <a:noFill/>
        </p:spPr>
        <p:txBody>
          <a:bodyPr wrap="none" lIns="91360" tIns="45681" rIns="91360" bIns="45681"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20" name="Rectangle 19"/>
          <p:cNvSpPr>
            <a:spLocks noChangeArrowheads="1"/>
          </p:cNvSpPr>
          <p:nvPr userDrawn="1"/>
        </p:nvSpPr>
        <p:spPr bwMode="black">
          <a:xfrm>
            <a:off x="8409358" y="3708612"/>
            <a:ext cx="116616" cy="441827"/>
          </a:xfrm>
          <a:prstGeom prst="rect">
            <a:avLst/>
          </a:prstGeom>
          <a:solidFill>
            <a:schemeClr val="bg1"/>
          </a:solidFill>
          <a:ln w="9525">
            <a:noFill/>
            <a:miter lim="800000"/>
            <a:headEnd/>
            <a:tailEnd/>
          </a:ln>
        </p:spPr>
        <p:txBody>
          <a:bodyPr lIns="91360" tIns="45681" rIns="91360" bIns="45681"/>
          <a:lstStyle/>
          <a:p>
            <a:endParaRPr lang="en-US" dirty="0">
              <a:solidFill>
                <a:srgbClr val="0096D6"/>
              </a:solidFill>
              <a:latin typeface="+mj-lt"/>
            </a:endParaRPr>
          </a:p>
        </p:txBody>
      </p:sp>
      <p:sp>
        <p:nvSpPr>
          <p:cNvPr id="21" name="Freeform 20"/>
          <p:cNvSpPr>
            <a:spLocks/>
          </p:cNvSpPr>
          <p:nvPr userDrawn="1"/>
        </p:nvSpPr>
        <p:spPr bwMode="black">
          <a:xfrm>
            <a:off x="9088740" y="3697607"/>
            <a:ext cx="337641"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22" name="Freeform 21"/>
          <p:cNvSpPr>
            <a:spLocks/>
          </p:cNvSpPr>
          <p:nvPr userDrawn="1"/>
        </p:nvSpPr>
        <p:spPr bwMode="black">
          <a:xfrm>
            <a:off x="7921230" y="3697607"/>
            <a:ext cx="337641"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23" name="Freeform 22"/>
          <p:cNvSpPr>
            <a:spLocks noEditPoints="1"/>
          </p:cNvSpPr>
          <p:nvPr userDrawn="1"/>
        </p:nvSpPr>
        <p:spPr bwMode="black">
          <a:xfrm>
            <a:off x="9548392" y="3697607"/>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24" name="Freeform 23"/>
          <p:cNvSpPr>
            <a:spLocks/>
          </p:cNvSpPr>
          <p:nvPr userDrawn="1"/>
        </p:nvSpPr>
        <p:spPr bwMode="black">
          <a:xfrm>
            <a:off x="8676514" y="3697607"/>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25" name="Freeform 24"/>
          <p:cNvSpPr>
            <a:spLocks/>
          </p:cNvSpPr>
          <p:nvPr userDrawn="1"/>
        </p:nvSpPr>
        <p:spPr bwMode="black">
          <a:xfrm>
            <a:off x="7689324"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26" name="Freeform 25"/>
          <p:cNvSpPr>
            <a:spLocks/>
          </p:cNvSpPr>
          <p:nvPr userDrawn="1"/>
        </p:nvSpPr>
        <p:spPr bwMode="black">
          <a:xfrm>
            <a:off x="7997133" y="2930189"/>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27" name="Freeform 26"/>
          <p:cNvSpPr>
            <a:spLocks/>
          </p:cNvSpPr>
          <p:nvPr userDrawn="1"/>
        </p:nvSpPr>
        <p:spPr bwMode="black">
          <a:xfrm>
            <a:off x="8299525" y="2720854"/>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28" name="Freeform 27"/>
          <p:cNvSpPr>
            <a:spLocks/>
          </p:cNvSpPr>
          <p:nvPr userDrawn="1"/>
        </p:nvSpPr>
        <p:spPr bwMode="black">
          <a:xfrm>
            <a:off x="8607334" y="2930183"/>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29" name="Freeform 28"/>
          <p:cNvSpPr>
            <a:spLocks/>
          </p:cNvSpPr>
          <p:nvPr userDrawn="1"/>
        </p:nvSpPr>
        <p:spPr bwMode="black">
          <a:xfrm>
            <a:off x="8908364" y="3082474"/>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30" name="Freeform 29"/>
          <p:cNvSpPr>
            <a:spLocks/>
          </p:cNvSpPr>
          <p:nvPr userDrawn="1"/>
        </p:nvSpPr>
        <p:spPr bwMode="black">
          <a:xfrm>
            <a:off x="9216203" y="2930189"/>
            <a:ext cx="111191" cy="37929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31" name="Freeform 30"/>
          <p:cNvSpPr>
            <a:spLocks/>
          </p:cNvSpPr>
          <p:nvPr userDrawn="1"/>
        </p:nvSpPr>
        <p:spPr bwMode="black">
          <a:xfrm>
            <a:off x="9524014" y="2720854"/>
            <a:ext cx="111191" cy="69876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32" name="Freeform 31"/>
          <p:cNvSpPr>
            <a:spLocks/>
          </p:cNvSpPr>
          <p:nvPr userDrawn="1"/>
        </p:nvSpPr>
        <p:spPr bwMode="black">
          <a:xfrm>
            <a:off x="9826398" y="2930189"/>
            <a:ext cx="111191" cy="37929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
        <p:nvSpPr>
          <p:cNvPr id="33" name="Freeform 32"/>
          <p:cNvSpPr>
            <a:spLocks/>
          </p:cNvSpPr>
          <p:nvPr userDrawn="1"/>
        </p:nvSpPr>
        <p:spPr bwMode="black">
          <a:xfrm>
            <a:off x="10134210" y="3082474"/>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360" tIns="45681" rIns="91360" bIns="45681"/>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700"/>
                                        <p:tgtEl>
                                          <p:spTgt spid="26"/>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700"/>
                                        <p:tgtEl>
                                          <p:spTgt spid="27"/>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700"/>
                                        <p:tgtEl>
                                          <p:spTgt spid="2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00"/>
                                        <p:tgtEl>
                                          <p:spTgt spid="2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00"/>
                                        <p:tgtEl>
                                          <p:spTgt spid="3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00"/>
                                        <p:tgtEl>
                                          <p:spTgt spid="3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700"/>
                                        <p:tgtEl>
                                          <p:spTgt spid="32"/>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700"/>
                                        <p:tgtEl>
                                          <p:spTgt spid="33"/>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5"/>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7"/>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2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3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3"/>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6"/>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8"/>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3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32"/>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444388" y="6381456"/>
            <a:ext cx="11300057" cy="163808"/>
          </a:xfrm>
          <a:prstGeom prst="rect">
            <a:avLst/>
          </a:prstGeom>
        </p:spPr>
      </p:pic>
      <p:sp>
        <p:nvSpPr>
          <p:cNvPr id="2" name="Title Placeholder 1"/>
          <p:cNvSpPr>
            <a:spLocks noGrp="1"/>
          </p:cNvSpPr>
          <p:nvPr>
            <p:ph type="title"/>
          </p:nvPr>
        </p:nvSpPr>
        <p:spPr>
          <a:xfrm>
            <a:off x="306192" y="432215"/>
            <a:ext cx="11438253" cy="838200"/>
          </a:xfrm>
          <a:prstGeom prst="rect">
            <a:avLst/>
          </a:prstGeom>
        </p:spPr>
        <p:txBody>
          <a:bodyPr vert="horz" lIns="82216" tIns="45681" rIns="82216" bIns="45681"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306192" y="1339750"/>
            <a:ext cx="11438253" cy="4965699"/>
          </a:xfrm>
          <a:prstGeom prst="rect">
            <a:avLst/>
          </a:prstGeom>
        </p:spPr>
        <p:txBody>
          <a:bodyPr vert="horz" lIns="91360" tIns="45681" rIns="91360" bIns="45681"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354158" y="6570873"/>
            <a:ext cx="4559499" cy="190643"/>
          </a:xfrm>
          <a:prstGeom prst="rect">
            <a:avLst/>
          </a:prstGeom>
          <a:noFill/>
          <a:ln w="9525">
            <a:noFill/>
            <a:miter lim="800000"/>
            <a:headEnd/>
            <a:tailEnd/>
          </a:ln>
          <a:effectLst/>
        </p:spPr>
        <p:txBody>
          <a:bodyPr wrap="square" lIns="82044" tIns="41021" rIns="82044" bIns="41021" anchor="b" anchorCtr="0">
            <a:spAutoFit/>
          </a:bodyPr>
          <a:lstStyle/>
          <a:p>
            <a:pPr algn="l" defTabSz="813708">
              <a:lnSpc>
                <a:spcPct val="100000"/>
              </a:lnSpc>
            </a:pPr>
            <a:r>
              <a:rPr lang="en-US" sz="700" dirty="0" smtClean="0">
                <a:solidFill>
                  <a:srgbClr val="C0C0C0"/>
                </a:solidFill>
                <a:latin typeface="+mj-lt"/>
              </a:rPr>
              <a:t>© 2013</a:t>
            </a:r>
            <a:r>
              <a:rPr lang="en-US" sz="700" baseline="0" dirty="0" smtClean="0">
                <a:solidFill>
                  <a:srgbClr val="C0C0C0"/>
                </a:solidFill>
                <a:latin typeface="+mj-lt"/>
              </a:rPr>
              <a:t> </a:t>
            </a:r>
            <a:r>
              <a:rPr lang="en-US" sz="700" dirty="0" smtClean="0">
                <a:solidFill>
                  <a:srgbClr val="C0C0C0"/>
                </a:solidFill>
                <a:latin typeface="+mj-lt"/>
              </a:rPr>
              <a:t> Cisco and/or its affiliates. All rights reserved.</a:t>
            </a:r>
            <a:endParaRPr lang="en-US" sz="700" dirty="0">
              <a:solidFill>
                <a:srgbClr val="C0C0C0"/>
              </a:solidFill>
              <a:latin typeface="+mj-lt"/>
            </a:endParaRPr>
          </a:p>
        </p:txBody>
      </p:sp>
      <p:sp>
        <p:nvSpPr>
          <p:cNvPr id="11" name="Rectangle 5"/>
          <p:cNvSpPr>
            <a:spLocks noChangeArrowheads="1"/>
          </p:cNvSpPr>
          <p:nvPr/>
        </p:nvSpPr>
        <p:spPr bwMode="ltGray">
          <a:xfrm>
            <a:off x="10542045" y="6569237"/>
            <a:ext cx="889183" cy="190565"/>
          </a:xfrm>
          <a:prstGeom prst="rect">
            <a:avLst/>
          </a:prstGeom>
          <a:noFill/>
          <a:ln w="9525">
            <a:noFill/>
            <a:miter lim="800000"/>
            <a:headEnd/>
            <a:tailEnd/>
          </a:ln>
          <a:effectLst/>
        </p:spPr>
        <p:txBody>
          <a:bodyPr wrap="none" lIns="82044" tIns="41021" rIns="82044" bIns="41021" anchor="b">
            <a:spAutoFit/>
          </a:bodyPr>
          <a:lstStyle/>
          <a:p>
            <a:pPr algn="r" defTabSz="813708">
              <a:lnSpc>
                <a:spcPct val="100000"/>
              </a:lnSpc>
            </a:pPr>
            <a:r>
              <a:rPr lang="en-US" sz="700" dirty="0">
                <a:solidFill>
                  <a:srgbClr val="C0C0C0"/>
                </a:solidFill>
                <a:latin typeface="+mj-lt"/>
              </a:rPr>
              <a:t>Cisco Confidential</a:t>
            </a:r>
          </a:p>
        </p:txBody>
      </p:sp>
      <p:sp>
        <p:nvSpPr>
          <p:cNvPr id="9" name="Rectangle 7"/>
          <p:cNvSpPr>
            <a:spLocks noChangeArrowheads="1"/>
          </p:cNvSpPr>
          <p:nvPr/>
        </p:nvSpPr>
        <p:spPr bwMode="ltGray">
          <a:xfrm>
            <a:off x="11563240" y="6565074"/>
            <a:ext cx="275507" cy="190617"/>
          </a:xfrm>
          <a:prstGeom prst="rect">
            <a:avLst/>
          </a:prstGeom>
          <a:noFill/>
          <a:ln w="9525" algn="ctr">
            <a:noFill/>
            <a:miter lim="800000"/>
            <a:headEnd/>
            <a:tailEnd/>
          </a:ln>
          <a:effectLst/>
        </p:spPr>
        <p:txBody>
          <a:bodyPr wrap="none" lIns="82044" tIns="41021" rIns="82044" bIns="41021" anchor="b">
            <a:spAutoFit/>
          </a:bodyPr>
          <a:lstStyle/>
          <a:p>
            <a:pPr algn="r" defTabSz="813708">
              <a:lnSpc>
                <a:spcPct val="100000"/>
              </a:lnSpc>
            </a:pPr>
            <a:fld id="{DFCF27A5-1A5B-48D3-A060-2758FFBB1ADD}" type="slidenum">
              <a:rPr lang="en-US" sz="700">
                <a:solidFill>
                  <a:srgbClr val="C0C0C0"/>
                </a:solidFill>
                <a:latin typeface="+mj-lt"/>
              </a:rPr>
              <a:pPr algn="r" defTabSz="813708">
                <a:lnSpc>
                  <a:spcPct val="100000"/>
                </a:lnSpc>
              </a:pPr>
              <a:t>‹#›</a:t>
            </a:fld>
            <a:endParaRPr lang="en-US" sz="700" dirty="0">
              <a:solidFill>
                <a:srgbClr val="C0C0C0"/>
              </a:solidFill>
              <a:latin typeface="+mj-lt"/>
            </a:endParaRPr>
          </a:p>
        </p:txBody>
      </p:sp>
    </p:spTree>
  </p:cSld>
  <p:clrMap bg1="lt1" tx1="dk1" bg2="lt2" tx2="dk2" accent1="accent1" accent2="accent2" accent3="accent3" accent4="accent4" accent5="accent5" accent6="accent6" hlink="hlink" folHlink="folHlink"/>
  <p:sldLayoutIdLst>
    <p:sldLayoutId id="2147483899" r:id="rId1"/>
    <p:sldLayoutId id="2147483930" r:id="rId2"/>
    <p:sldLayoutId id="2147483901" r:id="rId3"/>
    <p:sldLayoutId id="2147483904" r:id="rId4"/>
    <p:sldLayoutId id="2147483905" r:id="rId5"/>
    <p:sldLayoutId id="2147483906" r:id="rId6"/>
    <p:sldLayoutId id="2147483922" r:id="rId7"/>
    <p:sldLayoutId id="2147483924" r:id="rId8"/>
    <p:sldLayoutId id="2147483925" r:id="rId9"/>
    <p:sldLayoutId id="2147483948" r:id="rId10"/>
    <p:sldLayoutId id="2147483949" r:id="rId11"/>
    <p:sldLayoutId id="2147483950" r:id="rId12"/>
  </p:sldLayoutIdLst>
  <p:transition>
    <p:wipe dir="r"/>
  </p:transition>
  <p:timing>
    <p:tnLst>
      <p:par>
        <p:cTn id="1" dur="indefinite" restart="never" nodeType="tmRoot"/>
      </p:par>
    </p:tnLst>
  </p:timing>
  <p:txStyles>
    <p:titleStyle>
      <a:lvl1pPr algn="l" defTabSz="913639"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p:titleStyle>
    <p:bodyStyle>
      <a:lvl1pPr marL="228413" indent="-228413" algn="l" defTabSz="913639"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080" indent="0" algn="l" defTabSz="913639" rtl="0" eaLnBrk="1" latinLnBrk="0" hangingPunct="1">
        <a:lnSpc>
          <a:spcPct val="95000"/>
        </a:lnSpc>
        <a:spcBef>
          <a:spcPts val="840"/>
        </a:spcBef>
        <a:buClr>
          <a:schemeClr val="tx2"/>
        </a:buClr>
        <a:buFontTx/>
        <a:buNone/>
        <a:defRPr lang="en-US" sz="1900" kern="1200" dirty="0" smtClean="0">
          <a:solidFill>
            <a:schemeClr val="bg1"/>
          </a:solidFill>
          <a:latin typeface="+mj-lt"/>
          <a:ea typeface="+mn-ea"/>
          <a:cs typeface="+mn-cs"/>
        </a:defRPr>
      </a:lvl2pPr>
      <a:lvl3pPr marL="571020" indent="-1588" algn="l" defTabSz="913639"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413" indent="0" algn="l" defTabSz="913639" rtl="0" eaLnBrk="1" latinLnBrk="0" hangingPunct="1">
        <a:lnSpc>
          <a:spcPct val="95000"/>
        </a:lnSpc>
        <a:spcBef>
          <a:spcPts val="840"/>
        </a:spcBef>
        <a:buFont typeface="Arial" pitchFamily="34" charset="0"/>
        <a:buNone/>
        <a:defRPr lang="en-US" sz="1500" kern="1200" dirty="0" smtClean="0">
          <a:solidFill>
            <a:schemeClr val="bg1"/>
          </a:solidFill>
          <a:latin typeface="+mj-lt"/>
          <a:ea typeface="+mn-ea"/>
          <a:cs typeface="+mn-cs"/>
        </a:defRPr>
      </a:lvl4pPr>
      <a:lvl5pPr marL="801021" indent="0" algn="l" defTabSz="913639" rtl="0" eaLnBrk="1" latinLnBrk="0" hangingPunct="1">
        <a:lnSpc>
          <a:spcPct val="95000"/>
        </a:lnSpc>
        <a:spcBef>
          <a:spcPts val="840"/>
        </a:spcBef>
        <a:buFont typeface="Arial" pitchFamily="34" charset="0"/>
        <a:buNone/>
        <a:defRPr lang="en-US" sz="1500" kern="1200" dirty="0">
          <a:solidFill>
            <a:schemeClr val="bg1"/>
          </a:solidFill>
          <a:latin typeface="+mj-lt"/>
          <a:ea typeface="+mn-ea"/>
          <a:cs typeface="+mn-cs"/>
        </a:defRPr>
      </a:lvl5pPr>
      <a:lvl6pPr marL="2512519" indent="-228413" algn="l" defTabSz="9136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0" indent="-228413" algn="l" defTabSz="9136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6" indent="-228413" algn="l" defTabSz="9136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2" indent="-228413" algn="l" defTabSz="9136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39" rtl="0" eaLnBrk="1" latinLnBrk="0" hangingPunct="1">
        <a:defRPr sz="1900" kern="1200">
          <a:solidFill>
            <a:schemeClr val="tx1"/>
          </a:solidFill>
          <a:latin typeface="+mn-lt"/>
          <a:ea typeface="+mn-ea"/>
          <a:cs typeface="+mn-cs"/>
        </a:defRPr>
      </a:lvl1pPr>
      <a:lvl2pPr marL="456801" algn="l" defTabSz="913639" rtl="0" eaLnBrk="1" latinLnBrk="0" hangingPunct="1">
        <a:defRPr sz="1900" kern="1200">
          <a:solidFill>
            <a:schemeClr val="tx1"/>
          </a:solidFill>
          <a:latin typeface="+mn-lt"/>
          <a:ea typeface="+mn-ea"/>
          <a:cs typeface="+mn-cs"/>
        </a:defRPr>
      </a:lvl2pPr>
      <a:lvl3pPr marL="913639" algn="l" defTabSz="913639" rtl="0" eaLnBrk="1" latinLnBrk="0" hangingPunct="1">
        <a:defRPr sz="1900" kern="1200">
          <a:solidFill>
            <a:schemeClr val="tx1"/>
          </a:solidFill>
          <a:latin typeface="+mn-lt"/>
          <a:ea typeface="+mn-ea"/>
          <a:cs typeface="+mn-cs"/>
        </a:defRPr>
      </a:lvl3pPr>
      <a:lvl4pPr marL="1370453" algn="l" defTabSz="913639" rtl="0" eaLnBrk="1" latinLnBrk="0" hangingPunct="1">
        <a:defRPr sz="1900" kern="1200">
          <a:solidFill>
            <a:schemeClr val="tx1"/>
          </a:solidFill>
          <a:latin typeface="+mn-lt"/>
          <a:ea typeface="+mn-ea"/>
          <a:cs typeface="+mn-cs"/>
        </a:defRPr>
      </a:lvl4pPr>
      <a:lvl5pPr marL="1827280" algn="l" defTabSz="913639" rtl="0" eaLnBrk="1" latinLnBrk="0" hangingPunct="1">
        <a:defRPr sz="1900" kern="1200">
          <a:solidFill>
            <a:schemeClr val="tx1"/>
          </a:solidFill>
          <a:latin typeface="+mn-lt"/>
          <a:ea typeface="+mn-ea"/>
          <a:cs typeface="+mn-cs"/>
        </a:defRPr>
      </a:lvl5pPr>
      <a:lvl6pPr marL="2284084" algn="l" defTabSz="913639" rtl="0" eaLnBrk="1" latinLnBrk="0" hangingPunct="1">
        <a:defRPr sz="1900" kern="1200">
          <a:solidFill>
            <a:schemeClr val="tx1"/>
          </a:solidFill>
          <a:latin typeface="+mn-lt"/>
          <a:ea typeface="+mn-ea"/>
          <a:cs typeface="+mn-cs"/>
        </a:defRPr>
      </a:lvl6pPr>
      <a:lvl7pPr marL="2740914" algn="l" defTabSz="913639" rtl="0" eaLnBrk="1" latinLnBrk="0" hangingPunct="1">
        <a:defRPr sz="1900" kern="1200">
          <a:solidFill>
            <a:schemeClr val="tx1"/>
          </a:solidFill>
          <a:latin typeface="+mn-lt"/>
          <a:ea typeface="+mn-ea"/>
          <a:cs typeface="+mn-cs"/>
        </a:defRPr>
      </a:lvl7pPr>
      <a:lvl8pPr marL="3197734" algn="l" defTabSz="913639" rtl="0" eaLnBrk="1" latinLnBrk="0" hangingPunct="1">
        <a:defRPr sz="1900" kern="1200">
          <a:solidFill>
            <a:schemeClr val="tx1"/>
          </a:solidFill>
          <a:latin typeface="+mn-lt"/>
          <a:ea typeface="+mn-ea"/>
          <a:cs typeface="+mn-cs"/>
        </a:defRPr>
      </a:lvl8pPr>
      <a:lvl9pPr marL="3654559" algn="l" defTabSz="913639"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sp>
        <p:nvSpPr>
          <p:cNvPr id="13" name="Rectangle 12"/>
          <p:cNvSpPr/>
          <p:nvPr userDrawn="1"/>
        </p:nvSpPr>
        <p:spPr bwMode="ltGray">
          <a:xfrm>
            <a:off x="4063" y="0"/>
            <a:ext cx="12225391" cy="6858000"/>
          </a:xfrm>
          <a:prstGeom prst="rect">
            <a:avLst/>
          </a:prstGeom>
          <a:gradFill flip="none" rotWithShape="1">
            <a:gsLst>
              <a:gs pos="0">
                <a:srgbClr val="000F1F">
                  <a:alpha val="99000"/>
                </a:srgbClr>
              </a:gs>
              <a:gs pos="55000">
                <a:srgbClr val="000F1F">
                  <a:alpha val="73000"/>
                </a:srgbClr>
              </a:gs>
              <a:gs pos="69000">
                <a:srgbClr val="000F1F">
                  <a:alpha val="36000"/>
                </a:srgbClr>
              </a:gs>
            </a:gsLst>
            <a:lin ang="5400000" scaled="0"/>
            <a:tileRect/>
          </a:gradFill>
          <a:ln w="762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121787" tIns="60893" rIns="121787" bIns="60893" rtlCol="0" anchor="ctr"/>
          <a:lstStyle/>
          <a:p>
            <a:pPr algn="ctr">
              <a:lnSpc>
                <a:spcPct val="90000"/>
              </a:lnSpc>
              <a:spcBef>
                <a:spcPts val="800"/>
              </a:spcBef>
            </a:pPr>
            <a:endParaRPr lang="en-US" dirty="0" smtClean="0">
              <a:solidFill>
                <a:srgbClr val="FFFFFF"/>
              </a:solidFill>
            </a:endParaRPr>
          </a:p>
        </p:txBody>
      </p:sp>
      <p:sp>
        <p:nvSpPr>
          <p:cNvPr id="8" name="Rectangle 7"/>
          <p:cNvSpPr/>
          <p:nvPr userDrawn="1"/>
        </p:nvSpPr>
        <p:spPr bwMode="ltGray">
          <a:xfrm>
            <a:off x="0" y="0"/>
            <a:ext cx="12225391" cy="6858000"/>
          </a:xfrm>
          <a:prstGeom prst="rect">
            <a:avLst/>
          </a:prstGeom>
          <a:gradFill flip="none" rotWithShape="1">
            <a:gsLst>
              <a:gs pos="0">
                <a:schemeClr val="accent3">
                  <a:lumMod val="10000"/>
                  <a:alpha val="64000"/>
                </a:schemeClr>
              </a:gs>
              <a:gs pos="100000">
                <a:srgbClr val="000F1F">
                  <a:alpha val="43000"/>
                </a:srgbClr>
              </a:gs>
            </a:gsLst>
            <a:lin ang="5400000" scaled="0"/>
            <a:tileRect/>
          </a:gradFill>
          <a:ln w="762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121787" tIns="60893" rIns="121787" bIns="60893" rtlCol="0" anchor="ctr"/>
          <a:lstStyle/>
          <a:p>
            <a:pPr algn="ctr">
              <a:lnSpc>
                <a:spcPct val="90000"/>
              </a:lnSpc>
              <a:spcBef>
                <a:spcPts val="800"/>
              </a:spcBef>
            </a:pPr>
            <a:endParaRPr lang="en-US" dirty="0" smtClean="0">
              <a:solidFill>
                <a:srgbClr val="FFFFFF"/>
              </a:solidFill>
            </a:endParaRPr>
          </a:p>
        </p:txBody>
      </p:sp>
      <p:sp>
        <p:nvSpPr>
          <p:cNvPr id="15" name="Rectangle 14"/>
          <p:cNvSpPr/>
          <p:nvPr userDrawn="1"/>
        </p:nvSpPr>
        <p:spPr bwMode="ltGray">
          <a:xfrm>
            <a:off x="4063" y="0"/>
            <a:ext cx="12225391" cy="6858000"/>
          </a:xfrm>
          <a:prstGeom prst="rect">
            <a:avLst/>
          </a:prstGeom>
          <a:gradFill flip="none" rotWithShape="1">
            <a:gsLst>
              <a:gs pos="0">
                <a:srgbClr val="000F1F">
                  <a:alpha val="64000"/>
                </a:srgbClr>
              </a:gs>
              <a:gs pos="36000">
                <a:srgbClr val="000F1F">
                  <a:alpha val="0"/>
                </a:srgbClr>
              </a:gs>
              <a:gs pos="100000">
                <a:srgbClr val="000F1F">
                  <a:alpha val="16000"/>
                </a:srgbClr>
              </a:gs>
            </a:gsLst>
            <a:lin ang="5400000" scaled="0"/>
            <a:tileRect/>
          </a:gradFill>
          <a:ln w="762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121787" tIns="60893" rIns="121787" bIns="60893" rtlCol="0" anchor="ctr"/>
          <a:lstStyle/>
          <a:p>
            <a:pPr algn="ctr">
              <a:lnSpc>
                <a:spcPct val="90000"/>
              </a:lnSpc>
              <a:spcBef>
                <a:spcPts val="800"/>
              </a:spcBef>
            </a:pPr>
            <a:endParaRPr lang="en-US" dirty="0" smtClean="0">
              <a:solidFill>
                <a:srgbClr val="FFFFFF"/>
              </a:solidFill>
            </a:endParaRPr>
          </a:p>
        </p:txBody>
      </p:sp>
      <p:pic>
        <p:nvPicPr>
          <p:cNvPr id="17" name="Picture 16" descr="grapic_wave2.png"/>
          <p:cNvPicPr>
            <a:picLocks noChangeAspect="1"/>
          </p:cNvPicPr>
          <p:nvPr userDrawn="1"/>
        </p:nvPicPr>
        <p:blipFill>
          <a:blip r:embed="rId13">
            <a:alphaModFix amt="51000"/>
          </a:blip>
          <a:stretch>
            <a:fillRect/>
          </a:stretch>
        </p:blipFill>
        <p:spPr>
          <a:xfrm>
            <a:off x="-12701" y="552569"/>
            <a:ext cx="12188013" cy="4876475"/>
          </a:xfrm>
          <a:prstGeom prst="rect">
            <a:avLst/>
          </a:prstGeom>
        </p:spPr>
      </p:pic>
      <p:sp>
        <p:nvSpPr>
          <p:cNvPr id="12" name="Rectangle 11"/>
          <p:cNvSpPr/>
          <p:nvPr userDrawn="1"/>
        </p:nvSpPr>
        <p:spPr bwMode="ltGray">
          <a:xfrm>
            <a:off x="0" y="1414672"/>
            <a:ext cx="12225391" cy="5461152"/>
          </a:xfrm>
          <a:prstGeom prst="rect">
            <a:avLst/>
          </a:prstGeom>
          <a:gradFill flip="none" rotWithShape="1">
            <a:gsLst>
              <a:gs pos="57000">
                <a:srgbClr val="000F1F">
                  <a:alpha val="99000"/>
                </a:srgbClr>
              </a:gs>
              <a:gs pos="76000">
                <a:srgbClr val="000F1F">
                  <a:alpha val="0"/>
                </a:srgbClr>
              </a:gs>
            </a:gsLst>
            <a:lin ang="16200000" scaled="0"/>
            <a:tileRect/>
          </a:gradFill>
          <a:ln w="762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121787" tIns="60893" rIns="121787" bIns="60893" rtlCol="0" anchor="ctr"/>
          <a:lstStyle/>
          <a:p>
            <a:pPr algn="ctr">
              <a:lnSpc>
                <a:spcPct val="90000"/>
              </a:lnSpc>
              <a:spcBef>
                <a:spcPts val="800"/>
              </a:spcBef>
            </a:pPr>
            <a:endParaRPr lang="en-US" dirty="0" smtClean="0">
              <a:solidFill>
                <a:srgbClr val="FFFFFF"/>
              </a:solidFill>
            </a:endParaRPr>
          </a:p>
        </p:txBody>
      </p:sp>
      <p:sp>
        <p:nvSpPr>
          <p:cNvPr id="14" name="Rectangle 13"/>
          <p:cNvSpPr/>
          <p:nvPr userDrawn="1"/>
        </p:nvSpPr>
        <p:spPr bwMode="ltGray">
          <a:xfrm>
            <a:off x="2935200" y="0"/>
            <a:ext cx="9287374" cy="6858000"/>
          </a:xfrm>
          <a:prstGeom prst="rect">
            <a:avLst/>
          </a:prstGeom>
          <a:gradFill flip="none" rotWithShape="1">
            <a:gsLst>
              <a:gs pos="84000">
                <a:srgbClr val="000F1F">
                  <a:alpha val="99000"/>
                </a:srgbClr>
              </a:gs>
              <a:gs pos="62000">
                <a:srgbClr val="000F1F">
                  <a:alpha val="0"/>
                </a:srgbClr>
              </a:gs>
            </a:gsLst>
            <a:lin ang="21420000" scaled="0"/>
            <a:tileRect/>
          </a:gradFill>
          <a:ln w="762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121787" tIns="60893" rIns="121787" bIns="60893" rtlCol="0" anchor="ctr"/>
          <a:lstStyle/>
          <a:p>
            <a:pPr algn="ctr">
              <a:lnSpc>
                <a:spcPct val="90000"/>
              </a:lnSpc>
              <a:spcBef>
                <a:spcPts val="800"/>
              </a:spcBef>
            </a:pPr>
            <a:endParaRPr lang="en-US" dirty="0" smtClean="0">
              <a:solidFill>
                <a:srgbClr val="FFFFFF"/>
              </a:solidFill>
            </a:endParaRPr>
          </a:p>
        </p:txBody>
      </p:sp>
      <p:sp>
        <p:nvSpPr>
          <p:cNvPr id="10" name="Rectangle 4"/>
          <p:cNvSpPr>
            <a:spLocks noChangeArrowheads="1"/>
          </p:cNvSpPr>
          <p:nvPr userDrawn="1"/>
        </p:nvSpPr>
        <p:spPr bwMode="ltGray">
          <a:xfrm>
            <a:off x="335120" y="6527835"/>
            <a:ext cx="4559499" cy="233676"/>
          </a:xfrm>
          <a:prstGeom prst="rect">
            <a:avLst/>
          </a:prstGeom>
          <a:noFill/>
          <a:ln w="9525">
            <a:noFill/>
            <a:miter lim="800000"/>
            <a:headEnd/>
            <a:tailEnd/>
          </a:ln>
          <a:effectLst/>
        </p:spPr>
        <p:txBody>
          <a:bodyPr wrap="square" lIns="109396" tIns="54682" rIns="109396" bIns="54682" anchor="b" anchorCtr="0">
            <a:spAutoFit/>
          </a:bodyPr>
          <a:lstStyle/>
          <a:p>
            <a:pPr defTabSz="1084709"/>
            <a:r>
              <a:rPr lang="en-US" sz="800" dirty="0">
                <a:solidFill>
                  <a:srgbClr val="C0C0C0"/>
                </a:solidFill>
              </a:rPr>
              <a:t>©  </a:t>
            </a:r>
            <a:r>
              <a:rPr lang="en-US" sz="800" dirty="0" smtClean="0">
                <a:solidFill>
                  <a:srgbClr val="C0C0C0"/>
                </a:solidFill>
              </a:rPr>
              <a:t>2013 </a:t>
            </a:r>
            <a:r>
              <a:rPr lang="en-US" sz="800" dirty="0">
                <a:solidFill>
                  <a:srgbClr val="C0C0C0"/>
                </a:solidFill>
              </a:rPr>
              <a:t>Cisco and/or its affiliates. All rights reserved.</a:t>
            </a:r>
          </a:p>
        </p:txBody>
      </p:sp>
      <p:sp>
        <p:nvSpPr>
          <p:cNvPr id="11" name="Rectangle 5"/>
          <p:cNvSpPr>
            <a:spLocks noChangeArrowheads="1"/>
          </p:cNvSpPr>
          <p:nvPr userDrawn="1"/>
        </p:nvSpPr>
        <p:spPr bwMode="ltGray">
          <a:xfrm>
            <a:off x="10376645" y="6526168"/>
            <a:ext cx="1054595" cy="233613"/>
          </a:xfrm>
          <a:prstGeom prst="rect">
            <a:avLst/>
          </a:prstGeom>
          <a:noFill/>
          <a:ln w="9525">
            <a:noFill/>
            <a:miter lim="800000"/>
            <a:headEnd/>
            <a:tailEnd/>
          </a:ln>
          <a:effectLst/>
        </p:spPr>
        <p:txBody>
          <a:bodyPr wrap="none" lIns="109396" tIns="54682" rIns="109396" bIns="54682" anchor="b">
            <a:spAutoFit/>
          </a:bodyPr>
          <a:lstStyle/>
          <a:p>
            <a:pPr algn="r" defTabSz="1084709"/>
            <a:r>
              <a:rPr lang="en-US" sz="800" dirty="0">
                <a:solidFill>
                  <a:srgbClr val="C0C0C0"/>
                </a:solidFill>
              </a:rPr>
              <a:t>Cisco Confidential</a:t>
            </a:r>
          </a:p>
        </p:txBody>
      </p:sp>
      <p:sp>
        <p:nvSpPr>
          <p:cNvPr id="9" name="Rectangle 7"/>
          <p:cNvSpPr>
            <a:spLocks noChangeArrowheads="1"/>
          </p:cNvSpPr>
          <p:nvPr userDrawn="1"/>
        </p:nvSpPr>
        <p:spPr bwMode="ltGray">
          <a:xfrm>
            <a:off x="11514861" y="6522064"/>
            <a:ext cx="349274" cy="233613"/>
          </a:xfrm>
          <a:prstGeom prst="rect">
            <a:avLst/>
          </a:prstGeom>
          <a:noFill/>
          <a:ln w="9525" algn="ctr">
            <a:noFill/>
            <a:miter lim="800000"/>
            <a:headEnd/>
            <a:tailEnd/>
          </a:ln>
          <a:effectLst/>
        </p:spPr>
        <p:txBody>
          <a:bodyPr wrap="none" lIns="109396" tIns="54682" rIns="109396" bIns="54682" anchor="b">
            <a:spAutoFit/>
          </a:bodyPr>
          <a:lstStyle/>
          <a:p>
            <a:pPr algn="r" defTabSz="1084709"/>
            <a:fld id="{DFCF27A5-1A5B-48D3-A060-2758FFBB1ADD}" type="slidenum">
              <a:rPr lang="en-US" sz="800">
                <a:solidFill>
                  <a:srgbClr val="C0C0C0"/>
                </a:solidFill>
              </a:rPr>
              <a:pPr algn="r" defTabSz="1084709"/>
              <a:t>‹#›</a:t>
            </a:fld>
            <a:endParaRPr lang="en-US" sz="800" dirty="0">
              <a:solidFill>
                <a:srgbClr val="C0C0C0"/>
              </a:solidFill>
            </a:endParaRPr>
          </a:p>
        </p:txBody>
      </p:sp>
    </p:spTree>
    <p:extLst>
      <p:ext uri="{BB962C8B-B14F-4D97-AF65-F5344CB8AC3E}">
        <p14:creationId xmlns:p14="http://schemas.microsoft.com/office/powerpoint/2010/main" val="393782536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51" r:id="rId7"/>
    <p:sldLayoutId id="2147483953" r:id="rId8"/>
    <p:sldLayoutId id="2147483954" r:id="rId9"/>
    <p:sldLayoutId id="2147483957" r:id="rId10"/>
    <p:sldLayoutId id="2147483959" r:id="rId11"/>
  </p:sldLayoutIdLst>
  <p:transition>
    <p:wipe dir="r"/>
  </p:transition>
  <p:timing>
    <p:tnLst>
      <p:par>
        <p:cTn id="1" dur="indefinite" restart="never" nodeType="tmRoot"/>
      </p:par>
    </p:tnLst>
  </p:timing>
  <p:txStyles>
    <p:titleStyle>
      <a:lvl1pPr algn="l" defTabSz="1217923" rtl="0" eaLnBrk="1" latinLnBrk="0" hangingPunct="1">
        <a:lnSpc>
          <a:spcPct val="80000"/>
        </a:lnSpc>
        <a:spcBef>
          <a:spcPct val="0"/>
        </a:spcBef>
        <a:buNone/>
        <a:defRPr lang="en-US" sz="4800" b="0" kern="1200" spc="0" baseline="0" dirty="0">
          <a:gradFill>
            <a:gsLst>
              <a:gs pos="0">
                <a:srgbClr val="00B2F0"/>
              </a:gs>
              <a:gs pos="44000">
                <a:srgbClr val="40FFFE"/>
              </a:gs>
              <a:gs pos="100000">
                <a:srgbClr val="96CA4B"/>
              </a:gs>
            </a:gsLst>
            <a:lin ang="4800000" scaled="0"/>
          </a:gradFill>
          <a:latin typeface="+mj-lt"/>
          <a:ea typeface="+mj-ea"/>
          <a:cs typeface="+mj-cs"/>
        </a:defRPr>
      </a:lvl1pPr>
    </p:titleStyle>
    <p:bodyStyle>
      <a:lvl1pPr marL="304495" indent="-304495" algn="l" defTabSz="1217923" rtl="0" eaLnBrk="1" latinLnBrk="0" hangingPunct="1">
        <a:lnSpc>
          <a:spcPct val="95000"/>
        </a:lnSpc>
        <a:spcBef>
          <a:spcPts val="1920"/>
        </a:spcBef>
        <a:buClr>
          <a:srgbClr val="96CA4B"/>
        </a:buClr>
        <a:buSzPct val="90000"/>
        <a:buFont typeface="Arial" pitchFamily="34" charset="0"/>
        <a:buChar char="•"/>
        <a:tabLst/>
        <a:defRPr lang="en-US" sz="2700" kern="1200" dirty="0" smtClean="0">
          <a:solidFill>
            <a:schemeClr val="bg1"/>
          </a:solidFill>
          <a:latin typeface="+mj-lt"/>
          <a:ea typeface="+mn-ea"/>
          <a:cs typeface="+mn-cs"/>
        </a:defRPr>
      </a:lvl1pPr>
      <a:lvl2pPr marL="541296" indent="0" algn="l" defTabSz="1217923" rtl="0" eaLnBrk="1" latinLnBrk="0" hangingPunct="1">
        <a:lnSpc>
          <a:spcPct val="95000"/>
        </a:lnSpc>
        <a:spcBef>
          <a:spcPts val="1120"/>
        </a:spcBef>
        <a:buClr>
          <a:schemeClr val="tx2"/>
        </a:buClr>
        <a:buFontTx/>
        <a:buNone/>
        <a:defRPr lang="en-US" sz="2400" kern="1200" dirty="0" smtClean="0">
          <a:solidFill>
            <a:schemeClr val="bg1"/>
          </a:solidFill>
          <a:latin typeface="+mj-lt"/>
          <a:ea typeface="+mn-ea"/>
          <a:cs typeface="+mn-cs"/>
        </a:defRPr>
      </a:lvl2pPr>
      <a:lvl3pPr marL="761195" indent="-2117" algn="l" defTabSz="1217923" rtl="0" eaLnBrk="1" latinLnBrk="0" hangingPunct="1">
        <a:lnSpc>
          <a:spcPct val="95000"/>
        </a:lnSpc>
        <a:spcBef>
          <a:spcPts val="1120"/>
        </a:spcBef>
        <a:buFont typeface="Arial" pitchFamily="34" charset="0"/>
        <a:buNone/>
        <a:defRPr lang="en-US" sz="2100" kern="1200" dirty="0" smtClean="0">
          <a:solidFill>
            <a:schemeClr val="bg1"/>
          </a:solidFill>
          <a:latin typeface="+mj-lt"/>
          <a:ea typeface="+mn-ea"/>
          <a:cs typeface="+mn-cs"/>
        </a:defRPr>
      </a:lvl3pPr>
      <a:lvl4pPr marL="917675" indent="0" algn="l" defTabSz="1217923" rtl="0" eaLnBrk="1" latinLnBrk="0" hangingPunct="1">
        <a:lnSpc>
          <a:spcPct val="95000"/>
        </a:lnSpc>
        <a:spcBef>
          <a:spcPts val="1120"/>
        </a:spcBef>
        <a:buFont typeface="Arial" pitchFamily="34" charset="0"/>
        <a:buNone/>
        <a:defRPr lang="en-US" sz="1900" kern="1200" dirty="0" smtClean="0">
          <a:solidFill>
            <a:schemeClr val="bg1"/>
          </a:solidFill>
          <a:latin typeface="+mj-lt"/>
          <a:ea typeface="+mn-ea"/>
          <a:cs typeface="+mn-cs"/>
        </a:defRPr>
      </a:lvl4pPr>
      <a:lvl5pPr marL="1067805" indent="0" algn="l" defTabSz="1217923" rtl="0" eaLnBrk="1" latinLnBrk="0" hangingPunct="1">
        <a:lnSpc>
          <a:spcPct val="95000"/>
        </a:lnSpc>
        <a:spcBef>
          <a:spcPts val="1120"/>
        </a:spcBef>
        <a:buFont typeface="Arial" pitchFamily="34" charset="0"/>
        <a:buNone/>
        <a:defRPr lang="en-US" sz="1900" kern="1200" dirty="0">
          <a:solidFill>
            <a:schemeClr val="bg1"/>
          </a:solidFill>
          <a:latin typeface="+mj-lt"/>
          <a:ea typeface="+mn-ea"/>
          <a:cs typeface="+mn-cs"/>
        </a:defRPr>
      </a:lvl5pPr>
      <a:lvl6pPr marL="3349275" indent="-304495" algn="l" defTabSz="121792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237" indent="-304495" algn="l" defTabSz="121792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7198" indent="-304495" algn="l" defTabSz="121792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6158" indent="-304495" algn="l" defTabSz="1217923"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923" rtl="0" eaLnBrk="1" latinLnBrk="0" hangingPunct="1">
        <a:defRPr sz="2400" kern="1200">
          <a:solidFill>
            <a:schemeClr val="tx1"/>
          </a:solidFill>
          <a:latin typeface="+mn-lt"/>
          <a:ea typeface="+mn-ea"/>
          <a:cs typeface="+mn-cs"/>
        </a:defRPr>
      </a:lvl1pPr>
      <a:lvl2pPr marL="608961" algn="l" defTabSz="1217923" rtl="0" eaLnBrk="1" latinLnBrk="0" hangingPunct="1">
        <a:defRPr sz="2400" kern="1200">
          <a:solidFill>
            <a:schemeClr val="tx1"/>
          </a:solidFill>
          <a:latin typeface="+mn-lt"/>
          <a:ea typeface="+mn-ea"/>
          <a:cs typeface="+mn-cs"/>
        </a:defRPr>
      </a:lvl2pPr>
      <a:lvl3pPr marL="1217923" algn="l" defTabSz="1217923" rtl="0" eaLnBrk="1" latinLnBrk="0" hangingPunct="1">
        <a:defRPr sz="2400" kern="1200">
          <a:solidFill>
            <a:schemeClr val="tx1"/>
          </a:solidFill>
          <a:latin typeface="+mn-lt"/>
          <a:ea typeface="+mn-ea"/>
          <a:cs typeface="+mn-cs"/>
        </a:defRPr>
      </a:lvl3pPr>
      <a:lvl4pPr marL="1826884" algn="l" defTabSz="1217923" rtl="0" eaLnBrk="1" latinLnBrk="0" hangingPunct="1">
        <a:defRPr sz="2400" kern="1200">
          <a:solidFill>
            <a:schemeClr val="tx1"/>
          </a:solidFill>
          <a:latin typeface="+mn-lt"/>
          <a:ea typeface="+mn-ea"/>
          <a:cs typeface="+mn-cs"/>
        </a:defRPr>
      </a:lvl4pPr>
      <a:lvl5pPr marL="2435840" algn="l" defTabSz="1217923" rtl="0" eaLnBrk="1" latinLnBrk="0" hangingPunct="1">
        <a:defRPr sz="2400" kern="1200">
          <a:solidFill>
            <a:schemeClr val="tx1"/>
          </a:solidFill>
          <a:latin typeface="+mn-lt"/>
          <a:ea typeface="+mn-ea"/>
          <a:cs typeface="+mn-cs"/>
        </a:defRPr>
      </a:lvl5pPr>
      <a:lvl6pPr marL="3044795" algn="l" defTabSz="1217923" rtl="0" eaLnBrk="1" latinLnBrk="0" hangingPunct="1">
        <a:defRPr sz="2400" kern="1200">
          <a:solidFill>
            <a:schemeClr val="tx1"/>
          </a:solidFill>
          <a:latin typeface="+mn-lt"/>
          <a:ea typeface="+mn-ea"/>
          <a:cs typeface="+mn-cs"/>
        </a:defRPr>
      </a:lvl6pPr>
      <a:lvl7pPr marL="3653767" algn="l" defTabSz="1217923" rtl="0" eaLnBrk="1" latinLnBrk="0" hangingPunct="1">
        <a:defRPr sz="2400" kern="1200">
          <a:solidFill>
            <a:schemeClr val="tx1"/>
          </a:solidFill>
          <a:latin typeface="+mn-lt"/>
          <a:ea typeface="+mn-ea"/>
          <a:cs typeface="+mn-cs"/>
        </a:defRPr>
      </a:lvl7pPr>
      <a:lvl8pPr marL="4262717" algn="l" defTabSz="1217923" rtl="0" eaLnBrk="1" latinLnBrk="0" hangingPunct="1">
        <a:defRPr sz="2400" kern="1200">
          <a:solidFill>
            <a:schemeClr val="tx1"/>
          </a:solidFill>
          <a:latin typeface="+mn-lt"/>
          <a:ea typeface="+mn-ea"/>
          <a:cs typeface="+mn-cs"/>
        </a:defRPr>
      </a:lvl8pPr>
      <a:lvl9pPr marL="4871671" algn="l" defTabSz="121792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13" Type="http://schemas.openxmlformats.org/officeDocument/2006/relationships/image" Target="../media/image57.png"/><Relationship Id="rId18" Type="http://schemas.openxmlformats.org/officeDocument/2006/relationships/diagramLayout" Target="../diagrams/layout3.xml"/><Relationship Id="rId26" Type="http://schemas.openxmlformats.org/officeDocument/2006/relationships/image" Target="../media/image65.png"/><Relationship Id="rId39" Type="http://schemas.openxmlformats.org/officeDocument/2006/relationships/diagramLayout" Target="../diagrams/layout4.xml"/><Relationship Id="rId21" Type="http://schemas.microsoft.com/office/2007/relationships/diagramDrawing" Target="../diagrams/drawing3.xml"/><Relationship Id="rId34" Type="http://schemas.openxmlformats.org/officeDocument/2006/relationships/image" Target="../media/image73.png"/><Relationship Id="rId42" Type="http://schemas.microsoft.com/office/2007/relationships/diagramDrawing" Target="../diagrams/drawing4.xml"/><Relationship Id="rId47" Type="http://schemas.microsoft.com/office/2007/relationships/diagramDrawing" Target="../diagrams/drawing5.xml"/><Relationship Id="rId7" Type="http://schemas.openxmlformats.org/officeDocument/2006/relationships/diagramData" Target="../diagrams/data2.xml"/><Relationship Id="rId2" Type="http://schemas.openxmlformats.org/officeDocument/2006/relationships/diagramData" Target="../diagrams/data1.xml"/><Relationship Id="rId16" Type="http://schemas.openxmlformats.org/officeDocument/2006/relationships/image" Target="../media/image60.png"/><Relationship Id="rId29" Type="http://schemas.openxmlformats.org/officeDocument/2006/relationships/image" Target="../media/image68.png"/><Relationship Id="rId11" Type="http://schemas.microsoft.com/office/2007/relationships/diagramDrawing" Target="../diagrams/drawing2.xml"/><Relationship Id="rId24" Type="http://schemas.openxmlformats.org/officeDocument/2006/relationships/image" Target="../media/image63.png"/><Relationship Id="rId32" Type="http://schemas.openxmlformats.org/officeDocument/2006/relationships/image" Target="../media/image71.png"/><Relationship Id="rId37" Type="http://schemas.openxmlformats.org/officeDocument/2006/relationships/image" Target="../media/image76.png"/><Relationship Id="rId40" Type="http://schemas.openxmlformats.org/officeDocument/2006/relationships/diagramQuickStyle" Target="../diagrams/quickStyle4.xml"/><Relationship Id="rId45"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image" Target="../media/image59.png"/><Relationship Id="rId23" Type="http://schemas.openxmlformats.org/officeDocument/2006/relationships/image" Target="../media/image62.png"/><Relationship Id="rId28" Type="http://schemas.openxmlformats.org/officeDocument/2006/relationships/image" Target="../media/image67.png"/><Relationship Id="rId36" Type="http://schemas.openxmlformats.org/officeDocument/2006/relationships/image" Target="../media/image75.png"/><Relationship Id="rId49" Type="http://schemas.openxmlformats.org/officeDocument/2006/relationships/image" Target="../media/image78.png"/><Relationship Id="rId10" Type="http://schemas.openxmlformats.org/officeDocument/2006/relationships/diagramColors" Target="../diagrams/colors2.xml"/><Relationship Id="rId19" Type="http://schemas.openxmlformats.org/officeDocument/2006/relationships/diagramQuickStyle" Target="../diagrams/quickStyle3.xml"/><Relationship Id="rId31" Type="http://schemas.openxmlformats.org/officeDocument/2006/relationships/image" Target="../media/image70.png"/><Relationship Id="rId44" Type="http://schemas.openxmlformats.org/officeDocument/2006/relationships/diagramLayout" Target="../diagrams/layout5.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58.png"/><Relationship Id="rId22" Type="http://schemas.openxmlformats.org/officeDocument/2006/relationships/image" Target="../media/image61.png"/><Relationship Id="rId27" Type="http://schemas.openxmlformats.org/officeDocument/2006/relationships/image" Target="../media/image66.png"/><Relationship Id="rId30" Type="http://schemas.openxmlformats.org/officeDocument/2006/relationships/image" Target="../media/image69.png"/><Relationship Id="rId35" Type="http://schemas.openxmlformats.org/officeDocument/2006/relationships/image" Target="../media/image74.png"/><Relationship Id="rId43" Type="http://schemas.openxmlformats.org/officeDocument/2006/relationships/diagramData" Target="../diagrams/data5.xml"/><Relationship Id="rId48" Type="http://schemas.openxmlformats.org/officeDocument/2006/relationships/image" Target="../media/image77.png"/><Relationship Id="rId8" Type="http://schemas.openxmlformats.org/officeDocument/2006/relationships/diagramLayout" Target="../diagrams/layout2.xml"/><Relationship Id="rId3" Type="http://schemas.openxmlformats.org/officeDocument/2006/relationships/diagramLayout" Target="../diagrams/layout1.xml"/><Relationship Id="rId12" Type="http://schemas.openxmlformats.org/officeDocument/2006/relationships/image" Target="../media/image56.png"/><Relationship Id="rId17" Type="http://schemas.openxmlformats.org/officeDocument/2006/relationships/diagramData" Target="../diagrams/data3.xml"/><Relationship Id="rId25" Type="http://schemas.openxmlformats.org/officeDocument/2006/relationships/image" Target="../media/image64.png"/><Relationship Id="rId33" Type="http://schemas.openxmlformats.org/officeDocument/2006/relationships/image" Target="../media/image72.png"/><Relationship Id="rId38" Type="http://schemas.openxmlformats.org/officeDocument/2006/relationships/diagramData" Target="../diagrams/data4.xml"/><Relationship Id="rId46" Type="http://schemas.openxmlformats.org/officeDocument/2006/relationships/diagramColors" Target="../diagrams/colors5.xml"/><Relationship Id="rId20" Type="http://schemas.openxmlformats.org/officeDocument/2006/relationships/diagramColors" Target="../diagrams/colors3.xml"/><Relationship Id="rId41" Type="http://schemas.openxmlformats.org/officeDocument/2006/relationships/diagramColors" Target="../diagrams/colors4.xml"/><Relationship Id="rId1" Type="http://schemas.openxmlformats.org/officeDocument/2006/relationships/slideLayout" Target="../slideLayouts/slideLayout16.xml"/><Relationship Id="rId6" Type="http://schemas.microsoft.com/office/2007/relationships/diagramDrawing" Target="../diagrams/drawin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8.tiff"/><Relationship Id="rId11" Type="http://schemas.openxmlformats.org/officeDocument/2006/relationships/image" Target="../media/image13.png"/><Relationship Id="rId5" Type="http://schemas.openxmlformats.org/officeDocument/2006/relationships/image" Target="../media/image7.tiff"/><Relationship Id="rId10" Type="http://schemas.openxmlformats.org/officeDocument/2006/relationships/image" Target="../media/image12.png"/><Relationship Id="rId4" Type="http://schemas.openxmlformats.org/officeDocument/2006/relationships/image" Target="../media/image6.tiff"/><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8.png"/><Relationship Id="rId11"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8.xml"/><Relationship Id="rId16"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contractor\Desktop\Blue_Green_Gradient.png"/>
          <p:cNvPicPr>
            <a:picLocks noChangeAspect="1" noChangeArrowheads="1"/>
          </p:cNvPicPr>
          <p:nvPr/>
        </p:nvPicPr>
        <p:blipFill>
          <a:blip r:embed="rId3" cstate="print"/>
          <a:stretch>
            <a:fillRect/>
          </a:stretch>
        </p:blipFill>
        <p:spPr bwMode="auto">
          <a:xfrm>
            <a:off x="-15161" y="6377"/>
            <a:ext cx="12205754" cy="6855025"/>
          </a:xfrm>
          <a:prstGeom prst="rect">
            <a:avLst/>
          </a:prstGeom>
          <a:noFill/>
        </p:spPr>
      </p:pic>
      <p:sp>
        <p:nvSpPr>
          <p:cNvPr id="6" name="Title 1"/>
          <p:cNvSpPr txBox="1">
            <a:spLocks/>
          </p:cNvSpPr>
          <p:nvPr/>
        </p:nvSpPr>
        <p:spPr>
          <a:xfrm>
            <a:off x="185003" y="882905"/>
            <a:ext cx="7450436" cy="5204490"/>
          </a:xfrm>
          <a:prstGeom prst="rect">
            <a:avLst/>
          </a:prstGeom>
        </p:spPr>
        <p:txBody>
          <a:bodyPr vert="horz" lIns="82199" tIns="45669" rIns="82199" bIns="45669" rtlCol="0" anchor="b" anchorCtr="0">
            <a:noAutofit/>
          </a:bodyPr>
          <a:lstStyle>
            <a:lvl1pPr defTabSz="913861">
              <a:lnSpc>
                <a:spcPct val="80000"/>
              </a:lnSpc>
              <a:spcBef>
                <a:spcPct val="0"/>
              </a:spcBef>
              <a:buNone/>
              <a:defRPr lang="en-US" sz="3600" b="0" spc="0" baseline="0" dirty="0">
                <a:gradFill>
                  <a:gsLst>
                    <a:gs pos="0">
                      <a:srgbClr val="00B2F0"/>
                    </a:gs>
                    <a:gs pos="44000">
                      <a:srgbClr val="40FFFE"/>
                    </a:gs>
                    <a:gs pos="100000">
                      <a:srgbClr val="96CA4B"/>
                    </a:gs>
                  </a:gsLst>
                  <a:lin ang="4800000" scaled="0"/>
                </a:gradFill>
                <a:latin typeface="+mj-lt"/>
                <a:ea typeface="+mj-ea"/>
                <a:cs typeface="+mj-cs"/>
              </a:defRPr>
            </a:lvl1pPr>
          </a:lstStyle>
          <a:p>
            <a:pPr>
              <a:lnSpc>
                <a:spcPct val="130000"/>
              </a:lnSpc>
            </a:pPr>
            <a:r>
              <a:rPr lang="en-US" sz="4400" dirty="0" err="1" smtClean="0">
                <a:solidFill>
                  <a:srgbClr val="7030A0"/>
                </a:solidFill>
              </a:rPr>
              <a:t>Nowe</a:t>
            </a:r>
            <a:r>
              <a:rPr lang="en-US" sz="4400" dirty="0" smtClean="0">
                <a:solidFill>
                  <a:srgbClr val="7030A0"/>
                </a:solidFill>
              </a:rPr>
              <a:t> trendy </a:t>
            </a:r>
            <a:br>
              <a:rPr lang="en-US" sz="4400" dirty="0" smtClean="0">
                <a:solidFill>
                  <a:srgbClr val="7030A0"/>
                </a:solidFill>
              </a:rPr>
            </a:br>
            <a:r>
              <a:rPr lang="en-US" sz="4400" dirty="0" smtClean="0">
                <a:solidFill>
                  <a:srgbClr val="7030A0"/>
                </a:solidFill>
              </a:rPr>
              <a:t>w </a:t>
            </a:r>
            <a:r>
              <a:rPr lang="en-US" sz="4400" dirty="0" err="1" smtClean="0">
                <a:solidFill>
                  <a:srgbClr val="7030A0"/>
                </a:solidFill>
              </a:rPr>
              <a:t>kodowaniu</a:t>
            </a:r>
            <a:r>
              <a:rPr lang="en-US" sz="4400" dirty="0">
                <a:solidFill>
                  <a:srgbClr val="7030A0"/>
                </a:solidFill>
              </a:rPr>
              <a:t> </a:t>
            </a:r>
            <a:r>
              <a:rPr lang="en-US" sz="4400" dirty="0" err="1" smtClean="0">
                <a:solidFill>
                  <a:srgbClr val="7030A0"/>
                </a:solidFill>
              </a:rPr>
              <a:t>i</a:t>
            </a:r>
            <a:r>
              <a:rPr lang="en-US" sz="4400" dirty="0">
                <a:solidFill>
                  <a:srgbClr val="7030A0"/>
                </a:solidFill>
              </a:rPr>
              <a:t> </a:t>
            </a:r>
            <a:r>
              <a:rPr lang="en-US" sz="4400" dirty="0" err="1" smtClean="0">
                <a:solidFill>
                  <a:srgbClr val="7030A0"/>
                </a:solidFill>
              </a:rPr>
              <a:t>transmisji</a:t>
            </a:r>
            <a:r>
              <a:rPr lang="en-US" sz="4400" dirty="0" smtClean="0">
                <a:solidFill>
                  <a:srgbClr val="7030A0"/>
                </a:solidFill>
              </a:rPr>
              <a:t> </a:t>
            </a:r>
            <a:r>
              <a:rPr lang="en-US" sz="4400" dirty="0" err="1" smtClean="0">
                <a:solidFill>
                  <a:srgbClr val="7030A0"/>
                </a:solidFill>
              </a:rPr>
              <a:t>wideo</a:t>
            </a:r>
            <a:r>
              <a:rPr lang="en-US" sz="4400" dirty="0" smtClean="0">
                <a:solidFill>
                  <a:srgbClr val="7030A0"/>
                </a:solidFill>
              </a:rPr>
              <a:t>. Standard H.265</a:t>
            </a:r>
          </a:p>
          <a:p>
            <a:pPr>
              <a:lnSpc>
                <a:spcPct val="130000"/>
              </a:lnSpc>
            </a:pPr>
            <a:endParaRPr lang="en-US" sz="2800" dirty="0" smtClean="0">
              <a:solidFill>
                <a:srgbClr val="7030A0"/>
              </a:solidFill>
            </a:endParaRPr>
          </a:p>
          <a:p>
            <a:pPr>
              <a:lnSpc>
                <a:spcPct val="130000"/>
              </a:lnSpc>
            </a:pPr>
            <a:r>
              <a:rPr lang="en-US" sz="2800" dirty="0" err="1" smtClean="0">
                <a:solidFill>
                  <a:srgbClr val="7030A0"/>
                </a:solidFill>
              </a:rPr>
              <a:t>Kamil</a:t>
            </a:r>
            <a:r>
              <a:rPr lang="en-US" sz="2800" dirty="0" smtClean="0">
                <a:solidFill>
                  <a:srgbClr val="7030A0"/>
                </a:solidFill>
              </a:rPr>
              <a:t> Ciukszo</a:t>
            </a:r>
          </a:p>
          <a:p>
            <a:pPr>
              <a:lnSpc>
                <a:spcPct val="130000"/>
              </a:lnSpc>
            </a:pPr>
            <a:r>
              <a:rPr lang="en-US" sz="2800" dirty="0" err="1" smtClean="0">
                <a:solidFill>
                  <a:srgbClr val="7030A0"/>
                </a:solidFill>
              </a:rPr>
              <a:t>Dyrektor</a:t>
            </a:r>
            <a:r>
              <a:rPr lang="en-US" sz="2800" dirty="0" smtClean="0">
                <a:solidFill>
                  <a:srgbClr val="7030A0"/>
                </a:solidFill>
              </a:rPr>
              <a:t> ds. </a:t>
            </a:r>
            <a:r>
              <a:rPr lang="en-US" sz="2800" dirty="0" err="1" smtClean="0">
                <a:solidFill>
                  <a:srgbClr val="7030A0"/>
                </a:solidFill>
              </a:rPr>
              <a:t>Operacyjnych</a:t>
            </a:r>
            <a:r>
              <a:rPr lang="en-US" sz="2800" dirty="0" smtClean="0">
                <a:solidFill>
                  <a:srgbClr val="7030A0"/>
                </a:solidFill>
              </a:rPr>
              <a:t> </a:t>
            </a:r>
            <a:r>
              <a:rPr lang="en-US" sz="2800" dirty="0" err="1" smtClean="0">
                <a:solidFill>
                  <a:srgbClr val="7030A0"/>
                </a:solidFill>
              </a:rPr>
              <a:t>i</a:t>
            </a:r>
            <a:r>
              <a:rPr lang="en-US" sz="2800" dirty="0" smtClean="0">
                <a:solidFill>
                  <a:srgbClr val="7030A0"/>
                </a:solidFill>
              </a:rPr>
              <a:t> </a:t>
            </a:r>
            <a:r>
              <a:rPr lang="en-US" sz="2800" dirty="0" err="1" smtClean="0">
                <a:solidFill>
                  <a:srgbClr val="7030A0"/>
                </a:solidFill>
              </a:rPr>
              <a:t>Strategii</a:t>
            </a:r>
            <a:r>
              <a:rPr lang="en-US" sz="2800" dirty="0" smtClean="0">
                <a:solidFill>
                  <a:srgbClr val="7030A0"/>
                </a:solidFill>
              </a:rPr>
              <a:t> </a:t>
            </a:r>
          </a:p>
          <a:p>
            <a:pPr>
              <a:lnSpc>
                <a:spcPct val="130000"/>
              </a:lnSpc>
            </a:pPr>
            <a:r>
              <a:rPr lang="en-US" sz="2800" dirty="0" smtClean="0">
                <a:solidFill>
                  <a:srgbClr val="7030A0"/>
                </a:solidFill>
              </a:rPr>
              <a:t>Cisco Systems </a:t>
            </a:r>
            <a:r>
              <a:rPr lang="en-US" sz="2800" dirty="0" err="1" smtClean="0">
                <a:solidFill>
                  <a:srgbClr val="7030A0"/>
                </a:solidFill>
              </a:rPr>
              <a:t>Polska</a:t>
            </a:r>
            <a:endParaRPr lang="en-US" sz="2800" dirty="0" smtClean="0">
              <a:solidFill>
                <a:srgbClr val="7030A0"/>
              </a:solidFill>
            </a:endParaRPr>
          </a:p>
        </p:txBody>
      </p:sp>
      <p:grpSp>
        <p:nvGrpSpPr>
          <p:cNvPr id="8" name="Group 67"/>
          <p:cNvGrpSpPr/>
          <p:nvPr/>
        </p:nvGrpSpPr>
        <p:grpSpPr>
          <a:xfrm>
            <a:off x="455642" y="301897"/>
            <a:ext cx="839969" cy="447811"/>
            <a:chOff x="609606" y="528528"/>
            <a:chExt cx="1444732" cy="763787"/>
          </a:xfrm>
          <a:solidFill>
            <a:schemeClr val="bg1"/>
          </a:solidFill>
        </p:grpSpPr>
        <p:sp>
          <p:nvSpPr>
            <p:cNvPr id="9" name="Rectangle 8"/>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913367"/>
              <a:endParaRPr lang="en-US">
                <a:solidFill>
                  <a:srgbClr val="0096D6"/>
                </a:solidFill>
                <a:latin typeface="Arial"/>
              </a:endParaRPr>
            </a:p>
          </p:txBody>
        </p:sp>
        <p:sp>
          <p:nvSpPr>
            <p:cNvPr id="10" name="Freeform 9"/>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3367"/>
              <a:endParaRPr lang="en-US">
                <a:solidFill>
                  <a:srgbClr val="0096D6"/>
                </a:solidFill>
                <a:latin typeface="Arial"/>
              </a:endParaRPr>
            </a:p>
          </p:txBody>
        </p:sp>
        <p:sp>
          <p:nvSpPr>
            <p:cNvPr id="11" name="Freeform 10"/>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3367"/>
              <a:endParaRPr lang="en-US">
                <a:solidFill>
                  <a:srgbClr val="0096D6"/>
                </a:solidFill>
                <a:latin typeface="Arial"/>
              </a:endParaRPr>
            </a:p>
          </p:txBody>
        </p:sp>
        <p:sp>
          <p:nvSpPr>
            <p:cNvPr id="12" name="Freeform 11"/>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3367"/>
              <a:endParaRPr lang="en-US">
                <a:solidFill>
                  <a:srgbClr val="0096D6"/>
                </a:solidFill>
                <a:latin typeface="Arial"/>
              </a:endParaRPr>
            </a:p>
          </p:txBody>
        </p:sp>
        <p:sp>
          <p:nvSpPr>
            <p:cNvPr id="13" name="Freeform 1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3367"/>
              <a:endParaRPr lang="en-US">
                <a:solidFill>
                  <a:srgbClr val="0096D6"/>
                </a:solidFill>
                <a:latin typeface="Arial"/>
              </a:endParaRPr>
            </a:p>
          </p:txBody>
        </p:sp>
        <p:sp>
          <p:nvSpPr>
            <p:cNvPr id="14" name="Freeform 1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3367"/>
              <a:endParaRPr lang="en-US">
                <a:solidFill>
                  <a:srgbClr val="0096D6"/>
                </a:solidFill>
                <a:latin typeface="Arial"/>
              </a:endParaRPr>
            </a:p>
          </p:txBody>
        </p:sp>
        <p:sp>
          <p:nvSpPr>
            <p:cNvPr id="15" name="Freeform 1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3367"/>
              <a:endParaRPr lang="en-US">
                <a:solidFill>
                  <a:srgbClr val="0096D6"/>
                </a:solidFill>
                <a:latin typeface="Arial"/>
              </a:endParaRPr>
            </a:p>
          </p:txBody>
        </p:sp>
        <p:sp>
          <p:nvSpPr>
            <p:cNvPr id="16" name="Freeform 15"/>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3367"/>
              <a:endParaRPr lang="en-US">
                <a:solidFill>
                  <a:srgbClr val="0096D6"/>
                </a:solidFill>
                <a:latin typeface="Arial"/>
              </a:endParaRPr>
            </a:p>
          </p:txBody>
        </p:sp>
        <p:sp>
          <p:nvSpPr>
            <p:cNvPr id="17" name="Freeform 1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3367"/>
              <a:endParaRPr lang="en-US">
                <a:solidFill>
                  <a:srgbClr val="0096D6"/>
                </a:solidFill>
                <a:latin typeface="Arial"/>
              </a:endParaRPr>
            </a:p>
          </p:txBody>
        </p:sp>
        <p:sp>
          <p:nvSpPr>
            <p:cNvPr id="18" name="Freeform 1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3367"/>
              <a:endParaRPr lang="en-US">
                <a:solidFill>
                  <a:srgbClr val="0096D6"/>
                </a:solidFill>
                <a:latin typeface="Arial"/>
              </a:endParaRPr>
            </a:p>
          </p:txBody>
        </p:sp>
        <p:sp>
          <p:nvSpPr>
            <p:cNvPr id="19" name="Freeform 1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3367"/>
              <a:endParaRPr lang="en-US">
                <a:solidFill>
                  <a:srgbClr val="0096D6"/>
                </a:solidFill>
                <a:latin typeface="Arial"/>
              </a:endParaRPr>
            </a:p>
          </p:txBody>
        </p:sp>
        <p:sp>
          <p:nvSpPr>
            <p:cNvPr id="20" name="Freeform 1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3367"/>
              <a:endParaRPr lang="en-US">
                <a:solidFill>
                  <a:srgbClr val="0096D6"/>
                </a:solidFill>
                <a:latin typeface="Arial"/>
              </a:endParaRPr>
            </a:p>
          </p:txBody>
        </p:sp>
        <p:sp>
          <p:nvSpPr>
            <p:cNvPr id="21" name="Freeform 2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3367"/>
              <a:endParaRPr lang="en-US">
                <a:solidFill>
                  <a:srgbClr val="0096D6"/>
                </a:solidFill>
                <a:latin typeface="Arial"/>
              </a:endParaRPr>
            </a:p>
          </p:txBody>
        </p:sp>
        <p:sp>
          <p:nvSpPr>
            <p:cNvPr id="22" name="Freeform 2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3367"/>
              <a:endParaRPr lang="en-US">
                <a:solidFill>
                  <a:srgbClr val="0096D6"/>
                </a:solidFill>
                <a:latin typeface="Arial"/>
              </a:endParaRPr>
            </a:p>
          </p:txBody>
        </p:sp>
      </p:grpSp>
      <p:sp>
        <p:nvSpPr>
          <p:cNvPr id="23" name="Rectangle 5"/>
          <p:cNvSpPr>
            <a:spLocks noChangeArrowheads="1"/>
          </p:cNvSpPr>
          <p:nvPr/>
        </p:nvSpPr>
        <p:spPr bwMode="ltGray">
          <a:xfrm>
            <a:off x="10545711" y="6569193"/>
            <a:ext cx="885520" cy="190609"/>
          </a:xfrm>
          <a:prstGeom prst="rect">
            <a:avLst/>
          </a:prstGeom>
          <a:noFill/>
          <a:ln w="9525">
            <a:noFill/>
            <a:miter lim="800000"/>
            <a:headEnd/>
            <a:tailEnd/>
          </a:ln>
          <a:effectLst/>
        </p:spPr>
        <p:txBody>
          <a:bodyPr wrap="none" lIns="82020" tIns="41011" rIns="82020" bIns="41011" anchor="b">
            <a:spAutoFit/>
          </a:bodyPr>
          <a:lstStyle/>
          <a:p>
            <a:pPr algn="r" defTabSz="813468"/>
            <a:r>
              <a:rPr lang="en-US" sz="700" dirty="0">
                <a:solidFill>
                  <a:schemeClr val="bg1"/>
                </a:solidFill>
                <a:latin typeface="Arial"/>
              </a:rPr>
              <a:t>Cisco Confidential</a:t>
            </a:r>
          </a:p>
        </p:txBody>
      </p:sp>
      <p:sp>
        <p:nvSpPr>
          <p:cNvPr id="24" name="Rectangle 4"/>
          <p:cNvSpPr>
            <a:spLocks noChangeArrowheads="1"/>
          </p:cNvSpPr>
          <p:nvPr/>
        </p:nvSpPr>
        <p:spPr bwMode="ltGray">
          <a:xfrm>
            <a:off x="354159" y="6570929"/>
            <a:ext cx="4559499" cy="190609"/>
          </a:xfrm>
          <a:prstGeom prst="rect">
            <a:avLst/>
          </a:prstGeom>
          <a:noFill/>
          <a:ln w="9525">
            <a:noFill/>
            <a:miter lim="800000"/>
            <a:headEnd/>
            <a:tailEnd/>
          </a:ln>
          <a:effectLst/>
        </p:spPr>
        <p:txBody>
          <a:bodyPr wrap="square" lIns="82020" tIns="41011" rIns="82020" bIns="41011" anchor="b" anchorCtr="0">
            <a:spAutoFit/>
          </a:bodyPr>
          <a:lstStyle/>
          <a:p>
            <a:pPr defTabSz="813468"/>
            <a:r>
              <a:rPr lang="en-US" sz="700" dirty="0">
                <a:solidFill>
                  <a:schemeClr val="bg1"/>
                </a:solidFill>
                <a:latin typeface="Arial"/>
              </a:rPr>
              <a:t>© 2013 Cisco and/or its affiliates. All rights reserved.</a:t>
            </a:r>
          </a:p>
        </p:txBody>
      </p:sp>
    </p:spTree>
    <p:extLst>
      <p:ext uri="{BB962C8B-B14F-4D97-AF65-F5344CB8AC3E}">
        <p14:creationId xmlns:p14="http://schemas.microsoft.com/office/powerpoint/2010/main" val="112353927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HEVC </a:t>
            </a:r>
            <a:r>
              <a:rPr lang="en-US" dirty="0" err="1" smtClean="0"/>
              <a:t>dla</a:t>
            </a:r>
            <a:r>
              <a:rPr lang="en-US" dirty="0" smtClean="0"/>
              <a:t> </a:t>
            </a:r>
            <a:r>
              <a:rPr lang="en-US"/>
              <a:t>UHDTV – katalizatory</a:t>
            </a:r>
            <a:endParaRPr lang="en-US" dirty="0"/>
          </a:p>
        </p:txBody>
      </p:sp>
      <p:sp>
        <p:nvSpPr>
          <p:cNvPr id="3" name="Text Placeholder 2"/>
          <p:cNvSpPr>
            <a:spLocks noGrp="1"/>
          </p:cNvSpPr>
          <p:nvPr>
            <p:ph type="body" sz="quarter" idx="10"/>
          </p:nvPr>
        </p:nvSpPr>
        <p:spPr>
          <a:xfrm>
            <a:off x="319534" y="1151748"/>
            <a:ext cx="11435488" cy="1146935"/>
          </a:xfrm>
        </p:spPr>
        <p:txBody>
          <a:bodyPr/>
          <a:lstStyle/>
          <a:p>
            <a:pPr marL="0" indent="0">
              <a:buNone/>
            </a:pPr>
            <a:r>
              <a:rPr lang="en-US" sz="2200" smtClean="0"/>
              <a:t>HEVC </a:t>
            </a:r>
            <a:r>
              <a:rPr lang="en-US" sz="2200" dirty="0"/>
              <a:t>jest </a:t>
            </a:r>
            <a:r>
              <a:rPr lang="en-US" sz="2200" dirty="0" err="1"/>
              <a:t>bodźcem</a:t>
            </a:r>
            <a:r>
              <a:rPr lang="en-US" sz="2200" dirty="0"/>
              <a:t> </a:t>
            </a:r>
            <a:r>
              <a:rPr lang="en-US" sz="2200" dirty="0" err="1"/>
              <a:t>dla</a:t>
            </a:r>
            <a:r>
              <a:rPr lang="en-US" sz="2200" dirty="0"/>
              <a:t> </a:t>
            </a:r>
            <a:r>
              <a:rPr lang="en-US" sz="2200" dirty="0" smtClean="0"/>
              <a:t>UHDTV, a </a:t>
            </a:r>
            <a:r>
              <a:rPr lang="en-US" sz="2200" dirty="0"/>
              <a:t>UHDTV </a:t>
            </a:r>
            <a:r>
              <a:rPr lang="en-US" sz="2200" dirty="0" err="1" smtClean="0"/>
              <a:t>będzie</a:t>
            </a:r>
            <a:r>
              <a:rPr lang="en-US" sz="2200" dirty="0" smtClean="0"/>
              <a:t> w centrum </a:t>
            </a:r>
            <a:r>
              <a:rPr lang="en-US" sz="2200" dirty="0" err="1" smtClean="0"/>
              <a:t>dystrybucji</a:t>
            </a:r>
            <a:r>
              <a:rPr lang="en-US" sz="2200" dirty="0" smtClean="0"/>
              <a:t> </a:t>
            </a:r>
            <a:r>
              <a:rPr lang="en-US" sz="2200" err="1" smtClean="0"/>
              <a:t>treści</a:t>
            </a:r>
            <a:r>
              <a:rPr lang="en-US" sz="2200" smtClean="0"/>
              <a:t> </a:t>
            </a:r>
            <a:br>
              <a:rPr lang="en-US" sz="2200" smtClean="0"/>
            </a:br>
            <a:r>
              <a:rPr lang="en-US" sz="2200" smtClean="0"/>
              <a:t>– filmów </a:t>
            </a:r>
            <a:r>
              <a:rPr lang="en-US" sz="2200" dirty="0" err="1"/>
              <a:t>i</a:t>
            </a:r>
            <a:r>
              <a:rPr lang="en-US" sz="2200" dirty="0"/>
              <a:t> </a:t>
            </a:r>
            <a:r>
              <a:rPr lang="en-US" sz="2200" dirty="0" err="1" smtClean="0"/>
              <a:t>wydarzeń</a:t>
            </a:r>
            <a:r>
              <a:rPr lang="en-US" sz="2200" dirty="0" smtClean="0"/>
              <a:t> </a:t>
            </a:r>
            <a:r>
              <a:rPr lang="en-US" sz="2200" dirty="0" err="1" smtClean="0"/>
              <a:t>na</a:t>
            </a:r>
            <a:r>
              <a:rPr lang="en-US" sz="2200" dirty="0" smtClean="0"/>
              <a:t> </a:t>
            </a:r>
            <a:r>
              <a:rPr lang="en-US" sz="2200" dirty="0" err="1"/>
              <a:t>żywo</a:t>
            </a:r>
            <a:r>
              <a:rPr lang="en-US" sz="2200"/>
              <a:t>. </a:t>
            </a:r>
            <a:endParaRPr lang="en-US" sz="2200" dirty="0" smtClean="0"/>
          </a:p>
          <a:p>
            <a:endParaRPr lang="en-US" sz="2200" dirty="0" smtClean="0"/>
          </a:p>
          <a:p>
            <a:endParaRPr lang="en-US" sz="2200" dirty="0"/>
          </a:p>
        </p:txBody>
      </p:sp>
      <p:pic>
        <p:nvPicPr>
          <p:cNvPr id="7" name="Picture 6"/>
          <p:cNvPicPr>
            <a:picLocks noChangeAspect="1"/>
          </p:cNvPicPr>
          <p:nvPr/>
        </p:nvPicPr>
        <p:blipFill>
          <a:blip r:embed="rId3"/>
          <a:stretch>
            <a:fillRect/>
          </a:stretch>
        </p:blipFill>
        <p:spPr>
          <a:xfrm>
            <a:off x="904786" y="2885554"/>
            <a:ext cx="662285" cy="717476"/>
          </a:xfrm>
          <a:prstGeom prst="rect">
            <a:avLst/>
          </a:prstGeom>
        </p:spPr>
      </p:pic>
      <p:grpSp>
        <p:nvGrpSpPr>
          <p:cNvPr id="38" name="Group 136"/>
          <p:cNvGrpSpPr>
            <a:grpSpLocks noChangeAspect="1"/>
          </p:cNvGrpSpPr>
          <p:nvPr/>
        </p:nvGrpSpPr>
        <p:grpSpPr>
          <a:xfrm>
            <a:off x="1124767" y="2618862"/>
            <a:ext cx="148517" cy="4592927"/>
            <a:chOff x="7594777" y="896527"/>
            <a:chExt cx="171872" cy="3387720"/>
          </a:xfrm>
          <a:noFill/>
        </p:grpSpPr>
        <p:cxnSp>
          <p:nvCxnSpPr>
            <p:cNvPr id="39" name="Straight Connector 38"/>
            <p:cNvCxnSpPr>
              <a:stCxn id="40" idx="6"/>
            </p:cNvCxnSpPr>
            <p:nvPr/>
          </p:nvCxnSpPr>
          <p:spPr>
            <a:xfrm flipH="1">
              <a:off x="7660891" y="1000435"/>
              <a:ext cx="19803" cy="3283812"/>
            </a:xfrm>
            <a:prstGeom prst="line">
              <a:avLst/>
            </a:prstGeom>
            <a:grpFill/>
            <a:ln>
              <a:solidFill>
                <a:schemeClr val="accent3">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Oval 39"/>
            <p:cNvSpPr>
              <a:spLocks noChangeAspect="1"/>
            </p:cNvSpPr>
            <p:nvPr/>
          </p:nvSpPr>
          <p:spPr>
            <a:xfrm rot="5400000">
              <a:off x="7628759" y="862545"/>
              <a:ext cx="103907" cy="171872"/>
            </a:xfrm>
            <a:prstGeom prst="ellipse">
              <a:avLst/>
            </a:prstGeom>
            <a:grpFill/>
            <a:ln>
              <a:solidFill>
                <a:schemeClr val="accent3">
                  <a:lumMod val="2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1"/>
              <a:endParaRPr lang="en-US" sz="2100">
                <a:solidFill>
                  <a:srgbClr val="FFFFFF"/>
                </a:solidFill>
              </a:endParaRPr>
            </a:p>
          </p:txBody>
        </p:sp>
      </p:grpSp>
      <p:grpSp>
        <p:nvGrpSpPr>
          <p:cNvPr id="41" name="Group 136"/>
          <p:cNvGrpSpPr>
            <a:grpSpLocks noChangeAspect="1"/>
          </p:cNvGrpSpPr>
          <p:nvPr/>
        </p:nvGrpSpPr>
        <p:grpSpPr>
          <a:xfrm>
            <a:off x="2947453" y="2618862"/>
            <a:ext cx="148517" cy="4592927"/>
            <a:chOff x="7594777" y="896527"/>
            <a:chExt cx="171872" cy="3387720"/>
          </a:xfrm>
          <a:noFill/>
        </p:grpSpPr>
        <p:cxnSp>
          <p:nvCxnSpPr>
            <p:cNvPr id="42" name="Straight Connector 41"/>
            <p:cNvCxnSpPr>
              <a:stCxn id="43" idx="6"/>
            </p:cNvCxnSpPr>
            <p:nvPr/>
          </p:nvCxnSpPr>
          <p:spPr>
            <a:xfrm flipH="1">
              <a:off x="7660891" y="1000435"/>
              <a:ext cx="19803" cy="3283812"/>
            </a:xfrm>
            <a:prstGeom prst="line">
              <a:avLst/>
            </a:prstGeom>
            <a:grpFill/>
            <a:ln>
              <a:solidFill>
                <a:schemeClr val="accent3">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Oval 42"/>
            <p:cNvSpPr>
              <a:spLocks noChangeAspect="1"/>
            </p:cNvSpPr>
            <p:nvPr/>
          </p:nvSpPr>
          <p:spPr>
            <a:xfrm rot="5400000">
              <a:off x="7628759" y="862545"/>
              <a:ext cx="103907" cy="171872"/>
            </a:xfrm>
            <a:prstGeom prst="ellipse">
              <a:avLst/>
            </a:prstGeom>
            <a:grpFill/>
            <a:ln>
              <a:solidFill>
                <a:schemeClr val="accent3">
                  <a:lumMod val="2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1"/>
              <a:endParaRPr lang="en-US" sz="2100">
                <a:solidFill>
                  <a:srgbClr val="FFFFFF"/>
                </a:solidFill>
              </a:endParaRPr>
            </a:p>
          </p:txBody>
        </p:sp>
      </p:grpSp>
      <p:grpSp>
        <p:nvGrpSpPr>
          <p:cNvPr id="44" name="Group 136"/>
          <p:cNvGrpSpPr>
            <a:grpSpLocks noChangeAspect="1"/>
          </p:cNvGrpSpPr>
          <p:nvPr/>
        </p:nvGrpSpPr>
        <p:grpSpPr>
          <a:xfrm>
            <a:off x="4770141" y="2618862"/>
            <a:ext cx="148517" cy="4592927"/>
            <a:chOff x="7594777" y="896527"/>
            <a:chExt cx="171872" cy="3387720"/>
          </a:xfrm>
          <a:noFill/>
        </p:grpSpPr>
        <p:cxnSp>
          <p:nvCxnSpPr>
            <p:cNvPr id="45" name="Straight Connector 44"/>
            <p:cNvCxnSpPr>
              <a:stCxn id="46" idx="6"/>
            </p:cNvCxnSpPr>
            <p:nvPr/>
          </p:nvCxnSpPr>
          <p:spPr>
            <a:xfrm flipH="1">
              <a:off x="7660891" y="1000435"/>
              <a:ext cx="19803" cy="3283812"/>
            </a:xfrm>
            <a:prstGeom prst="line">
              <a:avLst/>
            </a:prstGeom>
            <a:grpFill/>
            <a:ln>
              <a:solidFill>
                <a:schemeClr val="accent3">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Oval 45"/>
            <p:cNvSpPr>
              <a:spLocks noChangeAspect="1"/>
            </p:cNvSpPr>
            <p:nvPr/>
          </p:nvSpPr>
          <p:spPr>
            <a:xfrm rot="5400000">
              <a:off x="7628759" y="862545"/>
              <a:ext cx="103907" cy="171872"/>
            </a:xfrm>
            <a:prstGeom prst="ellipse">
              <a:avLst/>
            </a:prstGeom>
            <a:grpFill/>
            <a:ln>
              <a:solidFill>
                <a:schemeClr val="accent3">
                  <a:lumMod val="2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1"/>
              <a:endParaRPr lang="en-US" sz="2100">
                <a:solidFill>
                  <a:srgbClr val="FFFFFF"/>
                </a:solidFill>
              </a:endParaRPr>
            </a:p>
          </p:txBody>
        </p:sp>
      </p:grpSp>
      <p:grpSp>
        <p:nvGrpSpPr>
          <p:cNvPr id="47" name="Group 136"/>
          <p:cNvGrpSpPr>
            <a:grpSpLocks noChangeAspect="1"/>
          </p:cNvGrpSpPr>
          <p:nvPr/>
        </p:nvGrpSpPr>
        <p:grpSpPr>
          <a:xfrm>
            <a:off x="6592827" y="2618862"/>
            <a:ext cx="148517" cy="4592927"/>
            <a:chOff x="7594777" y="896527"/>
            <a:chExt cx="171872" cy="3387720"/>
          </a:xfrm>
          <a:noFill/>
        </p:grpSpPr>
        <p:cxnSp>
          <p:nvCxnSpPr>
            <p:cNvPr id="48" name="Straight Connector 47"/>
            <p:cNvCxnSpPr>
              <a:stCxn id="49" idx="6"/>
            </p:cNvCxnSpPr>
            <p:nvPr/>
          </p:nvCxnSpPr>
          <p:spPr>
            <a:xfrm flipH="1">
              <a:off x="7660891" y="1000435"/>
              <a:ext cx="19803" cy="3283812"/>
            </a:xfrm>
            <a:prstGeom prst="line">
              <a:avLst/>
            </a:prstGeom>
            <a:grpFill/>
            <a:ln>
              <a:solidFill>
                <a:schemeClr val="accent3">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Oval 48"/>
            <p:cNvSpPr>
              <a:spLocks noChangeAspect="1"/>
            </p:cNvSpPr>
            <p:nvPr/>
          </p:nvSpPr>
          <p:spPr>
            <a:xfrm rot="5400000">
              <a:off x="7628759" y="862545"/>
              <a:ext cx="103907" cy="171872"/>
            </a:xfrm>
            <a:prstGeom prst="ellipse">
              <a:avLst/>
            </a:prstGeom>
            <a:grpFill/>
            <a:ln>
              <a:solidFill>
                <a:schemeClr val="accent3">
                  <a:lumMod val="2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1"/>
              <a:endParaRPr lang="en-US" sz="2100">
                <a:solidFill>
                  <a:srgbClr val="FFFFFF"/>
                </a:solidFill>
              </a:endParaRPr>
            </a:p>
          </p:txBody>
        </p:sp>
      </p:grpSp>
      <p:grpSp>
        <p:nvGrpSpPr>
          <p:cNvPr id="50" name="Group 136"/>
          <p:cNvGrpSpPr>
            <a:grpSpLocks noChangeAspect="1"/>
          </p:cNvGrpSpPr>
          <p:nvPr/>
        </p:nvGrpSpPr>
        <p:grpSpPr>
          <a:xfrm>
            <a:off x="8415511" y="2618862"/>
            <a:ext cx="148517" cy="4592927"/>
            <a:chOff x="7594777" y="896527"/>
            <a:chExt cx="171872" cy="3387720"/>
          </a:xfrm>
          <a:noFill/>
        </p:grpSpPr>
        <p:cxnSp>
          <p:nvCxnSpPr>
            <p:cNvPr id="51" name="Straight Connector 50"/>
            <p:cNvCxnSpPr>
              <a:stCxn id="52" idx="6"/>
            </p:cNvCxnSpPr>
            <p:nvPr/>
          </p:nvCxnSpPr>
          <p:spPr>
            <a:xfrm flipH="1">
              <a:off x="7660891" y="1000435"/>
              <a:ext cx="19803" cy="3283812"/>
            </a:xfrm>
            <a:prstGeom prst="line">
              <a:avLst/>
            </a:prstGeom>
            <a:grpFill/>
            <a:ln>
              <a:solidFill>
                <a:schemeClr val="accent3">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Oval 51"/>
            <p:cNvSpPr>
              <a:spLocks noChangeAspect="1"/>
            </p:cNvSpPr>
            <p:nvPr/>
          </p:nvSpPr>
          <p:spPr>
            <a:xfrm rot="5400000">
              <a:off x="7628759" y="862545"/>
              <a:ext cx="103907" cy="171872"/>
            </a:xfrm>
            <a:prstGeom prst="ellipse">
              <a:avLst/>
            </a:prstGeom>
            <a:grpFill/>
            <a:ln>
              <a:solidFill>
                <a:schemeClr val="accent3">
                  <a:lumMod val="2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1"/>
              <a:endParaRPr lang="en-US" sz="2100">
                <a:solidFill>
                  <a:srgbClr val="FFFFFF"/>
                </a:solidFill>
              </a:endParaRPr>
            </a:p>
          </p:txBody>
        </p:sp>
      </p:grpSp>
      <p:grpSp>
        <p:nvGrpSpPr>
          <p:cNvPr id="53" name="Group 136"/>
          <p:cNvGrpSpPr>
            <a:grpSpLocks noChangeAspect="1"/>
          </p:cNvGrpSpPr>
          <p:nvPr/>
        </p:nvGrpSpPr>
        <p:grpSpPr>
          <a:xfrm>
            <a:off x="10238197" y="2618862"/>
            <a:ext cx="148517" cy="4592927"/>
            <a:chOff x="7594777" y="896527"/>
            <a:chExt cx="171872" cy="3387720"/>
          </a:xfrm>
          <a:noFill/>
        </p:grpSpPr>
        <p:cxnSp>
          <p:nvCxnSpPr>
            <p:cNvPr id="54" name="Straight Connector 53"/>
            <p:cNvCxnSpPr>
              <a:stCxn id="55" idx="6"/>
            </p:cNvCxnSpPr>
            <p:nvPr/>
          </p:nvCxnSpPr>
          <p:spPr>
            <a:xfrm flipH="1">
              <a:off x="7660891" y="1000435"/>
              <a:ext cx="19803" cy="3283812"/>
            </a:xfrm>
            <a:prstGeom prst="line">
              <a:avLst/>
            </a:prstGeom>
            <a:grpFill/>
            <a:ln>
              <a:solidFill>
                <a:schemeClr val="accent3">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Oval 54"/>
            <p:cNvSpPr>
              <a:spLocks noChangeAspect="1"/>
            </p:cNvSpPr>
            <p:nvPr/>
          </p:nvSpPr>
          <p:spPr>
            <a:xfrm rot="5400000">
              <a:off x="7628759" y="862545"/>
              <a:ext cx="103907" cy="171872"/>
            </a:xfrm>
            <a:prstGeom prst="ellipse">
              <a:avLst/>
            </a:prstGeom>
            <a:grpFill/>
            <a:ln>
              <a:solidFill>
                <a:schemeClr val="accent3">
                  <a:lumMod val="2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1"/>
              <a:endParaRPr lang="en-US" sz="2100">
                <a:solidFill>
                  <a:srgbClr val="FFFFFF"/>
                </a:solidFill>
              </a:endParaRPr>
            </a:p>
          </p:txBody>
        </p:sp>
      </p:grpSp>
      <p:sp>
        <p:nvSpPr>
          <p:cNvPr id="56" name="Right Arrow 55"/>
          <p:cNvSpPr/>
          <p:nvPr/>
        </p:nvSpPr>
        <p:spPr>
          <a:xfrm>
            <a:off x="4" y="5486044"/>
            <a:ext cx="12188825" cy="1324813"/>
          </a:xfrm>
          <a:prstGeom prst="rightArrow">
            <a:avLst>
              <a:gd name="adj1" fmla="val 73932"/>
              <a:gd name="adj2" fmla="val 71043"/>
            </a:avLst>
          </a:prstGeom>
          <a:gradFill flip="none" rotWithShape="1">
            <a:gsLst>
              <a:gs pos="0">
                <a:srgbClr val="6DB344"/>
              </a:gs>
              <a:gs pos="100000">
                <a:srgbClr val="4DCAFF"/>
              </a:gs>
            </a:gsLst>
            <a:lin ang="10800000" scaled="1"/>
            <a:tileRect/>
          </a:gradFill>
          <a:ln w="12700">
            <a:gradFill flip="none" rotWithShape="1">
              <a:gsLst>
                <a:gs pos="0">
                  <a:srgbClr val="6DB344"/>
                </a:gs>
                <a:gs pos="100000">
                  <a:srgbClr val="4DCAFF"/>
                </a:gs>
              </a:gsLst>
              <a:lin ang="10800000" scaled="1"/>
              <a:tileRect/>
            </a:gradFill>
          </a:ln>
          <a:effectLst>
            <a:outerShdw blurRad="76200" dist="50800" dir="5400000" algn="ctr" rotWithShape="0">
              <a:srgbClr val="000000">
                <a:alpha val="27000"/>
              </a:srgbClr>
            </a:outerShdw>
          </a:effectLst>
          <a:scene3d>
            <a:camera prst="isometricOffAxis1Top">
              <a:rot lat="18000000" lon="17940000" rev="3458552"/>
            </a:camera>
            <a:lightRig rig="threePt" dir="t"/>
          </a:scene3d>
          <a:sp3d extrusionH="184150" prstMaterial="plastic"/>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914171"/>
            <a:r>
              <a:rPr lang="en-US" sz="2100" dirty="0">
                <a:solidFill>
                  <a:srgbClr val="FFFFFF"/>
                </a:solidFill>
              </a:rPr>
              <a:t>   						</a:t>
            </a:r>
          </a:p>
        </p:txBody>
      </p:sp>
      <p:sp>
        <p:nvSpPr>
          <p:cNvPr id="57" name="Rectangle 4"/>
          <p:cNvSpPr>
            <a:spLocks noChangeArrowheads="1"/>
          </p:cNvSpPr>
          <p:nvPr/>
        </p:nvSpPr>
        <p:spPr bwMode="auto">
          <a:xfrm>
            <a:off x="805773" y="6139015"/>
            <a:ext cx="757213" cy="274320"/>
          </a:xfrm>
          <a:prstGeom prst="rect">
            <a:avLst/>
          </a:prstGeom>
          <a:noFill/>
          <a:ln w="9525">
            <a:noFill/>
            <a:miter lim="800000"/>
            <a:headEnd/>
            <a:tailEnd/>
          </a:ln>
          <a:effectLst/>
        </p:spPr>
        <p:txBody>
          <a:bodyPr wrap="square" lIns="124197" tIns="62097" rIns="124197" bIns="62097">
            <a:noAutofit/>
          </a:bodyPr>
          <a:lstStyle/>
          <a:p>
            <a:pPr defTabSz="1234232">
              <a:spcBef>
                <a:spcPct val="50000"/>
              </a:spcBef>
            </a:pPr>
            <a:r>
              <a:rPr lang="en-US" sz="1300" dirty="0" smtClean="0">
                <a:solidFill>
                  <a:srgbClr val="435153"/>
                </a:solidFill>
                <a:latin typeface="Calibri" pitchFamily="34" charset="0"/>
                <a:cs typeface="Calibri" pitchFamily="34" charset="0"/>
              </a:rPr>
              <a:t>2014</a:t>
            </a:r>
            <a:endParaRPr lang="en-US" sz="1300" dirty="0">
              <a:solidFill>
                <a:srgbClr val="435153"/>
              </a:solidFill>
              <a:latin typeface="Calibri" pitchFamily="34" charset="0"/>
              <a:cs typeface="Calibri" pitchFamily="34" charset="0"/>
            </a:endParaRPr>
          </a:p>
        </p:txBody>
      </p:sp>
      <p:sp>
        <p:nvSpPr>
          <p:cNvPr id="58" name="Rectangle 4"/>
          <p:cNvSpPr>
            <a:spLocks noChangeArrowheads="1"/>
          </p:cNvSpPr>
          <p:nvPr/>
        </p:nvSpPr>
        <p:spPr bwMode="auto">
          <a:xfrm>
            <a:off x="2643085" y="6139015"/>
            <a:ext cx="757213" cy="274320"/>
          </a:xfrm>
          <a:prstGeom prst="rect">
            <a:avLst/>
          </a:prstGeom>
          <a:noFill/>
          <a:ln w="9525">
            <a:noFill/>
            <a:miter lim="800000"/>
            <a:headEnd/>
            <a:tailEnd/>
          </a:ln>
          <a:effectLst/>
        </p:spPr>
        <p:txBody>
          <a:bodyPr wrap="square" lIns="124197" tIns="62097" rIns="124197" bIns="62097">
            <a:noAutofit/>
          </a:bodyPr>
          <a:lstStyle/>
          <a:p>
            <a:pPr defTabSz="1234232">
              <a:spcBef>
                <a:spcPct val="50000"/>
              </a:spcBef>
            </a:pPr>
            <a:r>
              <a:rPr lang="en-US" sz="1300" dirty="0" smtClean="0">
                <a:solidFill>
                  <a:srgbClr val="435153"/>
                </a:solidFill>
                <a:latin typeface="Calibri" pitchFamily="34" charset="0"/>
                <a:cs typeface="Calibri" pitchFamily="34" charset="0"/>
              </a:rPr>
              <a:t>2015</a:t>
            </a:r>
            <a:endParaRPr lang="en-US" sz="1300" dirty="0">
              <a:solidFill>
                <a:srgbClr val="435153"/>
              </a:solidFill>
              <a:latin typeface="Calibri" pitchFamily="34" charset="0"/>
              <a:cs typeface="Calibri" pitchFamily="34" charset="0"/>
            </a:endParaRPr>
          </a:p>
        </p:txBody>
      </p:sp>
      <p:sp>
        <p:nvSpPr>
          <p:cNvPr id="59" name="Rectangle 4"/>
          <p:cNvSpPr>
            <a:spLocks noChangeArrowheads="1"/>
          </p:cNvSpPr>
          <p:nvPr/>
        </p:nvSpPr>
        <p:spPr bwMode="auto">
          <a:xfrm>
            <a:off x="6271345" y="6139015"/>
            <a:ext cx="757213" cy="274320"/>
          </a:xfrm>
          <a:prstGeom prst="rect">
            <a:avLst/>
          </a:prstGeom>
          <a:noFill/>
          <a:ln w="9525">
            <a:noFill/>
            <a:miter lim="800000"/>
            <a:headEnd/>
            <a:tailEnd/>
          </a:ln>
          <a:effectLst/>
        </p:spPr>
        <p:txBody>
          <a:bodyPr wrap="square" lIns="124197" tIns="62097" rIns="124197" bIns="62097">
            <a:noAutofit/>
          </a:bodyPr>
          <a:lstStyle/>
          <a:p>
            <a:pPr defTabSz="1234232">
              <a:spcBef>
                <a:spcPct val="50000"/>
              </a:spcBef>
            </a:pPr>
            <a:r>
              <a:rPr lang="en-US" sz="1300" dirty="0" smtClean="0">
                <a:solidFill>
                  <a:srgbClr val="435153"/>
                </a:solidFill>
                <a:latin typeface="Calibri" pitchFamily="34" charset="0"/>
                <a:cs typeface="Calibri" pitchFamily="34" charset="0"/>
              </a:rPr>
              <a:t>2017</a:t>
            </a:r>
            <a:endParaRPr lang="en-US" sz="1300" dirty="0">
              <a:solidFill>
                <a:srgbClr val="435153"/>
              </a:solidFill>
              <a:latin typeface="Calibri" pitchFamily="34" charset="0"/>
              <a:cs typeface="Calibri" pitchFamily="34" charset="0"/>
            </a:endParaRPr>
          </a:p>
        </p:txBody>
      </p:sp>
      <p:sp>
        <p:nvSpPr>
          <p:cNvPr id="60" name="Rectangle 4"/>
          <p:cNvSpPr>
            <a:spLocks noChangeArrowheads="1"/>
          </p:cNvSpPr>
          <p:nvPr/>
        </p:nvSpPr>
        <p:spPr bwMode="auto">
          <a:xfrm>
            <a:off x="7815363" y="6158767"/>
            <a:ext cx="1633441" cy="254568"/>
          </a:xfrm>
          <a:prstGeom prst="rect">
            <a:avLst/>
          </a:prstGeom>
          <a:noFill/>
          <a:ln w="9525">
            <a:noFill/>
            <a:miter lim="800000"/>
            <a:headEnd/>
            <a:tailEnd/>
          </a:ln>
          <a:effectLst/>
        </p:spPr>
        <p:txBody>
          <a:bodyPr wrap="square" lIns="124197" tIns="62097" rIns="124197" bIns="62097">
            <a:noAutofit/>
          </a:bodyPr>
          <a:lstStyle/>
          <a:p>
            <a:pPr defTabSz="1234232">
              <a:spcBef>
                <a:spcPct val="50000"/>
              </a:spcBef>
            </a:pPr>
            <a:r>
              <a:rPr lang="en-US" sz="1300" dirty="0" smtClean="0">
                <a:solidFill>
                  <a:srgbClr val="435153"/>
                </a:solidFill>
                <a:latin typeface="Calibri" pitchFamily="34" charset="0"/>
                <a:cs typeface="Calibri" pitchFamily="34" charset="0"/>
              </a:rPr>
              <a:t>2018</a:t>
            </a:r>
            <a:endParaRPr lang="en-US" sz="1300" dirty="0">
              <a:solidFill>
                <a:srgbClr val="435153"/>
              </a:solidFill>
              <a:latin typeface="Calibri" pitchFamily="34" charset="0"/>
              <a:cs typeface="Calibri" pitchFamily="34" charset="0"/>
            </a:endParaRPr>
          </a:p>
        </p:txBody>
      </p:sp>
      <p:grpSp>
        <p:nvGrpSpPr>
          <p:cNvPr id="61" name="Group 178"/>
          <p:cNvGrpSpPr>
            <a:grpSpLocks/>
          </p:cNvGrpSpPr>
          <p:nvPr/>
        </p:nvGrpSpPr>
        <p:grpSpPr bwMode="auto">
          <a:xfrm>
            <a:off x="8245475" y="5787963"/>
            <a:ext cx="548640" cy="378576"/>
            <a:chOff x="8404082" y="48133"/>
            <a:chExt cx="431561" cy="315983"/>
          </a:xfrm>
        </p:grpSpPr>
        <p:sp>
          <p:nvSpPr>
            <p:cNvPr id="62" name="Oval 67"/>
            <p:cNvSpPr>
              <a:spLocks noChangeArrowheads="1"/>
            </p:cNvSpPr>
            <p:nvPr/>
          </p:nvSpPr>
          <p:spPr bwMode="auto">
            <a:xfrm flipH="1">
              <a:off x="8465404" y="288518"/>
              <a:ext cx="264461" cy="72060"/>
            </a:xfrm>
            <a:prstGeom prst="ellipse">
              <a:avLst/>
            </a:prstGeom>
            <a:gradFill rotWithShape="1">
              <a:gsLst>
                <a:gs pos="0">
                  <a:srgbClr val="000000"/>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63" name="Oval 68"/>
            <p:cNvSpPr>
              <a:spLocks noChangeArrowheads="1"/>
            </p:cNvSpPr>
            <p:nvPr/>
          </p:nvSpPr>
          <p:spPr bwMode="auto">
            <a:xfrm flipH="1">
              <a:off x="8457887" y="48133"/>
              <a:ext cx="288401" cy="288518"/>
            </a:xfrm>
            <a:prstGeom prst="ellipse">
              <a:avLst/>
            </a:prstGeom>
            <a:gradFill rotWithShape="1">
              <a:gsLst>
                <a:gs pos="0">
                  <a:srgbClr val="FF0000"/>
                </a:gs>
                <a:gs pos="100000">
                  <a:srgbClr val="7600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64" name="Oval 71"/>
            <p:cNvSpPr>
              <a:spLocks noChangeArrowheads="1"/>
            </p:cNvSpPr>
            <p:nvPr/>
          </p:nvSpPr>
          <p:spPr bwMode="auto">
            <a:xfrm flipH="1">
              <a:off x="8590118" y="60096"/>
              <a:ext cx="120260" cy="120193"/>
            </a:xfrm>
            <a:prstGeom prst="ellipse">
              <a:avLst/>
            </a:prstGeom>
            <a:gradFill rotWithShape="1">
              <a:gsLst>
                <a:gs pos="0">
                  <a:srgbClr val="FFFFFF"/>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65" name="Rectangle 4"/>
            <p:cNvSpPr>
              <a:spLocks noChangeArrowheads="1"/>
            </p:cNvSpPr>
            <p:nvPr/>
          </p:nvSpPr>
          <p:spPr bwMode="auto">
            <a:xfrm>
              <a:off x="8404082" y="59316"/>
              <a:ext cx="43156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218" tIns="62108" rIns="124218" bIns="62108"/>
            <a:lstStyle/>
            <a:p>
              <a:pPr defTabSz="1234232">
                <a:spcBef>
                  <a:spcPct val="50000"/>
                </a:spcBef>
              </a:pPr>
              <a:endParaRPr lang="en-US" sz="1500" dirty="0">
                <a:solidFill>
                  <a:srgbClr val="FFFFFF"/>
                </a:solidFill>
                <a:latin typeface="Arial"/>
              </a:endParaRPr>
            </a:p>
          </p:txBody>
        </p:sp>
      </p:grpSp>
      <p:grpSp>
        <p:nvGrpSpPr>
          <p:cNvPr id="66" name="Group 178"/>
          <p:cNvGrpSpPr>
            <a:grpSpLocks/>
          </p:cNvGrpSpPr>
          <p:nvPr/>
        </p:nvGrpSpPr>
        <p:grpSpPr bwMode="auto">
          <a:xfrm>
            <a:off x="930094" y="5832679"/>
            <a:ext cx="548640" cy="378576"/>
            <a:chOff x="8404082" y="48133"/>
            <a:chExt cx="431561" cy="315983"/>
          </a:xfrm>
        </p:grpSpPr>
        <p:sp>
          <p:nvSpPr>
            <p:cNvPr id="67" name="Oval 67"/>
            <p:cNvSpPr>
              <a:spLocks noChangeArrowheads="1"/>
            </p:cNvSpPr>
            <p:nvPr/>
          </p:nvSpPr>
          <p:spPr bwMode="auto">
            <a:xfrm flipH="1">
              <a:off x="8465404" y="288518"/>
              <a:ext cx="264461" cy="72060"/>
            </a:xfrm>
            <a:prstGeom prst="ellipse">
              <a:avLst/>
            </a:prstGeom>
            <a:gradFill rotWithShape="1">
              <a:gsLst>
                <a:gs pos="0">
                  <a:srgbClr val="000000"/>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68" name="Oval 68"/>
            <p:cNvSpPr>
              <a:spLocks noChangeArrowheads="1"/>
            </p:cNvSpPr>
            <p:nvPr/>
          </p:nvSpPr>
          <p:spPr bwMode="auto">
            <a:xfrm flipH="1">
              <a:off x="8457887" y="48133"/>
              <a:ext cx="288401" cy="288518"/>
            </a:xfrm>
            <a:prstGeom prst="ellipse">
              <a:avLst/>
            </a:prstGeom>
            <a:gradFill rotWithShape="1">
              <a:gsLst>
                <a:gs pos="0">
                  <a:srgbClr val="FF0000"/>
                </a:gs>
                <a:gs pos="100000">
                  <a:srgbClr val="7600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69" name="Oval 71"/>
            <p:cNvSpPr>
              <a:spLocks noChangeArrowheads="1"/>
            </p:cNvSpPr>
            <p:nvPr/>
          </p:nvSpPr>
          <p:spPr bwMode="auto">
            <a:xfrm flipH="1">
              <a:off x="8590118" y="60096"/>
              <a:ext cx="120260" cy="120193"/>
            </a:xfrm>
            <a:prstGeom prst="ellipse">
              <a:avLst/>
            </a:prstGeom>
            <a:gradFill rotWithShape="1">
              <a:gsLst>
                <a:gs pos="0">
                  <a:srgbClr val="FFFFFF"/>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70" name="Rectangle 4"/>
            <p:cNvSpPr>
              <a:spLocks noChangeArrowheads="1"/>
            </p:cNvSpPr>
            <p:nvPr/>
          </p:nvSpPr>
          <p:spPr bwMode="auto">
            <a:xfrm>
              <a:off x="8404082" y="59316"/>
              <a:ext cx="43156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218" tIns="62108" rIns="124218" bIns="62108"/>
            <a:lstStyle/>
            <a:p>
              <a:pPr defTabSz="1234232">
                <a:spcBef>
                  <a:spcPct val="50000"/>
                </a:spcBef>
              </a:pPr>
              <a:endParaRPr lang="en-US" sz="1500" dirty="0">
                <a:solidFill>
                  <a:srgbClr val="FFFFFF"/>
                </a:solidFill>
                <a:latin typeface="Arial"/>
              </a:endParaRPr>
            </a:p>
          </p:txBody>
        </p:sp>
      </p:grpSp>
      <p:grpSp>
        <p:nvGrpSpPr>
          <p:cNvPr id="71" name="Group 178"/>
          <p:cNvGrpSpPr>
            <a:grpSpLocks/>
          </p:cNvGrpSpPr>
          <p:nvPr/>
        </p:nvGrpSpPr>
        <p:grpSpPr bwMode="auto">
          <a:xfrm>
            <a:off x="2730260" y="5886227"/>
            <a:ext cx="548640" cy="378576"/>
            <a:chOff x="8404082" y="48133"/>
            <a:chExt cx="431561" cy="315983"/>
          </a:xfrm>
        </p:grpSpPr>
        <p:sp>
          <p:nvSpPr>
            <p:cNvPr id="72" name="Oval 67"/>
            <p:cNvSpPr>
              <a:spLocks noChangeArrowheads="1"/>
            </p:cNvSpPr>
            <p:nvPr/>
          </p:nvSpPr>
          <p:spPr bwMode="auto">
            <a:xfrm flipH="1">
              <a:off x="8465404" y="288518"/>
              <a:ext cx="264461" cy="72060"/>
            </a:xfrm>
            <a:prstGeom prst="ellipse">
              <a:avLst/>
            </a:prstGeom>
            <a:gradFill rotWithShape="1">
              <a:gsLst>
                <a:gs pos="0">
                  <a:srgbClr val="000000"/>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73" name="Oval 68"/>
            <p:cNvSpPr>
              <a:spLocks noChangeArrowheads="1"/>
            </p:cNvSpPr>
            <p:nvPr/>
          </p:nvSpPr>
          <p:spPr bwMode="auto">
            <a:xfrm flipH="1">
              <a:off x="8457887" y="48133"/>
              <a:ext cx="288401" cy="288518"/>
            </a:xfrm>
            <a:prstGeom prst="ellipse">
              <a:avLst/>
            </a:prstGeom>
            <a:gradFill rotWithShape="1">
              <a:gsLst>
                <a:gs pos="0">
                  <a:srgbClr val="FF0000"/>
                </a:gs>
                <a:gs pos="100000">
                  <a:srgbClr val="7600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74" name="Oval 71"/>
            <p:cNvSpPr>
              <a:spLocks noChangeArrowheads="1"/>
            </p:cNvSpPr>
            <p:nvPr/>
          </p:nvSpPr>
          <p:spPr bwMode="auto">
            <a:xfrm flipH="1">
              <a:off x="8590118" y="60096"/>
              <a:ext cx="120260" cy="120193"/>
            </a:xfrm>
            <a:prstGeom prst="ellipse">
              <a:avLst/>
            </a:prstGeom>
            <a:gradFill rotWithShape="1">
              <a:gsLst>
                <a:gs pos="0">
                  <a:srgbClr val="FFFFFF"/>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75" name="Rectangle 4"/>
            <p:cNvSpPr>
              <a:spLocks noChangeArrowheads="1"/>
            </p:cNvSpPr>
            <p:nvPr/>
          </p:nvSpPr>
          <p:spPr bwMode="auto">
            <a:xfrm>
              <a:off x="8404082" y="59316"/>
              <a:ext cx="43156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218" tIns="62108" rIns="124218" bIns="62108"/>
            <a:lstStyle/>
            <a:p>
              <a:pPr defTabSz="1234232">
                <a:spcBef>
                  <a:spcPct val="50000"/>
                </a:spcBef>
              </a:pPr>
              <a:endParaRPr lang="en-US" sz="1500" dirty="0">
                <a:solidFill>
                  <a:srgbClr val="FFFFFF"/>
                </a:solidFill>
                <a:latin typeface="Arial"/>
              </a:endParaRPr>
            </a:p>
          </p:txBody>
        </p:sp>
      </p:grpSp>
      <p:grpSp>
        <p:nvGrpSpPr>
          <p:cNvPr id="76" name="Group 178"/>
          <p:cNvGrpSpPr>
            <a:grpSpLocks/>
          </p:cNvGrpSpPr>
          <p:nvPr/>
        </p:nvGrpSpPr>
        <p:grpSpPr bwMode="auto">
          <a:xfrm>
            <a:off x="6416169" y="5813097"/>
            <a:ext cx="548640" cy="378576"/>
            <a:chOff x="8404082" y="48133"/>
            <a:chExt cx="431561" cy="315983"/>
          </a:xfrm>
        </p:grpSpPr>
        <p:sp>
          <p:nvSpPr>
            <p:cNvPr id="77" name="Oval 67"/>
            <p:cNvSpPr>
              <a:spLocks noChangeArrowheads="1"/>
            </p:cNvSpPr>
            <p:nvPr/>
          </p:nvSpPr>
          <p:spPr bwMode="auto">
            <a:xfrm flipH="1">
              <a:off x="8465404" y="288518"/>
              <a:ext cx="264461" cy="72060"/>
            </a:xfrm>
            <a:prstGeom prst="ellipse">
              <a:avLst/>
            </a:prstGeom>
            <a:gradFill rotWithShape="1">
              <a:gsLst>
                <a:gs pos="0">
                  <a:srgbClr val="000000"/>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78" name="Oval 68"/>
            <p:cNvSpPr>
              <a:spLocks noChangeArrowheads="1"/>
            </p:cNvSpPr>
            <p:nvPr/>
          </p:nvSpPr>
          <p:spPr bwMode="auto">
            <a:xfrm flipH="1">
              <a:off x="8457887" y="48133"/>
              <a:ext cx="288401" cy="288518"/>
            </a:xfrm>
            <a:prstGeom prst="ellipse">
              <a:avLst/>
            </a:prstGeom>
            <a:gradFill rotWithShape="1">
              <a:gsLst>
                <a:gs pos="0">
                  <a:srgbClr val="FF0000"/>
                </a:gs>
                <a:gs pos="100000">
                  <a:srgbClr val="7600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79" name="Oval 71"/>
            <p:cNvSpPr>
              <a:spLocks noChangeArrowheads="1"/>
            </p:cNvSpPr>
            <p:nvPr/>
          </p:nvSpPr>
          <p:spPr bwMode="auto">
            <a:xfrm flipH="1">
              <a:off x="8590118" y="60096"/>
              <a:ext cx="120260" cy="120193"/>
            </a:xfrm>
            <a:prstGeom prst="ellipse">
              <a:avLst/>
            </a:prstGeom>
            <a:gradFill rotWithShape="1">
              <a:gsLst>
                <a:gs pos="0">
                  <a:srgbClr val="FFFFFF"/>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80" name="Rectangle 4"/>
            <p:cNvSpPr>
              <a:spLocks noChangeArrowheads="1"/>
            </p:cNvSpPr>
            <p:nvPr/>
          </p:nvSpPr>
          <p:spPr bwMode="auto">
            <a:xfrm>
              <a:off x="8404082" y="59316"/>
              <a:ext cx="43156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218" tIns="62108" rIns="124218" bIns="62108"/>
            <a:lstStyle/>
            <a:p>
              <a:pPr defTabSz="1234232">
                <a:spcBef>
                  <a:spcPct val="50000"/>
                </a:spcBef>
              </a:pPr>
              <a:endParaRPr lang="en-US" sz="1500" dirty="0">
                <a:solidFill>
                  <a:srgbClr val="FFFFFF"/>
                </a:solidFill>
                <a:latin typeface="Arial"/>
              </a:endParaRPr>
            </a:p>
          </p:txBody>
        </p:sp>
      </p:grpSp>
      <p:sp>
        <p:nvSpPr>
          <p:cNvPr id="81" name="Rectangle 4"/>
          <p:cNvSpPr>
            <a:spLocks noChangeArrowheads="1"/>
          </p:cNvSpPr>
          <p:nvPr/>
        </p:nvSpPr>
        <p:spPr bwMode="auto">
          <a:xfrm>
            <a:off x="9933830" y="6139015"/>
            <a:ext cx="757213" cy="274320"/>
          </a:xfrm>
          <a:prstGeom prst="rect">
            <a:avLst/>
          </a:prstGeom>
          <a:noFill/>
          <a:ln w="9525">
            <a:noFill/>
            <a:miter lim="800000"/>
            <a:headEnd/>
            <a:tailEnd/>
          </a:ln>
          <a:effectLst/>
        </p:spPr>
        <p:txBody>
          <a:bodyPr wrap="square" lIns="124197" tIns="62097" rIns="124197" bIns="62097">
            <a:noAutofit/>
          </a:bodyPr>
          <a:lstStyle/>
          <a:p>
            <a:pPr defTabSz="1234232">
              <a:spcBef>
                <a:spcPct val="50000"/>
              </a:spcBef>
            </a:pPr>
            <a:r>
              <a:rPr lang="en-US" sz="1300" dirty="0" smtClean="0">
                <a:solidFill>
                  <a:srgbClr val="435153"/>
                </a:solidFill>
                <a:latin typeface="Calibri" pitchFamily="34" charset="0"/>
                <a:cs typeface="Calibri" pitchFamily="34" charset="0"/>
              </a:rPr>
              <a:t>2019</a:t>
            </a:r>
            <a:endParaRPr lang="en-US" sz="1300" dirty="0">
              <a:solidFill>
                <a:srgbClr val="435153"/>
              </a:solidFill>
              <a:latin typeface="Calibri" pitchFamily="34" charset="0"/>
              <a:cs typeface="Calibri" pitchFamily="34" charset="0"/>
            </a:endParaRPr>
          </a:p>
        </p:txBody>
      </p:sp>
      <p:grpSp>
        <p:nvGrpSpPr>
          <p:cNvPr id="82" name="Group 178"/>
          <p:cNvGrpSpPr>
            <a:grpSpLocks/>
          </p:cNvGrpSpPr>
          <p:nvPr/>
        </p:nvGrpSpPr>
        <p:grpSpPr bwMode="auto">
          <a:xfrm>
            <a:off x="10112389" y="5832679"/>
            <a:ext cx="548640" cy="378576"/>
            <a:chOff x="8404082" y="48133"/>
            <a:chExt cx="431561" cy="315983"/>
          </a:xfrm>
        </p:grpSpPr>
        <p:sp>
          <p:nvSpPr>
            <p:cNvPr id="83" name="Oval 67"/>
            <p:cNvSpPr>
              <a:spLocks noChangeArrowheads="1"/>
            </p:cNvSpPr>
            <p:nvPr/>
          </p:nvSpPr>
          <p:spPr bwMode="auto">
            <a:xfrm flipH="1">
              <a:off x="8465404" y="288518"/>
              <a:ext cx="264461" cy="72060"/>
            </a:xfrm>
            <a:prstGeom prst="ellipse">
              <a:avLst/>
            </a:prstGeom>
            <a:gradFill rotWithShape="1">
              <a:gsLst>
                <a:gs pos="0">
                  <a:srgbClr val="000000"/>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84" name="Oval 68"/>
            <p:cNvSpPr>
              <a:spLocks noChangeArrowheads="1"/>
            </p:cNvSpPr>
            <p:nvPr/>
          </p:nvSpPr>
          <p:spPr bwMode="auto">
            <a:xfrm flipH="1">
              <a:off x="8457887" y="48133"/>
              <a:ext cx="288401" cy="288518"/>
            </a:xfrm>
            <a:prstGeom prst="ellipse">
              <a:avLst/>
            </a:prstGeom>
            <a:gradFill rotWithShape="1">
              <a:gsLst>
                <a:gs pos="0">
                  <a:srgbClr val="FF0000"/>
                </a:gs>
                <a:gs pos="100000">
                  <a:srgbClr val="7600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85" name="Oval 71"/>
            <p:cNvSpPr>
              <a:spLocks noChangeArrowheads="1"/>
            </p:cNvSpPr>
            <p:nvPr/>
          </p:nvSpPr>
          <p:spPr bwMode="auto">
            <a:xfrm flipH="1">
              <a:off x="8590118" y="60096"/>
              <a:ext cx="120260" cy="120193"/>
            </a:xfrm>
            <a:prstGeom prst="ellipse">
              <a:avLst/>
            </a:prstGeom>
            <a:gradFill rotWithShape="1">
              <a:gsLst>
                <a:gs pos="0">
                  <a:srgbClr val="FFFFFF"/>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86" name="Rectangle 4"/>
            <p:cNvSpPr>
              <a:spLocks noChangeArrowheads="1"/>
            </p:cNvSpPr>
            <p:nvPr/>
          </p:nvSpPr>
          <p:spPr bwMode="auto">
            <a:xfrm>
              <a:off x="8404082" y="59316"/>
              <a:ext cx="43156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218" tIns="62108" rIns="124218" bIns="62108"/>
            <a:lstStyle/>
            <a:p>
              <a:pPr defTabSz="1234232">
                <a:spcBef>
                  <a:spcPct val="50000"/>
                </a:spcBef>
              </a:pPr>
              <a:endParaRPr lang="en-US" sz="1500" dirty="0">
                <a:solidFill>
                  <a:srgbClr val="FFFFFF"/>
                </a:solidFill>
                <a:latin typeface="Arial"/>
              </a:endParaRPr>
            </a:p>
          </p:txBody>
        </p:sp>
      </p:grpSp>
      <p:sp>
        <p:nvSpPr>
          <p:cNvPr id="87" name="Rectangle 4"/>
          <p:cNvSpPr>
            <a:spLocks noChangeArrowheads="1"/>
          </p:cNvSpPr>
          <p:nvPr/>
        </p:nvSpPr>
        <p:spPr bwMode="auto">
          <a:xfrm>
            <a:off x="4423308" y="6139015"/>
            <a:ext cx="757213" cy="274320"/>
          </a:xfrm>
          <a:prstGeom prst="rect">
            <a:avLst/>
          </a:prstGeom>
          <a:noFill/>
          <a:ln w="9525">
            <a:noFill/>
            <a:miter lim="800000"/>
            <a:headEnd/>
            <a:tailEnd/>
          </a:ln>
          <a:effectLst/>
        </p:spPr>
        <p:txBody>
          <a:bodyPr wrap="square" lIns="124197" tIns="62097" rIns="124197" bIns="62097">
            <a:noAutofit/>
          </a:bodyPr>
          <a:lstStyle/>
          <a:p>
            <a:pPr defTabSz="1234232">
              <a:spcBef>
                <a:spcPct val="50000"/>
              </a:spcBef>
            </a:pPr>
            <a:r>
              <a:rPr lang="en-US" sz="1300" dirty="0" smtClean="0">
                <a:solidFill>
                  <a:srgbClr val="435153"/>
                </a:solidFill>
                <a:latin typeface="Calibri" pitchFamily="34" charset="0"/>
                <a:cs typeface="Calibri" pitchFamily="34" charset="0"/>
              </a:rPr>
              <a:t>2016</a:t>
            </a:r>
            <a:endParaRPr lang="en-US" sz="1300" dirty="0">
              <a:solidFill>
                <a:srgbClr val="435153"/>
              </a:solidFill>
              <a:latin typeface="Calibri" pitchFamily="34" charset="0"/>
              <a:cs typeface="Calibri" pitchFamily="34" charset="0"/>
            </a:endParaRPr>
          </a:p>
        </p:txBody>
      </p:sp>
      <p:grpSp>
        <p:nvGrpSpPr>
          <p:cNvPr id="88" name="Group 178"/>
          <p:cNvGrpSpPr>
            <a:grpSpLocks/>
          </p:cNvGrpSpPr>
          <p:nvPr/>
        </p:nvGrpSpPr>
        <p:grpSpPr bwMode="auto">
          <a:xfrm>
            <a:off x="4568133" y="5813097"/>
            <a:ext cx="548640" cy="378576"/>
            <a:chOff x="8404082" y="48133"/>
            <a:chExt cx="431561" cy="315983"/>
          </a:xfrm>
        </p:grpSpPr>
        <p:sp>
          <p:nvSpPr>
            <p:cNvPr id="89" name="Oval 67"/>
            <p:cNvSpPr>
              <a:spLocks noChangeArrowheads="1"/>
            </p:cNvSpPr>
            <p:nvPr/>
          </p:nvSpPr>
          <p:spPr bwMode="auto">
            <a:xfrm flipH="1">
              <a:off x="8465404" y="288518"/>
              <a:ext cx="264461" cy="72060"/>
            </a:xfrm>
            <a:prstGeom prst="ellipse">
              <a:avLst/>
            </a:prstGeom>
            <a:gradFill rotWithShape="1">
              <a:gsLst>
                <a:gs pos="0">
                  <a:srgbClr val="000000"/>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90" name="Oval 68"/>
            <p:cNvSpPr>
              <a:spLocks noChangeArrowheads="1"/>
            </p:cNvSpPr>
            <p:nvPr/>
          </p:nvSpPr>
          <p:spPr bwMode="auto">
            <a:xfrm flipH="1">
              <a:off x="8457887" y="48133"/>
              <a:ext cx="288401" cy="288518"/>
            </a:xfrm>
            <a:prstGeom prst="ellipse">
              <a:avLst/>
            </a:prstGeom>
            <a:gradFill rotWithShape="1">
              <a:gsLst>
                <a:gs pos="0">
                  <a:srgbClr val="FF0000"/>
                </a:gs>
                <a:gs pos="100000">
                  <a:srgbClr val="7600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91" name="Oval 71"/>
            <p:cNvSpPr>
              <a:spLocks noChangeArrowheads="1"/>
            </p:cNvSpPr>
            <p:nvPr/>
          </p:nvSpPr>
          <p:spPr bwMode="auto">
            <a:xfrm flipH="1">
              <a:off x="8590118" y="60096"/>
              <a:ext cx="120260" cy="120193"/>
            </a:xfrm>
            <a:prstGeom prst="ellipse">
              <a:avLst/>
            </a:prstGeom>
            <a:gradFill rotWithShape="1">
              <a:gsLst>
                <a:gs pos="0">
                  <a:srgbClr val="FFFFFF"/>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171"/>
              <a:endParaRPr lang="nl-BE" sz="2100">
                <a:solidFill>
                  <a:srgbClr val="0096D6"/>
                </a:solidFill>
                <a:latin typeface="Arial"/>
              </a:endParaRPr>
            </a:p>
          </p:txBody>
        </p:sp>
        <p:sp>
          <p:nvSpPr>
            <p:cNvPr id="92" name="Rectangle 4"/>
            <p:cNvSpPr>
              <a:spLocks noChangeArrowheads="1"/>
            </p:cNvSpPr>
            <p:nvPr/>
          </p:nvSpPr>
          <p:spPr bwMode="auto">
            <a:xfrm>
              <a:off x="8404082" y="59316"/>
              <a:ext cx="43156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218" tIns="62108" rIns="124218" bIns="62108"/>
            <a:lstStyle/>
            <a:p>
              <a:pPr defTabSz="1234232">
                <a:spcBef>
                  <a:spcPct val="50000"/>
                </a:spcBef>
              </a:pPr>
              <a:endParaRPr lang="en-US" sz="1500" dirty="0">
                <a:solidFill>
                  <a:srgbClr val="FFFFFF"/>
                </a:solidFill>
                <a:latin typeface="Arial"/>
              </a:endParaRPr>
            </a:p>
          </p:txBody>
        </p:sp>
      </p:grpSp>
      <p:pic>
        <p:nvPicPr>
          <p:cNvPr id="93" name="Picture 92"/>
          <p:cNvPicPr>
            <a:picLocks noChangeAspect="1"/>
          </p:cNvPicPr>
          <p:nvPr/>
        </p:nvPicPr>
        <p:blipFill>
          <a:blip r:embed="rId4"/>
          <a:stretch>
            <a:fillRect/>
          </a:stretch>
        </p:blipFill>
        <p:spPr>
          <a:xfrm>
            <a:off x="885772" y="3766253"/>
            <a:ext cx="700312" cy="899539"/>
          </a:xfrm>
          <a:prstGeom prst="rect">
            <a:avLst/>
          </a:prstGeom>
        </p:spPr>
      </p:pic>
      <p:pic>
        <p:nvPicPr>
          <p:cNvPr id="95" name="Picture 94"/>
          <p:cNvPicPr>
            <a:picLocks noChangeAspect="1"/>
          </p:cNvPicPr>
          <p:nvPr/>
        </p:nvPicPr>
        <p:blipFill>
          <a:blip r:embed="rId5"/>
          <a:stretch>
            <a:fillRect/>
          </a:stretch>
        </p:blipFill>
        <p:spPr>
          <a:xfrm>
            <a:off x="881564" y="4817910"/>
            <a:ext cx="708728" cy="769303"/>
          </a:xfrm>
          <a:prstGeom prst="rect">
            <a:avLst/>
          </a:prstGeom>
        </p:spPr>
      </p:pic>
      <p:pic>
        <p:nvPicPr>
          <p:cNvPr id="96" name="Picture 95"/>
          <p:cNvPicPr>
            <a:picLocks noChangeAspect="1"/>
          </p:cNvPicPr>
          <p:nvPr/>
        </p:nvPicPr>
        <p:blipFill>
          <a:blip r:embed="rId6"/>
          <a:stretch>
            <a:fillRect/>
          </a:stretch>
        </p:blipFill>
        <p:spPr>
          <a:xfrm>
            <a:off x="2397396" y="4863168"/>
            <a:ext cx="1262439" cy="724045"/>
          </a:xfrm>
          <a:prstGeom prst="rect">
            <a:avLst/>
          </a:prstGeom>
        </p:spPr>
      </p:pic>
      <p:pic>
        <p:nvPicPr>
          <p:cNvPr id="97" name="Picture 96"/>
          <p:cNvPicPr>
            <a:picLocks noChangeAspect="1"/>
          </p:cNvPicPr>
          <p:nvPr/>
        </p:nvPicPr>
        <p:blipFill>
          <a:blip r:embed="rId7"/>
          <a:stretch>
            <a:fillRect/>
          </a:stretch>
        </p:blipFill>
        <p:spPr>
          <a:xfrm>
            <a:off x="4338129" y="3333527"/>
            <a:ext cx="1048939" cy="1123200"/>
          </a:xfrm>
          <a:prstGeom prst="rect">
            <a:avLst/>
          </a:prstGeom>
        </p:spPr>
      </p:pic>
      <p:pic>
        <p:nvPicPr>
          <p:cNvPr id="98" name="Picture 97"/>
          <p:cNvPicPr>
            <a:picLocks noChangeAspect="1"/>
          </p:cNvPicPr>
          <p:nvPr/>
        </p:nvPicPr>
        <p:blipFill>
          <a:blip r:embed="rId8"/>
          <a:stretch>
            <a:fillRect/>
          </a:stretch>
        </p:blipFill>
        <p:spPr>
          <a:xfrm>
            <a:off x="4282433" y="4937428"/>
            <a:ext cx="1160330" cy="649785"/>
          </a:xfrm>
          <a:prstGeom prst="rect">
            <a:avLst/>
          </a:prstGeom>
        </p:spPr>
      </p:pic>
      <p:pic>
        <p:nvPicPr>
          <p:cNvPr id="99" name="Picture 98"/>
          <p:cNvPicPr>
            <a:picLocks noChangeAspect="1"/>
          </p:cNvPicPr>
          <p:nvPr/>
        </p:nvPicPr>
        <p:blipFill>
          <a:blip r:embed="rId9"/>
          <a:stretch>
            <a:fillRect/>
          </a:stretch>
        </p:blipFill>
        <p:spPr>
          <a:xfrm>
            <a:off x="7978025" y="2911942"/>
            <a:ext cx="1039656" cy="1178895"/>
          </a:xfrm>
          <a:prstGeom prst="rect">
            <a:avLst/>
          </a:prstGeom>
        </p:spPr>
      </p:pic>
      <p:pic>
        <p:nvPicPr>
          <p:cNvPr id="100" name="Picture 99"/>
          <p:cNvPicPr>
            <a:picLocks noChangeAspect="1"/>
          </p:cNvPicPr>
          <p:nvPr/>
        </p:nvPicPr>
        <p:blipFill>
          <a:blip r:embed="rId10"/>
          <a:stretch>
            <a:fillRect/>
          </a:stretch>
        </p:blipFill>
        <p:spPr>
          <a:xfrm>
            <a:off x="7982666" y="4575404"/>
            <a:ext cx="1030374" cy="1011809"/>
          </a:xfrm>
          <a:prstGeom prst="rect">
            <a:avLst/>
          </a:prstGeom>
        </p:spPr>
      </p:pic>
      <p:pic>
        <p:nvPicPr>
          <p:cNvPr id="101" name="Picture 100"/>
          <p:cNvPicPr>
            <a:picLocks noChangeAspect="1"/>
          </p:cNvPicPr>
          <p:nvPr/>
        </p:nvPicPr>
        <p:blipFill>
          <a:blip r:embed="rId11"/>
          <a:stretch>
            <a:fillRect/>
          </a:stretch>
        </p:blipFill>
        <p:spPr>
          <a:xfrm>
            <a:off x="9721912" y="5011689"/>
            <a:ext cx="1169613" cy="575524"/>
          </a:xfrm>
          <a:prstGeom prst="rect">
            <a:avLst/>
          </a:prstGeom>
        </p:spPr>
      </p:pic>
    </p:spTree>
    <p:extLst>
      <p:ext uri="{BB962C8B-B14F-4D97-AF65-F5344CB8AC3E}">
        <p14:creationId xmlns:p14="http://schemas.microsoft.com/office/powerpoint/2010/main" val="37307814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3491" y="5749193"/>
            <a:ext cx="12675814" cy="1001280"/>
            <a:chOff x="-243492" y="5749193"/>
            <a:chExt cx="12675814" cy="1001280"/>
          </a:xfrm>
        </p:grpSpPr>
        <p:sp>
          <p:nvSpPr>
            <p:cNvPr id="6" name="Oval 5"/>
            <p:cNvSpPr/>
            <p:nvPr/>
          </p:nvSpPr>
          <p:spPr>
            <a:xfrm flipV="1">
              <a:off x="-243492" y="5749193"/>
              <a:ext cx="12675814" cy="1001280"/>
            </a:xfrm>
            <a:prstGeom prst="ellipse">
              <a:avLst/>
            </a:prstGeom>
            <a:gradFill flip="none" rotWithShape="1">
              <a:gsLst>
                <a:gs pos="2000">
                  <a:schemeClr val="tx1">
                    <a:lumMod val="60000"/>
                    <a:lumOff val="40000"/>
                    <a:alpha val="62000"/>
                  </a:schemeClr>
                </a:gs>
                <a:gs pos="100000">
                  <a:srgbClr val="0096D6">
                    <a:shade val="100000"/>
                    <a:satMod val="115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1087919"/>
              <a:endParaRPr lang="en-US" dirty="0">
                <a:solidFill>
                  <a:srgbClr val="FFFFFF"/>
                </a:solidFill>
              </a:endParaRPr>
            </a:p>
          </p:txBody>
        </p:sp>
        <p:sp>
          <p:nvSpPr>
            <p:cNvPr id="7" name="Oval 6"/>
            <p:cNvSpPr/>
            <p:nvPr/>
          </p:nvSpPr>
          <p:spPr>
            <a:xfrm flipV="1">
              <a:off x="437328" y="6100557"/>
              <a:ext cx="10969942" cy="239891"/>
            </a:xfrm>
            <a:prstGeom prst="ellipse">
              <a:avLst/>
            </a:prstGeom>
            <a:gradFill flip="none" rotWithShape="1">
              <a:gsLst>
                <a:gs pos="2000">
                  <a:srgbClr val="000B18">
                    <a:alpha val="62000"/>
                  </a:srgbClr>
                </a:gs>
                <a:gs pos="100000">
                  <a:srgbClr val="0096D6">
                    <a:shade val="100000"/>
                    <a:satMod val="115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1087919"/>
              <a:endParaRPr lang="en-US" dirty="0">
                <a:solidFill>
                  <a:srgbClr val="FFFFFF"/>
                </a:solidFill>
              </a:endParaRPr>
            </a:p>
          </p:txBody>
        </p:sp>
      </p:grpSp>
      <p:sp>
        <p:nvSpPr>
          <p:cNvPr id="8" name="Rounded Rectangle 7"/>
          <p:cNvSpPr/>
          <p:nvPr/>
        </p:nvSpPr>
        <p:spPr>
          <a:xfrm>
            <a:off x="656422" y="1336843"/>
            <a:ext cx="10865219" cy="4792272"/>
          </a:xfrm>
          <a:prstGeom prst="roundRect">
            <a:avLst>
              <a:gd name="adj" fmla="val 0"/>
            </a:avLst>
          </a:prstGeom>
          <a:gradFill flip="none" rotWithShape="1">
            <a:gsLst>
              <a:gs pos="0">
                <a:schemeClr val="accent1">
                  <a:shade val="51000"/>
                  <a:satMod val="130000"/>
                  <a:alpha val="5000"/>
                </a:schemeClr>
              </a:gs>
              <a:gs pos="82000">
                <a:schemeClr val="accent1">
                  <a:shade val="93000"/>
                  <a:satMod val="130000"/>
                  <a:alpha val="5000"/>
                </a:schemeClr>
              </a:gs>
              <a:gs pos="100000">
                <a:schemeClr val="accent1">
                  <a:shade val="94000"/>
                  <a:satMod val="135000"/>
                  <a:alpha val="5000"/>
                </a:schemeClr>
              </a:gs>
              <a:gs pos="47000">
                <a:srgbClr val="0093E3">
                  <a:alpha val="5000"/>
                </a:srgbClr>
              </a:gs>
            </a:gsLst>
            <a:lin ang="5400000" scaled="0"/>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193322" tIns="96662" rIns="193322" bIns="96662" rtlCol="0" anchor="ctr"/>
          <a:lstStyle/>
          <a:p>
            <a:pPr algn="ctr" defTabSz="1087919">
              <a:lnSpc>
                <a:spcPct val="90000"/>
              </a:lnSpc>
            </a:pPr>
            <a:endParaRPr lang="en-US" b="1" dirty="0">
              <a:solidFill>
                <a:srgbClr val="FFFFFF"/>
              </a:solidFill>
            </a:endParaRPr>
          </a:p>
        </p:txBody>
      </p:sp>
      <p:sp>
        <p:nvSpPr>
          <p:cNvPr id="2" name="Title 1"/>
          <p:cNvSpPr>
            <a:spLocks noGrp="1"/>
          </p:cNvSpPr>
          <p:nvPr>
            <p:ph type="title"/>
          </p:nvPr>
        </p:nvSpPr>
        <p:spPr>
          <a:xfrm>
            <a:off x="306198" y="288276"/>
            <a:ext cx="11448832" cy="838200"/>
          </a:xfrm>
        </p:spPr>
        <p:txBody>
          <a:bodyPr/>
          <a:lstStyle/>
          <a:p>
            <a:r>
              <a:rPr lang="en-US" dirty="0" smtClean="0"/>
              <a:t>High Efficiency Video Coding (HEVC) </a:t>
            </a:r>
            <a:br>
              <a:rPr lang="en-US" dirty="0" smtClean="0"/>
            </a:br>
            <a:r>
              <a:rPr lang="en-US" sz="2800" dirty="0" err="1" smtClean="0"/>
              <a:t>Dlaczego</a:t>
            </a:r>
            <a:r>
              <a:rPr lang="en-US" sz="2800" dirty="0" smtClean="0"/>
              <a:t> </a:t>
            </a:r>
            <a:r>
              <a:rPr lang="en-US" sz="2800" dirty="0"/>
              <a:t>HEVC?</a:t>
            </a:r>
          </a:p>
        </p:txBody>
      </p:sp>
      <p:sp>
        <p:nvSpPr>
          <p:cNvPr id="3" name="Text Placeholder 2"/>
          <p:cNvSpPr>
            <a:spLocks noGrp="1"/>
          </p:cNvSpPr>
          <p:nvPr>
            <p:ph type="body" sz="quarter" idx="10"/>
          </p:nvPr>
        </p:nvSpPr>
        <p:spPr>
          <a:xfrm>
            <a:off x="2935533" y="1295138"/>
            <a:ext cx="8492676" cy="4874740"/>
          </a:xfrm>
        </p:spPr>
        <p:txBody>
          <a:bodyPr>
            <a:noAutofit/>
          </a:bodyPr>
          <a:lstStyle/>
          <a:p>
            <a:pPr marL="0" indent="0">
              <a:buNone/>
            </a:pPr>
            <a:r>
              <a:rPr lang="en-US" sz="1900" b="1"/>
              <a:t>p</a:t>
            </a:r>
            <a:r>
              <a:rPr lang="en-US" sz="1900" b="1" smtClean="0"/>
              <a:t>otencjał ponad 50% </a:t>
            </a:r>
            <a:r>
              <a:rPr lang="en-US" sz="1900" b="1" dirty="0" err="1" smtClean="0"/>
              <a:t>redukcji</a:t>
            </a:r>
            <a:r>
              <a:rPr lang="en-US" sz="1900" b="1" dirty="0" smtClean="0"/>
              <a:t> </a:t>
            </a:r>
            <a:r>
              <a:rPr lang="en-US" sz="1900" b="1" dirty="0" err="1" smtClean="0"/>
              <a:t>typowego</a:t>
            </a:r>
            <a:r>
              <a:rPr lang="en-US" sz="1900" b="1" dirty="0" smtClean="0"/>
              <a:t> </a:t>
            </a:r>
            <a:r>
              <a:rPr lang="en-US" sz="1900" b="1" dirty="0"/>
              <a:t>bitrate </a:t>
            </a:r>
            <a:r>
              <a:rPr lang="en-US" sz="1900" b="1" err="1" smtClean="0"/>
              <a:t>kodera</a:t>
            </a:r>
            <a:r>
              <a:rPr lang="en-US" sz="1900" b="1" smtClean="0"/>
              <a:t> AVC: </a:t>
            </a:r>
            <a:endParaRPr lang="en-US" sz="1900" b="1" dirty="0"/>
          </a:p>
          <a:p>
            <a:pPr marL="0"/>
            <a:r>
              <a:rPr lang="en-US" sz="1600" dirty="0"/>
              <a:t>HD: AVC 6-9 Mbps </a:t>
            </a:r>
            <a:r>
              <a:rPr lang="en-US" sz="1600" dirty="0">
                <a:latin typeface="Wingdings"/>
                <a:ea typeface="Wingdings"/>
                <a:cs typeface="Wingdings"/>
                <a:sym typeface="Wingdings"/>
              </a:rPr>
              <a:t></a:t>
            </a:r>
            <a:r>
              <a:rPr lang="en-US" sz="1600" dirty="0" smtClean="0"/>
              <a:t> </a:t>
            </a:r>
            <a:r>
              <a:rPr lang="en-US" sz="1600" dirty="0"/>
              <a:t>HEVC 3-4,5 Mbps </a:t>
            </a:r>
          </a:p>
          <a:p>
            <a:pPr marL="0"/>
            <a:r>
              <a:rPr lang="en-US" sz="1600" dirty="0"/>
              <a:t>SD: AVC 1,5-2,5 Mbps </a:t>
            </a:r>
            <a:r>
              <a:rPr lang="en-US" sz="1600" dirty="0">
                <a:latin typeface="Wingdings"/>
                <a:ea typeface="Wingdings"/>
                <a:cs typeface="Wingdings"/>
                <a:sym typeface="Wingdings"/>
              </a:rPr>
              <a:t></a:t>
            </a:r>
            <a:r>
              <a:rPr lang="en-US" sz="1600" dirty="0" smtClean="0"/>
              <a:t> </a:t>
            </a:r>
            <a:r>
              <a:rPr lang="en-US" sz="1600" dirty="0"/>
              <a:t>HEVC 0,8-1,5 Mbps </a:t>
            </a:r>
          </a:p>
          <a:p>
            <a:pPr marL="0"/>
            <a:r>
              <a:rPr lang="en-US" sz="1600" dirty="0"/>
              <a:t>4Kp30: AVC 18-25 Mbps </a:t>
            </a:r>
            <a:r>
              <a:rPr lang="en-US" sz="1600" dirty="0" smtClean="0"/>
              <a:t>(</a:t>
            </a:r>
            <a:r>
              <a:rPr lang="en-US" sz="1600" dirty="0" err="1" smtClean="0"/>
              <a:t>szacunkowo</a:t>
            </a:r>
            <a:r>
              <a:rPr lang="en-US" sz="1600" dirty="0" smtClean="0"/>
              <a:t>) </a:t>
            </a:r>
            <a:r>
              <a:rPr lang="en-US" sz="1600" dirty="0">
                <a:latin typeface="Wingdings"/>
                <a:ea typeface="Wingdings"/>
                <a:cs typeface="Wingdings"/>
                <a:sym typeface="Wingdings"/>
              </a:rPr>
              <a:t></a:t>
            </a:r>
            <a:r>
              <a:rPr lang="en-US" sz="1600" dirty="0" smtClean="0"/>
              <a:t> </a:t>
            </a:r>
            <a:r>
              <a:rPr lang="en-US" sz="1600" dirty="0"/>
              <a:t>HEVC 6-13 Mbps </a:t>
            </a:r>
          </a:p>
          <a:p>
            <a:pPr marL="0"/>
            <a:r>
              <a:rPr lang="en-US" sz="1600" dirty="0"/>
              <a:t>4Kp60: HEVC </a:t>
            </a:r>
            <a:r>
              <a:rPr lang="en-US" sz="1600" dirty="0" err="1"/>
              <a:t>poniżej</a:t>
            </a:r>
            <a:r>
              <a:rPr lang="en-US" sz="1600" dirty="0"/>
              <a:t> 20 </a:t>
            </a:r>
            <a:r>
              <a:rPr lang="en-US" sz="1600" dirty="0" err="1"/>
              <a:t>Mpbs</a:t>
            </a:r>
            <a:r>
              <a:rPr lang="en-US" sz="1600" dirty="0"/>
              <a:t> </a:t>
            </a:r>
            <a:endParaRPr lang="en-US" sz="1600" b="1" dirty="0"/>
          </a:p>
          <a:p>
            <a:pPr marL="0" indent="0">
              <a:buNone/>
            </a:pPr>
            <a:r>
              <a:rPr lang="en-US" sz="1900" b="1" dirty="0"/>
              <a:t>HEVC </a:t>
            </a:r>
            <a:r>
              <a:rPr lang="en-US" sz="1900" b="1" dirty="0" err="1" smtClean="0"/>
              <a:t>dla</a:t>
            </a:r>
            <a:r>
              <a:rPr lang="en-US" sz="1900" b="1" dirty="0" smtClean="0"/>
              <a:t> </a:t>
            </a:r>
            <a:r>
              <a:rPr lang="en-US" sz="1900" b="1" dirty="0" err="1" smtClean="0"/>
              <a:t>przyszłych</a:t>
            </a:r>
            <a:r>
              <a:rPr lang="en-US" sz="1900" b="1" dirty="0" smtClean="0"/>
              <a:t> </a:t>
            </a:r>
            <a:r>
              <a:rPr lang="en-US" sz="1900" b="1" err="1"/>
              <a:t>możliwości</a:t>
            </a:r>
            <a:r>
              <a:rPr lang="en-US" sz="1900" b="1"/>
              <a:t> </a:t>
            </a:r>
            <a:r>
              <a:rPr lang="en-US" sz="1900" b="1" smtClean="0"/>
              <a:t>biznesowych: </a:t>
            </a:r>
            <a:endParaRPr lang="en-US" sz="1900" b="1" dirty="0"/>
          </a:p>
          <a:p>
            <a:r>
              <a:rPr lang="en-US" sz="1600" dirty="0" err="1"/>
              <a:t>w</a:t>
            </a:r>
            <a:r>
              <a:rPr lang="en-US" sz="1600" smtClean="0"/>
              <a:t>ykorzystanie </a:t>
            </a:r>
            <a:r>
              <a:rPr lang="en-US" sz="1600" dirty="0"/>
              <a:t>LTE </a:t>
            </a:r>
            <a:r>
              <a:rPr lang="en-US" sz="1600" dirty="0" err="1"/>
              <a:t>dla</a:t>
            </a:r>
            <a:r>
              <a:rPr lang="en-US" sz="1600" dirty="0"/>
              <a:t> </a:t>
            </a:r>
            <a:r>
              <a:rPr lang="en-US" sz="1600" dirty="0" err="1" smtClean="0"/>
              <a:t>szerokiego</a:t>
            </a:r>
            <a:r>
              <a:rPr lang="en-US" sz="1600" dirty="0" smtClean="0"/>
              <a:t> </a:t>
            </a:r>
            <a:r>
              <a:rPr lang="en-US" sz="1600" dirty="0" err="1" smtClean="0"/>
              <a:t>wdrożenia</a:t>
            </a:r>
            <a:r>
              <a:rPr lang="en-US" sz="1600" dirty="0" smtClean="0"/>
              <a:t> </a:t>
            </a:r>
            <a:r>
              <a:rPr lang="en-US" sz="1600" dirty="0" err="1" smtClean="0"/>
              <a:t>serwisów</a:t>
            </a:r>
            <a:r>
              <a:rPr lang="en-US" sz="1600" dirty="0" smtClean="0"/>
              <a:t> </a:t>
            </a:r>
            <a:r>
              <a:rPr lang="en-US" sz="1600" dirty="0"/>
              <a:t>v</a:t>
            </a:r>
            <a:r>
              <a:rPr lang="en-US" sz="1600" dirty="0" smtClean="0"/>
              <a:t>ideo</a:t>
            </a:r>
            <a:endParaRPr lang="en-US" sz="1600" dirty="0"/>
          </a:p>
          <a:p>
            <a:r>
              <a:rPr lang="en-US" sz="1600" dirty="0" err="1"/>
              <a:t>z</a:t>
            </a:r>
            <a:r>
              <a:rPr lang="en-US" sz="1600" smtClean="0"/>
              <a:t>większenie </a:t>
            </a:r>
            <a:r>
              <a:rPr lang="en-US" sz="1600" dirty="0" err="1" smtClean="0"/>
              <a:t>zasięgu</a:t>
            </a:r>
            <a:r>
              <a:rPr lang="en-US" sz="1600" dirty="0" smtClean="0"/>
              <a:t> </a:t>
            </a:r>
            <a:r>
              <a:rPr lang="en-US" sz="1600" dirty="0"/>
              <a:t>(DSL) </a:t>
            </a:r>
          </a:p>
          <a:p>
            <a:r>
              <a:rPr lang="en-US" sz="1600" smtClean="0"/>
              <a:t>mniejsze </a:t>
            </a:r>
            <a:r>
              <a:rPr lang="en-US" sz="1600" dirty="0" err="1" smtClean="0"/>
              <a:t>wydatki</a:t>
            </a:r>
            <a:r>
              <a:rPr lang="en-US" sz="1600" dirty="0" smtClean="0"/>
              <a:t> </a:t>
            </a:r>
            <a:r>
              <a:rPr lang="en-US" sz="1600" dirty="0" err="1" smtClean="0"/>
              <a:t>na</a:t>
            </a:r>
            <a:r>
              <a:rPr lang="en-US" sz="1600" dirty="0" smtClean="0"/>
              <a:t> </a:t>
            </a:r>
            <a:r>
              <a:rPr lang="en-US" sz="1600" dirty="0" err="1" smtClean="0"/>
              <a:t>kontrybucję</a:t>
            </a:r>
            <a:r>
              <a:rPr lang="en-US" sz="1600" dirty="0" smtClean="0"/>
              <a:t> (</a:t>
            </a:r>
            <a:r>
              <a:rPr lang="en-US" sz="1600" dirty="0" err="1" smtClean="0"/>
              <a:t>koszt</a:t>
            </a:r>
            <a:r>
              <a:rPr lang="en-US" sz="1600" dirty="0" smtClean="0"/>
              <a:t> </a:t>
            </a:r>
            <a:r>
              <a:rPr lang="en-US" sz="1600" dirty="0" err="1" smtClean="0"/>
              <a:t>łącz</a:t>
            </a:r>
            <a:r>
              <a:rPr lang="en-US" sz="1600" dirty="0" smtClean="0"/>
              <a:t> IP </a:t>
            </a:r>
            <a:r>
              <a:rPr lang="en-US" sz="1600" dirty="0"/>
              <a:t>/ </a:t>
            </a:r>
            <a:r>
              <a:rPr lang="en-US" sz="1600" dirty="0" smtClean="0"/>
              <a:t>Sat) </a:t>
            </a:r>
            <a:endParaRPr lang="en-US" sz="1600" dirty="0"/>
          </a:p>
          <a:p>
            <a:r>
              <a:rPr lang="en-US" sz="1600" smtClean="0"/>
              <a:t>dostarczanie </a:t>
            </a:r>
            <a:r>
              <a:rPr lang="en-US" sz="1600" dirty="0" err="1" smtClean="0"/>
              <a:t>treści</a:t>
            </a:r>
            <a:r>
              <a:rPr lang="en-US" sz="1600" dirty="0" smtClean="0"/>
              <a:t> 1080p60 </a:t>
            </a:r>
            <a:r>
              <a:rPr lang="en-US" sz="1600" dirty="0"/>
              <a:t>w </a:t>
            </a:r>
            <a:r>
              <a:rPr lang="en-US" sz="1600" dirty="0" err="1"/>
              <a:t>tym</a:t>
            </a:r>
            <a:r>
              <a:rPr lang="en-US" sz="1600" dirty="0"/>
              <a:t> </a:t>
            </a:r>
            <a:r>
              <a:rPr lang="en-US" sz="1600" dirty="0" err="1"/>
              <a:t>samym</a:t>
            </a:r>
            <a:r>
              <a:rPr lang="en-US" sz="1600" dirty="0"/>
              <a:t> </a:t>
            </a:r>
            <a:r>
              <a:rPr lang="en-US" sz="1600" dirty="0" err="1" smtClean="0"/>
              <a:t>paśmie</a:t>
            </a:r>
            <a:r>
              <a:rPr lang="en-US" sz="1600" dirty="0" smtClean="0"/>
              <a:t> co </a:t>
            </a:r>
            <a:r>
              <a:rPr lang="en-US" sz="1600" dirty="0"/>
              <a:t>w 1080i </a:t>
            </a:r>
          </a:p>
          <a:p>
            <a:r>
              <a:rPr lang="en-US" sz="1600" dirty="0" err="1"/>
              <a:t>t</a:t>
            </a:r>
            <a:r>
              <a:rPr lang="en-US" sz="1600" smtClean="0"/>
              <a:t>ransmisja </a:t>
            </a:r>
            <a:r>
              <a:rPr lang="en-US" sz="1600" dirty="0" smtClean="0"/>
              <a:t>broadcast 4K w </a:t>
            </a:r>
            <a:r>
              <a:rPr lang="en-US" sz="1600" dirty="0" err="1" smtClean="0"/>
              <a:t>przyszłości</a:t>
            </a:r>
            <a:endParaRPr lang="en-US" sz="1600" dirty="0"/>
          </a:p>
        </p:txBody>
      </p:sp>
      <p:pic>
        <p:nvPicPr>
          <p:cNvPr id="12" name="Picture 11" descr="Screen Shot 2013-06-19 at 5.47.19 PM.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1290" y="2954884"/>
            <a:ext cx="2341201" cy="795865"/>
          </a:xfrm>
          <a:prstGeom prst="rect">
            <a:avLst/>
          </a:prstGeom>
          <a:effectLst>
            <a:outerShdw blurRad="746125" dist="38100" dir="2700000">
              <a:srgbClr val="00BEFF"/>
            </a:outerShdw>
          </a:effectLst>
        </p:spPr>
      </p:pic>
    </p:spTree>
    <p:extLst>
      <p:ext uri="{BB962C8B-B14F-4D97-AF65-F5344CB8AC3E}">
        <p14:creationId xmlns:p14="http://schemas.microsoft.com/office/powerpoint/2010/main" val="38187549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920887" y="3920590"/>
            <a:ext cx="6674325" cy="265638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920895" y="1101798"/>
            <a:ext cx="6674327" cy="2592761"/>
          </a:xfrm>
          <a:prstGeom prst="rect">
            <a:avLst/>
          </a:prstGeom>
          <a:noFill/>
          <a:ln w="9525">
            <a:noFill/>
            <a:miter lim="800000"/>
            <a:headEnd/>
            <a:tailEnd/>
          </a:ln>
        </p:spPr>
      </p:pic>
      <p:sp>
        <p:nvSpPr>
          <p:cNvPr id="7" name="Rounded Rectangle 6"/>
          <p:cNvSpPr/>
          <p:nvPr/>
        </p:nvSpPr>
        <p:spPr>
          <a:xfrm>
            <a:off x="7999772" y="1101783"/>
            <a:ext cx="3585779" cy="2592764"/>
          </a:xfrm>
          <a:prstGeom prst="roundRect">
            <a:avLst>
              <a:gd name="adj" fmla="val 0"/>
            </a:avLst>
          </a:prstGeom>
          <a:gradFill>
            <a:gsLst>
              <a:gs pos="0">
                <a:schemeClr val="bg1">
                  <a:alpha val="10000"/>
                </a:schemeClr>
              </a:gs>
              <a:gs pos="100000">
                <a:schemeClr val="accent1">
                  <a:lumMod val="60000"/>
                  <a:lumOff val="40000"/>
                  <a:alpha val="0"/>
                </a:schemeClr>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lIns="108785" tIns="54389" rIns="108785" bIns="54389" anchor="ctr"/>
          <a:lstStyle/>
          <a:p>
            <a:pPr algn="ctr"/>
            <a:r>
              <a:rPr lang="en-US" sz="2800" dirty="0">
                <a:gradFill>
                  <a:gsLst>
                    <a:gs pos="0">
                      <a:schemeClr val="tx1"/>
                    </a:gs>
                    <a:gs pos="44000">
                      <a:srgbClr val="01BBBB"/>
                    </a:gs>
                    <a:gs pos="100000">
                      <a:schemeClr val="accent4"/>
                    </a:gs>
                  </a:gsLst>
                  <a:lin ang="4800000" scaled="0"/>
                </a:gradFill>
                <a:latin typeface="+mj-lt"/>
                <a:ea typeface="+mj-ea"/>
                <a:cs typeface="+mj-cs"/>
              </a:rPr>
              <a:t>AVC</a:t>
            </a:r>
          </a:p>
          <a:p>
            <a:pPr algn="ctr"/>
            <a:endParaRPr lang="en-US" sz="2800" dirty="0">
              <a:gradFill>
                <a:gsLst>
                  <a:gs pos="0">
                    <a:schemeClr val="tx1"/>
                  </a:gs>
                  <a:gs pos="44000">
                    <a:srgbClr val="01BBBB"/>
                  </a:gs>
                  <a:gs pos="100000">
                    <a:schemeClr val="accent4"/>
                  </a:gs>
                </a:gsLst>
                <a:lin ang="4800000" scaled="0"/>
              </a:gradFill>
              <a:latin typeface="+mj-lt"/>
              <a:ea typeface="+mj-ea"/>
              <a:cs typeface="+mj-cs"/>
            </a:endParaRPr>
          </a:p>
          <a:p>
            <a:pPr algn="ctr"/>
            <a:endParaRPr lang="en-US" sz="2800" dirty="0">
              <a:gradFill>
                <a:gsLst>
                  <a:gs pos="0">
                    <a:schemeClr val="tx1"/>
                  </a:gs>
                  <a:gs pos="44000">
                    <a:srgbClr val="01BBBB"/>
                  </a:gs>
                  <a:gs pos="100000">
                    <a:schemeClr val="accent4"/>
                  </a:gs>
                </a:gsLst>
                <a:lin ang="4800000" scaled="0"/>
              </a:gradFill>
              <a:latin typeface="+mj-lt"/>
              <a:ea typeface="+mj-ea"/>
              <a:cs typeface="+mj-cs"/>
            </a:endParaRPr>
          </a:p>
          <a:p>
            <a:pPr algn="ctr"/>
            <a:endParaRPr lang="en-US" sz="2800" dirty="0">
              <a:gradFill>
                <a:gsLst>
                  <a:gs pos="0">
                    <a:schemeClr val="tx1"/>
                  </a:gs>
                  <a:gs pos="44000">
                    <a:srgbClr val="01BBBB"/>
                  </a:gs>
                  <a:gs pos="100000">
                    <a:schemeClr val="accent4"/>
                  </a:gs>
                </a:gsLst>
                <a:lin ang="4800000" scaled="0"/>
              </a:gradFill>
              <a:latin typeface="+mj-lt"/>
              <a:ea typeface="+mj-ea"/>
              <a:cs typeface="+mj-cs"/>
            </a:endParaRPr>
          </a:p>
          <a:p>
            <a:pPr algn="ctr"/>
            <a:endParaRPr lang="en-US" sz="2800" dirty="0">
              <a:gradFill>
                <a:gsLst>
                  <a:gs pos="0">
                    <a:schemeClr val="tx1"/>
                  </a:gs>
                  <a:gs pos="44000">
                    <a:srgbClr val="01BBBB"/>
                  </a:gs>
                  <a:gs pos="100000">
                    <a:schemeClr val="accent4"/>
                  </a:gs>
                </a:gsLst>
                <a:lin ang="4800000" scaled="0"/>
              </a:gradFill>
              <a:latin typeface="+mj-lt"/>
              <a:ea typeface="+mj-ea"/>
              <a:cs typeface="+mj-cs"/>
            </a:endParaRPr>
          </a:p>
          <a:p>
            <a:pPr algn="ctr"/>
            <a:r>
              <a:rPr lang="en-US" b="1" dirty="0" smtClean="0">
                <a:solidFill>
                  <a:schemeClr val="bg2"/>
                </a:solidFill>
                <a:latin typeface="Arial Narrow" pitchFamily="34" charset="0"/>
              </a:rPr>
              <a:t> </a:t>
            </a:r>
            <a:endParaRPr lang="en-US" b="1" dirty="0">
              <a:solidFill>
                <a:schemeClr val="bg2"/>
              </a:solidFill>
              <a:latin typeface="Arial Narrow" pitchFamily="34" charset="0"/>
            </a:endParaRPr>
          </a:p>
        </p:txBody>
      </p:sp>
      <p:sp>
        <p:nvSpPr>
          <p:cNvPr id="8" name="Rounded Rectangle 7"/>
          <p:cNvSpPr/>
          <p:nvPr/>
        </p:nvSpPr>
        <p:spPr>
          <a:xfrm>
            <a:off x="7717622" y="1101783"/>
            <a:ext cx="282149" cy="2592764"/>
          </a:xfrm>
          <a:prstGeom prst="roundRect">
            <a:avLst>
              <a:gd name="adj" fmla="val 6079"/>
            </a:avLst>
          </a:prstGeom>
          <a:gradFill>
            <a:gsLst>
              <a:gs pos="0">
                <a:schemeClr val="accent6">
                  <a:shade val="51000"/>
                  <a:satMod val="130000"/>
                </a:schemeClr>
              </a:gs>
              <a:gs pos="68000">
                <a:srgbClr val="6F1DA7"/>
              </a:gs>
              <a:gs pos="100000">
                <a:srgbClr val="6F1DA7"/>
              </a:gs>
            </a:gsLst>
            <a:lin ang="5400000" scaled="0"/>
          </a:gradFill>
          <a:ln>
            <a:headEnd type="none" w="med" len="med"/>
            <a:tailEnd type="none" w="med" len="med"/>
          </a:ln>
          <a:scene3d>
            <a:camera prst="orthographicFront">
              <a:rot lat="0" lon="0" rev="0"/>
            </a:camera>
            <a:lightRig rig="threePt" dir="t">
              <a:rot lat="0" lon="0" rev="1200000"/>
            </a:lightRig>
          </a:scene3d>
          <a:sp3d>
            <a:bevelT w="203200" h="127000"/>
          </a:sp3d>
        </p:spPr>
        <p:style>
          <a:lnRef idx="0">
            <a:schemeClr val="accent6"/>
          </a:lnRef>
          <a:fillRef idx="3">
            <a:schemeClr val="accent6"/>
          </a:fillRef>
          <a:effectRef idx="3">
            <a:schemeClr val="accent6"/>
          </a:effectRef>
          <a:fontRef idx="minor">
            <a:schemeClr val="lt1"/>
          </a:fontRef>
        </p:style>
        <p:txBody>
          <a:bodyPr lIns="108785" tIns="54389" rIns="108785" bIns="54389" anchor="ctr"/>
          <a:lstStyle/>
          <a:p>
            <a:pPr algn="ctr" defTabSz="1087919">
              <a:defRPr/>
            </a:pPr>
            <a:endParaRPr lang="en-US" b="1" dirty="0">
              <a:solidFill>
                <a:srgbClr val="FFFFFF"/>
              </a:solidFill>
            </a:endParaRPr>
          </a:p>
        </p:txBody>
      </p:sp>
      <p:sp>
        <p:nvSpPr>
          <p:cNvPr id="9" name="Rounded Rectangle 8"/>
          <p:cNvSpPr/>
          <p:nvPr/>
        </p:nvSpPr>
        <p:spPr>
          <a:xfrm>
            <a:off x="7999773" y="3920590"/>
            <a:ext cx="3585779" cy="2656385"/>
          </a:xfrm>
          <a:prstGeom prst="roundRect">
            <a:avLst>
              <a:gd name="adj" fmla="val 0"/>
            </a:avLst>
          </a:prstGeom>
          <a:gradFill>
            <a:gsLst>
              <a:gs pos="0">
                <a:schemeClr val="bg1">
                  <a:alpha val="10000"/>
                </a:schemeClr>
              </a:gs>
              <a:gs pos="100000">
                <a:schemeClr val="accent1">
                  <a:lumMod val="60000"/>
                  <a:lumOff val="40000"/>
                  <a:alpha val="0"/>
                </a:schemeClr>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lIns="108785" tIns="54389" rIns="108785" bIns="54389" anchor="ctr"/>
          <a:lstStyle/>
          <a:p>
            <a:pPr algn="ctr"/>
            <a:r>
              <a:rPr lang="en-US" sz="2800" dirty="0">
                <a:gradFill>
                  <a:gsLst>
                    <a:gs pos="0">
                      <a:schemeClr val="tx1"/>
                    </a:gs>
                    <a:gs pos="44000">
                      <a:srgbClr val="01BBBB"/>
                    </a:gs>
                    <a:gs pos="100000">
                      <a:schemeClr val="accent4"/>
                    </a:gs>
                  </a:gsLst>
                  <a:lin ang="4800000" scaled="0"/>
                </a:gradFill>
                <a:latin typeface="+mj-lt"/>
                <a:ea typeface="+mj-ea"/>
                <a:cs typeface="+mj-cs"/>
              </a:rPr>
              <a:t>HEVC</a:t>
            </a:r>
          </a:p>
          <a:p>
            <a:pPr algn="ctr"/>
            <a:endParaRPr lang="en-US" sz="2800" dirty="0">
              <a:gradFill>
                <a:gsLst>
                  <a:gs pos="0">
                    <a:schemeClr val="tx1"/>
                  </a:gs>
                  <a:gs pos="44000">
                    <a:srgbClr val="01BBBB"/>
                  </a:gs>
                  <a:gs pos="100000">
                    <a:schemeClr val="accent4"/>
                  </a:gs>
                </a:gsLst>
                <a:lin ang="4800000" scaled="0"/>
              </a:gradFill>
              <a:latin typeface="+mj-lt"/>
              <a:ea typeface="+mj-ea"/>
              <a:cs typeface="+mj-cs"/>
            </a:endParaRPr>
          </a:p>
          <a:p>
            <a:pPr algn="ctr"/>
            <a:r>
              <a:rPr lang="en-US" b="1" dirty="0">
                <a:solidFill>
                  <a:schemeClr val="bg2"/>
                </a:solidFill>
                <a:latin typeface="Arial Narrow" pitchFamily="34" charset="0"/>
              </a:rPr>
              <a:t> </a:t>
            </a:r>
          </a:p>
        </p:txBody>
      </p:sp>
      <p:sp>
        <p:nvSpPr>
          <p:cNvPr id="10" name="Rounded Rectangle 9"/>
          <p:cNvSpPr/>
          <p:nvPr/>
        </p:nvSpPr>
        <p:spPr>
          <a:xfrm>
            <a:off x="7717622" y="3920590"/>
            <a:ext cx="282149" cy="2656385"/>
          </a:xfrm>
          <a:prstGeom prst="roundRect">
            <a:avLst>
              <a:gd name="adj" fmla="val 6079"/>
            </a:avLst>
          </a:prstGeom>
          <a:solidFill>
            <a:srgbClr val="008E3F"/>
          </a:solidFill>
          <a:ln>
            <a:headEnd type="none" w="med" len="med"/>
            <a:tailEnd type="none" w="med" len="med"/>
          </a:ln>
          <a:scene3d>
            <a:camera prst="orthographicFront">
              <a:rot lat="0" lon="0" rev="0"/>
            </a:camera>
            <a:lightRig rig="threePt" dir="t">
              <a:rot lat="0" lon="0" rev="1200000"/>
            </a:lightRig>
          </a:scene3d>
          <a:sp3d>
            <a:bevelT w="203200" h="127000"/>
          </a:sp3d>
        </p:spPr>
        <p:style>
          <a:lnRef idx="0">
            <a:schemeClr val="accent6"/>
          </a:lnRef>
          <a:fillRef idx="3">
            <a:schemeClr val="accent6"/>
          </a:fillRef>
          <a:effectRef idx="3">
            <a:schemeClr val="accent6"/>
          </a:effectRef>
          <a:fontRef idx="minor">
            <a:schemeClr val="lt1"/>
          </a:fontRef>
        </p:style>
        <p:txBody>
          <a:bodyPr lIns="108785" tIns="54389" rIns="108785" bIns="54389" anchor="ctr"/>
          <a:lstStyle/>
          <a:p>
            <a:pPr algn="ctr" defTabSz="1087919">
              <a:defRPr/>
            </a:pPr>
            <a:endParaRPr lang="en-US" b="1" dirty="0">
              <a:solidFill>
                <a:srgbClr val="FFFFFF"/>
              </a:solidFill>
            </a:endParaRPr>
          </a:p>
        </p:txBody>
      </p:sp>
      <p:sp>
        <p:nvSpPr>
          <p:cNvPr id="11" name="Title 1"/>
          <p:cNvSpPr>
            <a:spLocks noGrp="1"/>
          </p:cNvSpPr>
          <p:nvPr>
            <p:ph type="title"/>
          </p:nvPr>
        </p:nvSpPr>
        <p:spPr>
          <a:xfrm>
            <a:off x="306198" y="111915"/>
            <a:ext cx="11448832" cy="838200"/>
          </a:xfrm>
        </p:spPr>
        <p:txBody>
          <a:bodyPr/>
          <a:lstStyle/>
          <a:p>
            <a:r>
              <a:rPr lang="en-US" sz="3600" dirty="0"/>
              <a:t>High Efficiency Video Coding (HEVC) </a:t>
            </a:r>
            <a:r>
              <a:rPr lang="en-US"/>
              <a:t/>
            </a:r>
            <a:br>
              <a:rPr lang="en-US"/>
            </a:br>
            <a:r>
              <a:rPr lang="en-US" sz="2800" dirty="0" err="1"/>
              <a:t>p</a:t>
            </a:r>
            <a:r>
              <a:rPr lang="en-US" sz="2800" smtClean="0"/>
              <a:t>orównanie </a:t>
            </a:r>
            <a:r>
              <a:rPr lang="en-US" sz="2800" dirty="0" smtClean="0"/>
              <a:t>do AVC </a:t>
            </a:r>
            <a:r>
              <a:rPr lang="en-US" sz="2800" dirty="0"/>
              <a:t>- 1920x1080p50</a:t>
            </a:r>
          </a:p>
        </p:txBody>
      </p:sp>
      <p:sp>
        <p:nvSpPr>
          <p:cNvPr id="13" name="Rounded Rectangle 12"/>
          <p:cNvSpPr/>
          <p:nvPr/>
        </p:nvSpPr>
        <p:spPr>
          <a:xfrm>
            <a:off x="7999769" y="1101784"/>
            <a:ext cx="3585779" cy="2594504"/>
          </a:xfrm>
          <a:prstGeom prst="roundRect">
            <a:avLst>
              <a:gd name="adj" fmla="val 0"/>
            </a:avLst>
          </a:prstGeom>
          <a:gradFill>
            <a:gsLst>
              <a:gs pos="0">
                <a:schemeClr val="bg1">
                  <a:alpha val="10000"/>
                </a:schemeClr>
              </a:gs>
              <a:gs pos="100000">
                <a:schemeClr val="accent1">
                  <a:lumMod val="60000"/>
                  <a:lumOff val="40000"/>
                  <a:alpha val="0"/>
                </a:schemeClr>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lIns="108785" tIns="54389" rIns="108785" bIns="54389" anchor="ctr"/>
          <a:lstStyle/>
          <a:p>
            <a:pPr algn="ctr"/>
            <a:r>
              <a:rPr lang="en-US" b="1" dirty="0">
                <a:solidFill>
                  <a:schemeClr val="bg2"/>
                </a:solidFill>
                <a:latin typeface="Arial Narrow" pitchFamily="34" charset="0"/>
              </a:rPr>
              <a:t>10.25 </a:t>
            </a:r>
            <a:r>
              <a:rPr lang="en-US" b="1" dirty="0" err="1">
                <a:solidFill>
                  <a:schemeClr val="bg2"/>
                </a:solidFill>
                <a:latin typeface="Arial Narrow" pitchFamily="34" charset="0"/>
              </a:rPr>
              <a:t>Mbs</a:t>
            </a:r>
            <a:endParaRPr lang="en-US" b="1" dirty="0">
              <a:solidFill>
                <a:schemeClr val="bg2"/>
              </a:solidFill>
              <a:latin typeface="Arial Narrow" pitchFamily="34" charset="0"/>
            </a:endParaRPr>
          </a:p>
          <a:p>
            <a:pPr algn="ctr"/>
            <a:endParaRPr lang="en-US" b="1" dirty="0">
              <a:solidFill>
                <a:schemeClr val="bg2"/>
              </a:solidFill>
              <a:latin typeface="Arial Narrow" pitchFamily="34" charset="0"/>
            </a:endParaRPr>
          </a:p>
          <a:p>
            <a:pPr algn="ctr"/>
            <a:r>
              <a:rPr lang="en-US" b="1" dirty="0">
                <a:solidFill>
                  <a:schemeClr val="bg2"/>
                </a:solidFill>
                <a:latin typeface="Arial Narrow" pitchFamily="34" charset="0"/>
              </a:rPr>
              <a:t>~ </a:t>
            </a:r>
            <a:r>
              <a:rPr lang="en-US" b="1" dirty="0" err="1">
                <a:solidFill>
                  <a:schemeClr val="bg2"/>
                </a:solidFill>
                <a:latin typeface="Arial Narrow" pitchFamily="34" charset="0"/>
              </a:rPr>
              <a:t>3x</a:t>
            </a:r>
            <a:r>
              <a:rPr lang="en-US" b="1" dirty="0">
                <a:solidFill>
                  <a:schemeClr val="bg2"/>
                </a:solidFill>
                <a:latin typeface="Arial Narrow" pitchFamily="34" charset="0"/>
              </a:rPr>
              <a:t> bit-rate !</a:t>
            </a:r>
          </a:p>
        </p:txBody>
      </p:sp>
      <p:sp>
        <p:nvSpPr>
          <p:cNvPr id="14" name="Rounded Rectangle 13"/>
          <p:cNvSpPr/>
          <p:nvPr/>
        </p:nvSpPr>
        <p:spPr>
          <a:xfrm>
            <a:off x="7999769" y="3936498"/>
            <a:ext cx="3585779" cy="2656385"/>
          </a:xfrm>
          <a:prstGeom prst="roundRect">
            <a:avLst>
              <a:gd name="adj" fmla="val 0"/>
            </a:avLst>
          </a:prstGeom>
          <a:gradFill>
            <a:gsLst>
              <a:gs pos="0">
                <a:schemeClr val="bg1">
                  <a:alpha val="10000"/>
                </a:schemeClr>
              </a:gs>
              <a:gs pos="100000">
                <a:schemeClr val="accent1">
                  <a:lumMod val="60000"/>
                  <a:lumOff val="40000"/>
                  <a:alpha val="0"/>
                </a:schemeClr>
              </a:gs>
            </a:gsLst>
            <a:lin ang="240000" scaled="0"/>
          </a:gradFill>
          <a:ln>
            <a:noFill/>
          </a:ln>
          <a:effectLst/>
        </p:spPr>
        <p:style>
          <a:lnRef idx="1">
            <a:schemeClr val="accent1"/>
          </a:lnRef>
          <a:fillRef idx="3">
            <a:schemeClr val="accent1"/>
          </a:fillRef>
          <a:effectRef idx="2">
            <a:schemeClr val="accent1"/>
          </a:effectRef>
          <a:fontRef idx="minor">
            <a:schemeClr val="lt1"/>
          </a:fontRef>
        </p:style>
        <p:txBody>
          <a:bodyPr lIns="108785" tIns="54389" rIns="108785" bIns="54389" anchor="ctr"/>
          <a:lstStyle/>
          <a:p>
            <a:pPr algn="ctr"/>
            <a:endParaRPr lang="en-US" sz="2800" dirty="0">
              <a:gradFill>
                <a:gsLst>
                  <a:gs pos="0">
                    <a:schemeClr val="tx1"/>
                  </a:gs>
                  <a:gs pos="44000">
                    <a:srgbClr val="01BBBB"/>
                  </a:gs>
                  <a:gs pos="100000">
                    <a:schemeClr val="accent4"/>
                  </a:gs>
                </a:gsLst>
                <a:lin ang="4800000" scaled="0"/>
              </a:gradFill>
              <a:latin typeface="+mj-lt"/>
              <a:ea typeface="+mj-ea"/>
              <a:cs typeface="+mj-cs"/>
            </a:endParaRPr>
          </a:p>
          <a:p>
            <a:pPr algn="ctr"/>
            <a:endParaRPr lang="en-US" sz="2800" dirty="0">
              <a:gradFill>
                <a:gsLst>
                  <a:gs pos="0">
                    <a:schemeClr val="tx1"/>
                  </a:gs>
                  <a:gs pos="44000">
                    <a:srgbClr val="01BBBB"/>
                  </a:gs>
                  <a:gs pos="100000">
                    <a:schemeClr val="accent4"/>
                  </a:gs>
                </a:gsLst>
                <a:lin ang="4800000" scaled="0"/>
              </a:gradFill>
              <a:latin typeface="+mj-lt"/>
              <a:ea typeface="+mj-ea"/>
              <a:cs typeface="+mj-cs"/>
            </a:endParaRPr>
          </a:p>
          <a:p>
            <a:pPr algn="ctr"/>
            <a:r>
              <a:rPr lang="en-US" b="1" dirty="0">
                <a:solidFill>
                  <a:schemeClr val="bg2"/>
                </a:solidFill>
                <a:latin typeface="Arial Narrow" pitchFamily="34" charset="0"/>
              </a:rPr>
              <a:t> 3.30 </a:t>
            </a:r>
            <a:r>
              <a:rPr lang="en-US" b="1" dirty="0" err="1">
                <a:solidFill>
                  <a:schemeClr val="bg2"/>
                </a:solidFill>
                <a:latin typeface="Arial Narrow" pitchFamily="34" charset="0"/>
              </a:rPr>
              <a:t>Mbs</a:t>
            </a:r>
            <a:endParaRPr lang="en-US" b="1" dirty="0">
              <a:solidFill>
                <a:schemeClr val="bg2"/>
              </a:solidFill>
              <a:latin typeface="Arial Narrow" pitchFamily="34" charset="0"/>
            </a:endParaRPr>
          </a:p>
        </p:txBody>
      </p:sp>
    </p:spTree>
    <p:extLst>
      <p:ext uri="{BB962C8B-B14F-4D97-AF65-F5344CB8AC3E}">
        <p14:creationId xmlns:p14="http://schemas.microsoft.com/office/powerpoint/2010/main" val="4084233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243491" y="5749193"/>
            <a:ext cx="12675814" cy="1001280"/>
            <a:chOff x="-243492" y="5749193"/>
            <a:chExt cx="12675814" cy="1001280"/>
          </a:xfrm>
        </p:grpSpPr>
        <p:sp>
          <p:nvSpPr>
            <p:cNvPr id="12" name="Oval 11"/>
            <p:cNvSpPr/>
            <p:nvPr/>
          </p:nvSpPr>
          <p:spPr>
            <a:xfrm flipV="1">
              <a:off x="-243492" y="5749193"/>
              <a:ext cx="12675814" cy="1001280"/>
            </a:xfrm>
            <a:prstGeom prst="ellipse">
              <a:avLst/>
            </a:prstGeom>
            <a:gradFill flip="none" rotWithShape="1">
              <a:gsLst>
                <a:gs pos="2000">
                  <a:schemeClr val="tx1">
                    <a:lumMod val="60000"/>
                    <a:lumOff val="40000"/>
                    <a:alpha val="62000"/>
                  </a:schemeClr>
                </a:gs>
                <a:gs pos="100000">
                  <a:srgbClr val="0096D6">
                    <a:shade val="100000"/>
                    <a:satMod val="115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1087919"/>
              <a:endParaRPr lang="en-US" dirty="0">
                <a:solidFill>
                  <a:srgbClr val="FFFFFF"/>
                </a:solidFill>
              </a:endParaRPr>
            </a:p>
          </p:txBody>
        </p:sp>
        <p:sp>
          <p:nvSpPr>
            <p:cNvPr id="13" name="Oval 12"/>
            <p:cNvSpPr/>
            <p:nvPr/>
          </p:nvSpPr>
          <p:spPr>
            <a:xfrm flipV="1">
              <a:off x="437328" y="6100557"/>
              <a:ext cx="10969942" cy="239891"/>
            </a:xfrm>
            <a:prstGeom prst="ellipse">
              <a:avLst/>
            </a:prstGeom>
            <a:gradFill flip="none" rotWithShape="1">
              <a:gsLst>
                <a:gs pos="2000">
                  <a:srgbClr val="000B18">
                    <a:alpha val="62000"/>
                  </a:srgbClr>
                </a:gs>
                <a:gs pos="100000">
                  <a:srgbClr val="0096D6">
                    <a:shade val="100000"/>
                    <a:satMod val="115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1087919"/>
              <a:endParaRPr lang="en-US" dirty="0">
                <a:solidFill>
                  <a:srgbClr val="FFFFFF"/>
                </a:solidFill>
              </a:endParaRPr>
            </a:p>
          </p:txBody>
        </p:sp>
      </p:grpSp>
      <p:sp>
        <p:nvSpPr>
          <p:cNvPr id="15" name="Rounded Rectangle 14"/>
          <p:cNvSpPr/>
          <p:nvPr/>
        </p:nvSpPr>
        <p:spPr>
          <a:xfrm>
            <a:off x="6781660" y="3887622"/>
            <a:ext cx="4312421" cy="2171033"/>
          </a:xfrm>
          <a:prstGeom prst="roundRect">
            <a:avLst>
              <a:gd name="adj" fmla="val 0"/>
            </a:avLst>
          </a:prstGeom>
          <a:gradFill flip="none" rotWithShape="1">
            <a:gsLst>
              <a:gs pos="0">
                <a:schemeClr val="accent1">
                  <a:shade val="51000"/>
                  <a:satMod val="130000"/>
                  <a:alpha val="5000"/>
                </a:schemeClr>
              </a:gs>
              <a:gs pos="88000">
                <a:schemeClr val="accent1">
                  <a:shade val="94000"/>
                  <a:satMod val="135000"/>
                  <a:alpha val="0"/>
                </a:schemeClr>
              </a:gs>
              <a:gs pos="47000">
                <a:srgbClr val="0093E3">
                  <a:alpha val="5000"/>
                </a:srgbClr>
              </a:gs>
            </a:gsLst>
            <a:lin ang="0" scaled="0"/>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193322" tIns="96662" rIns="193322" bIns="96662" rtlCol="0" anchor="ctr"/>
          <a:lstStyle/>
          <a:p>
            <a:pPr algn="ctr" defTabSz="1087919">
              <a:lnSpc>
                <a:spcPct val="90000"/>
              </a:lnSpc>
            </a:pPr>
            <a:endParaRPr lang="en-US" b="1" dirty="0">
              <a:solidFill>
                <a:srgbClr val="FFFFFF"/>
              </a:solidFill>
            </a:endParaRPr>
          </a:p>
        </p:txBody>
      </p:sp>
      <p:sp>
        <p:nvSpPr>
          <p:cNvPr id="14" name="Rounded Rectangle 13"/>
          <p:cNvSpPr/>
          <p:nvPr/>
        </p:nvSpPr>
        <p:spPr>
          <a:xfrm>
            <a:off x="6756717" y="1403452"/>
            <a:ext cx="4312421" cy="2246145"/>
          </a:xfrm>
          <a:prstGeom prst="roundRect">
            <a:avLst>
              <a:gd name="adj" fmla="val 0"/>
            </a:avLst>
          </a:prstGeom>
          <a:gradFill flip="none" rotWithShape="1">
            <a:gsLst>
              <a:gs pos="0">
                <a:schemeClr val="accent1">
                  <a:shade val="51000"/>
                  <a:satMod val="130000"/>
                  <a:alpha val="5000"/>
                </a:schemeClr>
              </a:gs>
              <a:gs pos="88000">
                <a:schemeClr val="accent1">
                  <a:shade val="94000"/>
                  <a:satMod val="135000"/>
                  <a:alpha val="0"/>
                </a:schemeClr>
              </a:gs>
              <a:gs pos="47000">
                <a:srgbClr val="0093E3">
                  <a:alpha val="5000"/>
                </a:srgbClr>
              </a:gs>
            </a:gsLst>
            <a:lin ang="0" scaled="0"/>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193322" tIns="96662" rIns="193322" bIns="96662" rtlCol="0" anchor="ctr"/>
          <a:lstStyle/>
          <a:p>
            <a:pPr algn="ctr" defTabSz="1087919">
              <a:lnSpc>
                <a:spcPct val="90000"/>
              </a:lnSpc>
            </a:pPr>
            <a:endParaRPr lang="en-US" b="1" dirty="0">
              <a:solidFill>
                <a:srgbClr val="FFFFFF"/>
              </a:solidFill>
            </a:endParaRPr>
          </a:p>
        </p:txBody>
      </p:sp>
      <p:sp>
        <p:nvSpPr>
          <p:cNvPr id="2" name="Title 1"/>
          <p:cNvSpPr>
            <a:spLocks noGrp="1"/>
          </p:cNvSpPr>
          <p:nvPr>
            <p:ph type="title"/>
          </p:nvPr>
        </p:nvSpPr>
        <p:spPr>
          <a:xfrm>
            <a:off x="306198" y="288276"/>
            <a:ext cx="11448832" cy="838200"/>
          </a:xfrm>
        </p:spPr>
        <p:txBody>
          <a:bodyPr/>
          <a:lstStyle/>
          <a:p>
            <a:r>
              <a:rPr lang="en-US" dirty="0"/>
              <a:t>High Efficiency Video Coding (HEVC) </a:t>
            </a:r>
            <a:br>
              <a:rPr lang="en-US" dirty="0"/>
            </a:br>
            <a:r>
              <a:rPr lang="en-US" sz="2800" dirty="0"/>
              <a:t>10-bit </a:t>
            </a:r>
            <a:r>
              <a:rPr lang="en-US" sz="2800" dirty="0" err="1" smtClean="0"/>
              <a:t>vs</a:t>
            </a:r>
            <a:r>
              <a:rPr lang="en-US" sz="2800" dirty="0" smtClean="0"/>
              <a:t> </a:t>
            </a:r>
            <a:r>
              <a:rPr lang="en-US" sz="2800" dirty="0"/>
              <a:t>8-bit </a:t>
            </a:r>
            <a:r>
              <a:rPr lang="en-US" sz="2800" dirty="0" err="1" smtClean="0"/>
              <a:t>dla</a:t>
            </a:r>
            <a:r>
              <a:rPr lang="en-US" sz="2800" dirty="0" smtClean="0"/>
              <a:t> </a:t>
            </a:r>
            <a:r>
              <a:rPr lang="en-US" sz="2800" dirty="0" err="1" smtClean="0"/>
              <a:t>głębi</a:t>
            </a:r>
            <a:r>
              <a:rPr lang="en-US" sz="2800" dirty="0" smtClean="0"/>
              <a:t> </a:t>
            </a:r>
            <a:r>
              <a:rPr lang="en-US" sz="2800" dirty="0" err="1" smtClean="0"/>
              <a:t>koloru</a:t>
            </a:r>
            <a:endParaRPr lang="en-US" dirty="0"/>
          </a:p>
        </p:txBody>
      </p:sp>
      <p:pic>
        <p:nvPicPr>
          <p:cNvPr id="4" name="Picture 3" descr="http://withimagination.imgtec.com/wp-content/uploads/2012/08/12_banding_effects.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94072" y="1406520"/>
            <a:ext cx="5758325" cy="225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226069" y="6067025"/>
            <a:ext cx="219792" cy="402283"/>
          </a:xfrm>
          <a:prstGeom prst="rect">
            <a:avLst/>
          </a:prstGeom>
          <a:noFill/>
        </p:spPr>
        <p:txBody>
          <a:bodyPr wrap="none" lIns="108805" tIns="54397" rIns="108805" bIns="54397" rtlCol="0">
            <a:spAutoFit/>
          </a:bodyPr>
          <a:lstStyle/>
          <a:p>
            <a:pPr defTabSz="1087919"/>
            <a:endParaRPr lang="en-US" dirty="0">
              <a:solidFill>
                <a:srgbClr val="0096D6"/>
              </a:solidFill>
              <a:latin typeface="Arial"/>
              <a:ea typeface="+mn-ea"/>
            </a:endParaRPr>
          </a:p>
        </p:txBody>
      </p:sp>
      <p:sp>
        <p:nvSpPr>
          <p:cNvPr id="7" name="TextBox 6"/>
          <p:cNvSpPr txBox="1"/>
          <p:nvPr/>
        </p:nvSpPr>
        <p:spPr>
          <a:xfrm>
            <a:off x="968498" y="6099397"/>
            <a:ext cx="5068528" cy="272167"/>
          </a:xfrm>
          <a:prstGeom prst="rect">
            <a:avLst/>
          </a:prstGeom>
          <a:noFill/>
        </p:spPr>
        <p:txBody>
          <a:bodyPr wrap="square" lIns="108805" tIns="54397" rIns="108805" bIns="54397" rtlCol="0">
            <a:noAutofit/>
          </a:bodyPr>
          <a:lstStyle/>
          <a:p>
            <a:pPr defTabSz="1087919"/>
            <a:r>
              <a:rPr lang="en-US" sz="1200" dirty="0">
                <a:solidFill>
                  <a:srgbClr val="FFFFFF">
                    <a:lumMod val="75000"/>
                  </a:srgbClr>
                </a:solidFill>
                <a:latin typeface="Arial"/>
              </a:rPr>
              <a:t>Source: JVCT-K109v3.ppt</a:t>
            </a:r>
          </a:p>
        </p:txBody>
      </p:sp>
      <p:sp>
        <p:nvSpPr>
          <p:cNvPr id="8" name="Rectangle 7"/>
          <p:cNvSpPr/>
          <p:nvPr/>
        </p:nvSpPr>
        <p:spPr>
          <a:xfrm>
            <a:off x="6901663" y="4031628"/>
            <a:ext cx="3413736" cy="1340963"/>
          </a:xfrm>
          <a:prstGeom prst="rect">
            <a:avLst/>
          </a:prstGeom>
        </p:spPr>
        <p:txBody>
          <a:bodyPr wrap="square" lIns="108805" tIns="54397" rIns="108805" bIns="54397">
            <a:spAutoFit/>
          </a:bodyPr>
          <a:lstStyle/>
          <a:p>
            <a:pPr defTabSz="1087919"/>
            <a:r>
              <a:rPr lang="en-CA" sz="1600" dirty="0" err="1">
                <a:solidFill>
                  <a:srgbClr val="FFFFFF"/>
                </a:solidFill>
              </a:rPr>
              <a:t>o</a:t>
            </a:r>
            <a:r>
              <a:rPr lang="en-CA" sz="1600" smtClean="0">
                <a:solidFill>
                  <a:srgbClr val="FFFFFF"/>
                </a:solidFill>
              </a:rPr>
              <a:t>braz </a:t>
            </a:r>
            <a:r>
              <a:rPr lang="en-CA" sz="1600" dirty="0" err="1" smtClean="0">
                <a:solidFill>
                  <a:srgbClr val="FFFFFF"/>
                </a:solidFill>
              </a:rPr>
              <a:t>po</a:t>
            </a:r>
            <a:r>
              <a:rPr lang="en-CA" sz="1600" dirty="0" smtClean="0">
                <a:solidFill>
                  <a:srgbClr val="FFFFFF"/>
                </a:solidFill>
              </a:rPr>
              <a:t> </a:t>
            </a:r>
            <a:r>
              <a:rPr lang="en-CA" sz="1600" dirty="0" err="1">
                <a:solidFill>
                  <a:srgbClr val="FFFFFF"/>
                </a:solidFill>
              </a:rPr>
              <a:t>prawej</a:t>
            </a:r>
            <a:r>
              <a:rPr lang="en-CA" sz="1600" dirty="0">
                <a:solidFill>
                  <a:srgbClr val="FFFFFF"/>
                </a:solidFill>
              </a:rPr>
              <a:t> </a:t>
            </a:r>
            <a:r>
              <a:rPr lang="en-CA" sz="1600" dirty="0" err="1" smtClean="0">
                <a:solidFill>
                  <a:srgbClr val="FFFFFF"/>
                </a:solidFill>
              </a:rPr>
              <a:t>stronie</a:t>
            </a:r>
            <a:r>
              <a:rPr lang="en-CA" sz="1600" dirty="0" smtClean="0">
                <a:solidFill>
                  <a:srgbClr val="FFFFFF"/>
                </a:solidFill>
              </a:rPr>
              <a:t> to </a:t>
            </a:r>
            <a:r>
              <a:rPr lang="en-CA" sz="1600" dirty="0" err="1">
                <a:solidFill>
                  <a:srgbClr val="FFFFFF"/>
                </a:solidFill>
              </a:rPr>
              <a:t>przykład</a:t>
            </a:r>
            <a:r>
              <a:rPr lang="en-CA" sz="1600" dirty="0">
                <a:solidFill>
                  <a:srgbClr val="FFFFFF"/>
                </a:solidFill>
              </a:rPr>
              <a:t> z </a:t>
            </a:r>
            <a:r>
              <a:rPr lang="en-CA" sz="1600" dirty="0" err="1" smtClean="0">
                <a:solidFill>
                  <a:srgbClr val="FFFFFF"/>
                </a:solidFill>
              </a:rPr>
              <a:t>reklamy</a:t>
            </a:r>
            <a:r>
              <a:rPr lang="en-CA" sz="1600" dirty="0" smtClean="0">
                <a:solidFill>
                  <a:srgbClr val="FFFFFF"/>
                </a:solidFill>
              </a:rPr>
              <a:t> </a:t>
            </a:r>
            <a:r>
              <a:rPr lang="en-CA" sz="1600" dirty="0">
                <a:solidFill>
                  <a:srgbClr val="FFFFFF"/>
                </a:solidFill>
              </a:rPr>
              <a:t>TV, </a:t>
            </a:r>
            <a:r>
              <a:rPr lang="en-CA" sz="1600" dirty="0" err="1" smtClean="0">
                <a:solidFill>
                  <a:srgbClr val="FFFFFF"/>
                </a:solidFill>
              </a:rPr>
              <a:t>który</a:t>
            </a:r>
            <a:r>
              <a:rPr lang="en-CA" sz="1600" dirty="0" smtClean="0">
                <a:solidFill>
                  <a:srgbClr val="FFFFFF"/>
                </a:solidFill>
              </a:rPr>
              <a:t> </a:t>
            </a:r>
            <a:r>
              <a:rPr lang="en-CA" sz="1600" err="1" smtClean="0">
                <a:solidFill>
                  <a:srgbClr val="FFFFFF"/>
                </a:solidFill>
              </a:rPr>
              <a:t>pozwala</a:t>
            </a:r>
            <a:r>
              <a:rPr lang="en-CA" sz="1600" smtClean="0">
                <a:solidFill>
                  <a:srgbClr val="FFFFFF"/>
                </a:solidFill>
              </a:rPr>
              <a:t> dostrzec,  </a:t>
            </a:r>
            <a:r>
              <a:rPr lang="en-CA" sz="1600" dirty="0" err="1" smtClean="0">
                <a:solidFill>
                  <a:srgbClr val="FFFFFF"/>
                </a:solidFill>
              </a:rPr>
              <a:t>iż</a:t>
            </a:r>
            <a:r>
              <a:rPr lang="en-CA" sz="1600" dirty="0" smtClean="0">
                <a:solidFill>
                  <a:srgbClr val="FFFFFF"/>
                </a:solidFill>
              </a:rPr>
              <a:t> </a:t>
            </a:r>
            <a:r>
              <a:rPr lang="en-CA" sz="1600" dirty="0" err="1" smtClean="0">
                <a:solidFill>
                  <a:srgbClr val="FFFFFF"/>
                </a:solidFill>
              </a:rPr>
              <a:t>różnica</a:t>
            </a:r>
            <a:r>
              <a:rPr lang="en-CA" sz="1600" dirty="0" smtClean="0">
                <a:solidFill>
                  <a:srgbClr val="FFFFFF"/>
                </a:solidFill>
              </a:rPr>
              <a:t> </a:t>
            </a:r>
            <a:r>
              <a:rPr lang="en-CA" sz="1600" err="1" smtClean="0">
                <a:solidFill>
                  <a:srgbClr val="FFFFFF"/>
                </a:solidFill>
              </a:rPr>
              <a:t>pomiędzy</a:t>
            </a:r>
            <a:r>
              <a:rPr lang="en-CA" sz="1600" smtClean="0">
                <a:solidFill>
                  <a:srgbClr val="FFFFFF"/>
                </a:solidFill>
              </a:rPr>
              <a:t> </a:t>
            </a:r>
            <a:br>
              <a:rPr lang="en-CA" sz="1600" smtClean="0">
                <a:solidFill>
                  <a:srgbClr val="FFFFFF"/>
                </a:solidFill>
              </a:rPr>
            </a:br>
            <a:r>
              <a:rPr lang="en-CA" sz="1600" smtClean="0">
                <a:solidFill>
                  <a:srgbClr val="FFFFFF"/>
                </a:solidFill>
              </a:rPr>
              <a:t>8 </a:t>
            </a:r>
            <a:r>
              <a:rPr lang="en-CA" sz="1600" dirty="0" smtClean="0">
                <a:solidFill>
                  <a:srgbClr val="FFFFFF"/>
                </a:solidFill>
              </a:rPr>
              <a:t>a </a:t>
            </a:r>
            <a:r>
              <a:rPr lang="en-CA" sz="1600">
                <a:solidFill>
                  <a:srgbClr val="FFFFFF"/>
                </a:solidFill>
              </a:rPr>
              <a:t>10 </a:t>
            </a:r>
            <a:r>
              <a:rPr lang="en-CA" sz="1600" smtClean="0">
                <a:solidFill>
                  <a:srgbClr val="FFFFFF"/>
                </a:solidFill>
              </a:rPr>
              <a:t>bitów </a:t>
            </a:r>
            <a:r>
              <a:rPr lang="en-CA" sz="1600" dirty="0" smtClean="0">
                <a:solidFill>
                  <a:srgbClr val="FFFFFF"/>
                </a:solidFill>
              </a:rPr>
              <a:t>jest </a:t>
            </a:r>
            <a:r>
              <a:rPr lang="en-CA" sz="1600" err="1" smtClean="0">
                <a:solidFill>
                  <a:srgbClr val="FFFFFF"/>
                </a:solidFill>
              </a:rPr>
              <a:t>dostrzegalna</a:t>
            </a:r>
            <a:r>
              <a:rPr lang="en-CA" sz="1600" smtClean="0">
                <a:solidFill>
                  <a:srgbClr val="FFFFFF"/>
                </a:solidFill>
              </a:rPr>
              <a:t> </a:t>
            </a:r>
            <a:br>
              <a:rPr lang="en-CA" sz="1600" smtClean="0">
                <a:solidFill>
                  <a:srgbClr val="FFFFFF"/>
                </a:solidFill>
              </a:rPr>
            </a:br>
            <a:r>
              <a:rPr lang="en-CA" sz="1600" smtClean="0">
                <a:solidFill>
                  <a:srgbClr val="FFFFFF"/>
                </a:solidFill>
              </a:rPr>
              <a:t>dla większości </a:t>
            </a:r>
            <a:r>
              <a:rPr lang="en-CA" sz="1600" dirty="0" err="1" smtClean="0">
                <a:solidFill>
                  <a:srgbClr val="FFFFFF"/>
                </a:solidFill>
              </a:rPr>
              <a:t>użytkowników</a:t>
            </a:r>
            <a:endParaRPr lang="en-US" sz="1600" dirty="0">
              <a:solidFill>
                <a:srgbClr val="FFFFFF"/>
              </a:solidFill>
              <a:latin typeface="Arial"/>
            </a:endParaRPr>
          </a:p>
        </p:txBody>
      </p:sp>
      <p:sp>
        <p:nvSpPr>
          <p:cNvPr id="9" name="Rectangle 8"/>
          <p:cNvSpPr/>
          <p:nvPr/>
        </p:nvSpPr>
        <p:spPr>
          <a:xfrm>
            <a:off x="6901663" y="1878431"/>
            <a:ext cx="3424481" cy="1340963"/>
          </a:xfrm>
          <a:prstGeom prst="rect">
            <a:avLst/>
          </a:prstGeom>
        </p:spPr>
        <p:txBody>
          <a:bodyPr wrap="square" lIns="108805" tIns="54397" rIns="108805" bIns="54397">
            <a:spAutoFit/>
          </a:bodyPr>
          <a:lstStyle/>
          <a:p>
            <a:pPr defTabSz="1087919"/>
            <a:r>
              <a:rPr lang="en-CA" sz="1600" dirty="0" err="1">
                <a:solidFill>
                  <a:srgbClr val="FFFFFF"/>
                </a:solidFill>
              </a:rPr>
              <a:t>o</a:t>
            </a:r>
            <a:r>
              <a:rPr lang="en-CA" sz="1600" smtClean="0">
                <a:solidFill>
                  <a:srgbClr val="FFFFFF"/>
                </a:solidFill>
              </a:rPr>
              <a:t>braz </a:t>
            </a:r>
            <a:r>
              <a:rPr lang="en-CA" sz="1600" dirty="0" err="1">
                <a:solidFill>
                  <a:srgbClr val="FFFFFF"/>
                </a:solidFill>
              </a:rPr>
              <a:t>po</a:t>
            </a:r>
            <a:r>
              <a:rPr lang="en-CA" sz="1600" dirty="0">
                <a:solidFill>
                  <a:srgbClr val="FFFFFF"/>
                </a:solidFill>
              </a:rPr>
              <a:t> </a:t>
            </a:r>
            <a:r>
              <a:rPr lang="en-CA" sz="1600" dirty="0" err="1">
                <a:solidFill>
                  <a:srgbClr val="FFFFFF"/>
                </a:solidFill>
              </a:rPr>
              <a:t>prawej</a:t>
            </a:r>
            <a:r>
              <a:rPr lang="en-CA" sz="1600" dirty="0">
                <a:solidFill>
                  <a:srgbClr val="FFFFFF"/>
                </a:solidFill>
              </a:rPr>
              <a:t> </a:t>
            </a:r>
            <a:r>
              <a:rPr lang="en-CA" sz="1600" dirty="0" err="1">
                <a:solidFill>
                  <a:srgbClr val="FFFFFF"/>
                </a:solidFill>
              </a:rPr>
              <a:t>stronie</a:t>
            </a:r>
            <a:r>
              <a:rPr lang="en-CA" sz="1600" dirty="0">
                <a:solidFill>
                  <a:srgbClr val="FFFFFF"/>
                </a:solidFill>
              </a:rPr>
              <a:t> </a:t>
            </a:r>
            <a:r>
              <a:rPr lang="en-CA" sz="1600" dirty="0" err="1" smtClean="0">
                <a:solidFill>
                  <a:srgbClr val="FFFFFF"/>
                </a:solidFill>
              </a:rPr>
              <a:t>przedstawia</a:t>
            </a:r>
            <a:r>
              <a:rPr lang="en-CA" sz="1600" dirty="0" smtClean="0">
                <a:solidFill>
                  <a:srgbClr val="FFFFFF"/>
                </a:solidFill>
              </a:rPr>
              <a:t> </a:t>
            </a:r>
            <a:r>
              <a:rPr lang="en-CA" sz="1600" dirty="0" err="1" smtClean="0">
                <a:solidFill>
                  <a:srgbClr val="FFFFFF"/>
                </a:solidFill>
              </a:rPr>
              <a:t>artefakty</a:t>
            </a:r>
            <a:r>
              <a:rPr lang="en-CA" sz="1600" dirty="0" smtClean="0">
                <a:solidFill>
                  <a:srgbClr val="FFFFFF"/>
                </a:solidFill>
              </a:rPr>
              <a:t>, </a:t>
            </a:r>
            <a:r>
              <a:rPr lang="en-CA" sz="1600" dirty="0" err="1">
                <a:solidFill>
                  <a:srgbClr val="FFFFFF"/>
                </a:solidFill>
              </a:rPr>
              <a:t>które</a:t>
            </a:r>
            <a:r>
              <a:rPr lang="en-CA" sz="1600" dirty="0">
                <a:solidFill>
                  <a:srgbClr val="FFFFFF"/>
                </a:solidFill>
              </a:rPr>
              <a:t> </a:t>
            </a:r>
            <a:r>
              <a:rPr lang="en-CA" sz="1600" dirty="0" err="1">
                <a:solidFill>
                  <a:srgbClr val="FFFFFF"/>
                </a:solidFill>
              </a:rPr>
              <a:t>mogą</a:t>
            </a:r>
            <a:r>
              <a:rPr lang="en-CA" sz="1600" dirty="0">
                <a:solidFill>
                  <a:srgbClr val="FFFFFF"/>
                </a:solidFill>
              </a:rPr>
              <a:t> </a:t>
            </a:r>
            <a:r>
              <a:rPr lang="en-CA" sz="1600" dirty="0" err="1">
                <a:solidFill>
                  <a:srgbClr val="FFFFFF"/>
                </a:solidFill>
              </a:rPr>
              <a:t>być</a:t>
            </a:r>
            <a:r>
              <a:rPr lang="en-CA" sz="1600" dirty="0">
                <a:solidFill>
                  <a:srgbClr val="FFFFFF"/>
                </a:solidFill>
              </a:rPr>
              <a:t> </a:t>
            </a:r>
            <a:r>
              <a:rPr lang="en-CA" sz="1600" dirty="0" err="1">
                <a:solidFill>
                  <a:srgbClr val="FFFFFF"/>
                </a:solidFill>
              </a:rPr>
              <a:t>zredukowane</a:t>
            </a:r>
            <a:r>
              <a:rPr lang="en-CA" sz="1600" dirty="0">
                <a:solidFill>
                  <a:srgbClr val="FFFFFF"/>
                </a:solidFill>
              </a:rPr>
              <a:t> </a:t>
            </a:r>
            <a:r>
              <a:rPr lang="en-CA" sz="1600" dirty="0" err="1">
                <a:solidFill>
                  <a:srgbClr val="FFFFFF"/>
                </a:solidFill>
              </a:rPr>
              <a:t>przy</a:t>
            </a:r>
            <a:r>
              <a:rPr lang="en-CA" sz="1600" dirty="0">
                <a:solidFill>
                  <a:srgbClr val="FFFFFF"/>
                </a:solidFill>
              </a:rPr>
              <a:t> </a:t>
            </a:r>
            <a:r>
              <a:rPr lang="en-CA" sz="1600" err="1">
                <a:solidFill>
                  <a:srgbClr val="FFFFFF"/>
                </a:solidFill>
              </a:rPr>
              <a:t>użyciu</a:t>
            </a:r>
            <a:r>
              <a:rPr lang="en-CA" sz="1600">
                <a:solidFill>
                  <a:srgbClr val="FFFFFF"/>
                </a:solidFill>
              </a:rPr>
              <a:t> </a:t>
            </a:r>
            <a:r>
              <a:rPr lang="en-CA" sz="1600" smtClean="0">
                <a:solidFill>
                  <a:srgbClr val="FFFFFF"/>
                </a:solidFill>
              </a:rPr>
              <a:t/>
            </a:r>
            <a:br>
              <a:rPr lang="en-CA" sz="1600" smtClean="0">
                <a:solidFill>
                  <a:srgbClr val="FFFFFF"/>
                </a:solidFill>
              </a:rPr>
            </a:br>
            <a:r>
              <a:rPr lang="en-CA" sz="1600" smtClean="0">
                <a:solidFill>
                  <a:srgbClr val="FFFFFF"/>
                </a:solidFill>
              </a:rPr>
              <a:t>10</a:t>
            </a:r>
            <a:r>
              <a:rPr lang="en-CA" sz="1600" dirty="0">
                <a:solidFill>
                  <a:srgbClr val="FFFFFF"/>
                </a:solidFill>
              </a:rPr>
              <a:t>-</a:t>
            </a:r>
            <a:r>
              <a:rPr lang="en-CA" sz="1600" dirty="0" smtClean="0">
                <a:solidFill>
                  <a:srgbClr val="FFFFFF"/>
                </a:solidFill>
              </a:rPr>
              <a:t>bitowej </a:t>
            </a:r>
            <a:r>
              <a:rPr lang="en-CA" sz="1600" dirty="0" err="1">
                <a:solidFill>
                  <a:srgbClr val="FFFFFF"/>
                </a:solidFill>
              </a:rPr>
              <a:t>głębi</a:t>
            </a:r>
            <a:r>
              <a:rPr lang="en-CA" sz="1600" dirty="0">
                <a:solidFill>
                  <a:srgbClr val="FFFFFF"/>
                </a:solidFill>
              </a:rPr>
              <a:t> </a:t>
            </a:r>
            <a:r>
              <a:rPr lang="en-CA" sz="1600" dirty="0" err="1" smtClean="0">
                <a:solidFill>
                  <a:srgbClr val="FFFFFF"/>
                </a:solidFill>
              </a:rPr>
              <a:t>kolorów</a:t>
            </a:r>
            <a:r>
              <a:rPr lang="en-CA" sz="1600" dirty="0" smtClean="0">
                <a:solidFill>
                  <a:srgbClr val="FFFFFF"/>
                </a:solidFill>
              </a:rPr>
              <a:t> (</a:t>
            </a:r>
            <a:r>
              <a:rPr lang="en-CA" sz="1600" dirty="0" err="1" smtClean="0">
                <a:solidFill>
                  <a:srgbClr val="FFFFFF"/>
                </a:solidFill>
              </a:rPr>
              <a:t>lewa</a:t>
            </a:r>
            <a:r>
              <a:rPr lang="en-CA" sz="1600" dirty="0" smtClean="0">
                <a:solidFill>
                  <a:srgbClr val="FFFFFF"/>
                </a:solidFill>
              </a:rPr>
              <a:t> </a:t>
            </a:r>
            <a:r>
              <a:rPr lang="en-CA" sz="1600" err="1" smtClean="0">
                <a:solidFill>
                  <a:srgbClr val="FFFFFF"/>
                </a:solidFill>
              </a:rPr>
              <a:t>strona</a:t>
            </a:r>
            <a:r>
              <a:rPr lang="en-CA" sz="1600" smtClean="0">
                <a:solidFill>
                  <a:srgbClr val="FFFFFF"/>
                </a:solidFill>
              </a:rPr>
              <a:t>) </a:t>
            </a:r>
          </a:p>
        </p:txBody>
      </p:sp>
      <p:pic>
        <p:nvPicPr>
          <p:cNvPr id="18" name="Picture 17" descr="Screen Shot 2013-06-19 at 5.47.19 PM.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315399" y="1100682"/>
            <a:ext cx="1444566" cy="491065"/>
          </a:xfrm>
          <a:prstGeom prst="rect">
            <a:avLst/>
          </a:prstGeom>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3146" y="3846160"/>
            <a:ext cx="5720150" cy="2201725"/>
          </a:xfrm>
          <a:prstGeom prst="rect">
            <a:avLst/>
          </a:prstGeom>
        </p:spPr>
      </p:pic>
    </p:spTree>
    <p:extLst>
      <p:ext uri="{BB962C8B-B14F-4D97-AF65-F5344CB8AC3E}">
        <p14:creationId xmlns:p14="http://schemas.microsoft.com/office/powerpoint/2010/main" val="1178772395"/>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43491" y="5749193"/>
            <a:ext cx="12675814" cy="1001280"/>
            <a:chOff x="-243492" y="5749193"/>
            <a:chExt cx="12675814" cy="1001280"/>
          </a:xfrm>
        </p:grpSpPr>
        <p:sp>
          <p:nvSpPr>
            <p:cNvPr id="11" name="Oval 10"/>
            <p:cNvSpPr/>
            <p:nvPr/>
          </p:nvSpPr>
          <p:spPr>
            <a:xfrm flipV="1">
              <a:off x="-243492" y="5749193"/>
              <a:ext cx="12675814" cy="1001280"/>
            </a:xfrm>
            <a:prstGeom prst="ellipse">
              <a:avLst/>
            </a:prstGeom>
            <a:gradFill flip="none" rotWithShape="1">
              <a:gsLst>
                <a:gs pos="2000">
                  <a:schemeClr val="tx1">
                    <a:lumMod val="60000"/>
                    <a:lumOff val="40000"/>
                    <a:alpha val="62000"/>
                  </a:schemeClr>
                </a:gs>
                <a:gs pos="100000">
                  <a:srgbClr val="0096D6">
                    <a:shade val="100000"/>
                    <a:satMod val="115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1087874"/>
              <a:endParaRPr lang="en-US" dirty="0">
                <a:solidFill>
                  <a:srgbClr val="FFFFFF"/>
                </a:solidFill>
              </a:endParaRPr>
            </a:p>
          </p:txBody>
        </p:sp>
        <p:sp>
          <p:nvSpPr>
            <p:cNvPr id="12" name="Oval 11"/>
            <p:cNvSpPr/>
            <p:nvPr/>
          </p:nvSpPr>
          <p:spPr>
            <a:xfrm flipV="1">
              <a:off x="437328" y="6100557"/>
              <a:ext cx="10969942" cy="239891"/>
            </a:xfrm>
            <a:prstGeom prst="ellipse">
              <a:avLst/>
            </a:prstGeom>
            <a:gradFill flip="none" rotWithShape="1">
              <a:gsLst>
                <a:gs pos="2000">
                  <a:srgbClr val="000B18">
                    <a:alpha val="62000"/>
                  </a:srgbClr>
                </a:gs>
                <a:gs pos="100000">
                  <a:srgbClr val="0096D6">
                    <a:shade val="100000"/>
                    <a:satMod val="115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1087874"/>
              <a:endParaRPr lang="en-US" dirty="0">
                <a:solidFill>
                  <a:srgbClr val="FFFFFF"/>
                </a:solidFill>
              </a:endParaRPr>
            </a:p>
          </p:txBody>
        </p:sp>
      </p:grpSp>
      <p:sp>
        <p:nvSpPr>
          <p:cNvPr id="13" name="Rounded Rectangle 12"/>
          <p:cNvSpPr/>
          <p:nvPr/>
        </p:nvSpPr>
        <p:spPr>
          <a:xfrm>
            <a:off x="437332" y="847165"/>
            <a:ext cx="11493258" cy="5546251"/>
          </a:xfrm>
          <a:prstGeom prst="roundRect">
            <a:avLst>
              <a:gd name="adj" fmla="val 0"/>
            </a:avLst>
          </a:prstGeom>
          <a:gradFill flip="none" rotWithShape="1">
            <a:gsLst>
              <a:gs pos="0">
                <a:schemeClr val="accent1">
                  <a:shade val="51000"/>
                  <a:satMod val="130000"/>
                  <a:alpha val="5000"/>
                </a:schemeClr>
              </a:gs>
              <a:gs pos="82000">
                <a:schemeClr val="accent1">
                  <a:shade val="93000"/>
                  <a:satMod val="130000"/>
                  <a:alpha val="5000"/>
                </a:schemeClr>
              </a:gs>
              <a:gs pos="100000">
                <a:schemeClr val="accent1">
                  <a:shade val="94000"/>
                  <a:satMod val="135000"/>
                  <a:alpha val="5000"/>
                </a:schemeClr>
              </a:gs>
              <a:gs pos="47000">
                <a:srgbClr val="0093E3">
                  <a:alpha val="5000"/>
                </a:srgbClr>
              </a:gs>
            </a:gsLst>
            <a:lin ang="5400000" scaled="0"/>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193314" tIns="96658" rIns="193314" bIns="96658" rtlCol="0" anchor="ctr"/>
          <a:lstStyle/>
          <a:p>
            <a:pPr algn="ctr" defTabSz="1087874">
              <a:lnSpc>
                <a:spcPct val="90000"/>
              </a:lnSpc>
            </a:pPr>
            <a:endParaRPr lang="en-US" b="1" dirty="0">
              <a:solidFill>
                <a:srgbClr val="FFFFFF"/>
              </a:solidFill>
            </a:endParaRPr>
          </a:p>
        </p:txBody>
      </p:sp>
      <p:sp>
        <p:nvSpPr>
          <p:cNvPr id="2" name="Title 1"/>
          <p:cNvSpPr>
            <a:spLocks noGrp="1"/>
          </p:cNvSpPr>
          <p:nvPr>
            <p:ph type="title"/>
          </p:nvPr>
        </p:nvSpPr>
        <p:spPr>
          <a:xfrm>
            <a:off x="306198" y="279808"/>
            <a:ext cx="11448832" cy="594251"/>
          </a:xfrm>
        </p:spPr>
        <p:txBody>
          <a:bodyPr/>
          <a:lstStyle/>
          <a:p>
            <a:r>
              <a:rPr lang="en-US" dirty="0" smtClean="0"/>
              <a:t>Stan </a:t>
            </a:r>
            <a:r>
              <a:rPr lang="en-US" dirty="0" err="1" smtClean="0"/>
              <a:t>dostępności</a:t>
            </a:r>
            <a:r>
              <a:rPr lang="en-US" dirty="0" smtClean="0"/>
              <a:t> HEVC do </a:t>
            </a:r>
            <a:r>
              <a:rPr lang="en-US" dirty="0" err="1" smtClean="0"/>
              <a:t>praktycznego</a:t>
            </a:r>
            <a:r>
              <a:rPr lang="en-US" dirty="0" smtClean="0"/>
              <a:t> </a:t>
            </a:r>
            <a:r>
              <a:rPr lang="en-US" dirty="0" err="1" smtClean="0"/>
              <a:t>użycia</a:t>
            </a:r>
            <a:r>
              <a:rPr lang="en-US" dirty="0" smtClean="0"/>
              <a:t>: 	</a:t>
            </a:r>
            <a:endParaRPr lang="en-US" sz="4400" dirty="0"/>
          </a:p>
        </p:txBody>
      </p:sp>
      <p:sp>
        <p:nvSpPr>
          <p:cNvPr id="9" name="Rectangle 8"/>
          <p:cNvSpPr/>
          <p:nvPr/>
        </p:nvSpPr>
        <p:spPr>
          <a:xfrm>
            <a:off x="510024" y="1033445"/>
            <a:ext cx="11168785" cy="5111603"/>
          </a:xfrm>
          <a:prstGeom prst="rect">
            <a:avLst/>
          </a:prstGeom>
        </p:spPr>
        <p:txBody>
          <a:bodyPr wrap="square" lIns="108801" tIns="54394" rIns="108801" bIns="54394">
            <a:spAutoFit/>
          </a:bodyPr>
          <a:lstStyle/>
          <a:p>
            <a:pPr marL="271987" lvl="1" indent="-271987" defTabSz="1087874">
              <a:lnSpc>
                <a:spcPct val="95000"/>
              </a:lnSpc>
              <a:spcBef>
                <a:spcPts val="715"/>
              </a:spcBef>
              <a:spcAft>
                <a:spcPts val="715"/>
              </a:spcAft>
              <a:buClr>
                <a:srgbClr val="FFFFFF"/>
              </a:buClr>
              <a:buFont typeface="Arial"/>
              <a:buChar char="•"/>
            </a:pPr>
            <a:r>
              <a:rPr lang="en-US" sz="1700" dirty="0">
                <a:solidFill>
                  <a:srgbClr val="FFFFFF"/>
                </a:solidFill>
                <a:latin typeface="Arial"/>
                <a:sym typeface="Wingdings"/>
              </a:rPr>
              <a:t>s</a:t>
            </a:r>
            <a:r>
              <a:rPr lang="en-US" sz="1700" smtClean="0">
                <a:solidFill>
                  <a:srgbClr val="FFFFFF"/>
                </a:solidFill>
                <a:latin typeface="Arial"/>
                <a:sym typeface="Wingdings"/>
              </a:rPr>
              <a:t>tandard </a:t>
            </a:r>
            <a:r>
              <a:rPr lang="en-US" sz="1700" dirty="0">
                <a:solidFill>
                  <a:srgbClr val="FFFFFF"/>
                </a:solidFill>
                <a:latin typeface="Arial"/>
                <a:sym typeface="Wingdings"/>
              </a:rPr>
              <a:t>ITU </a:t>
            </a:r>
            <a:r>
              <a:rPr lang="en-US" sz="1700" dirty="0" err="1" smtClean="0">
                <a:solidFill>
                  <a:srgbClr val="FFFFFF"/>
                </a:solidFill>
                <a:latin typeface="Arial"/>
                <a:sym typeface="Wingdings"/>
              </a:rPr>
              <a:t>zatwierdzony</a:t>
            </a:r>
            <a:r>
              <a:rPr lang="en-US" sz="1700" dirty="0" smtClean="0">
                <a:solidFill>
                  <a:srgbClr val="FFFFFF"/>
                </a:solidFill>
                <a:latin typeface="Arial"/>
                <a:sym typeface="Wingdings"/>
              </a:rPr>
              <a:t> w </a:t>
            </a:r>
            <a:r>
              <a:rPr lang="en-US" sz="1700" dirty="0" err="1" smtClean="0">
                <a:solidFill>
                  <a:srgbClr val="FFFFFF"/>
                </a:solidFill>
                <a:latin typeface="Arial"/>
                <a:sym typeface="Wingdings"/>
              </a:rPr>
              <a:t>kwietniu</a:t>
            </a:r>
            <a:r>
              <a:rPr lang="en-US" sz="1700" dirty="0" smtClean="0">
                <a:solidFill>
                  <a:srgbClr val="FFFFFF"/>
                </a:solidFill>
                <a:latin typeface="Arial"/>
                <a:sym typeface="Wingdings"/>
              </a:rPr>
              <a:t> 2013 </a:t>
            </a:r>
          </a:p>
          <a:p>
            <a:pPr marL="271987" lvl="1" indent="-271987" defTabSz="1087874">
              <a:lnSpc>
                <a:spcPct val="95000"/>
              </a:lnSpc>
              <a:spcBef>
                <a:spcPts val="715"/>
              </a:spcBef>
              <a:spcAft>
                <a:spcPts val="715"/>
              </a:spcAft>
              <a:buClr>
                <a:srgbClr val="FFFFFF"/>
              </a:buClr>
              <a:buFont typeface="Arial"/>
              <a:buChar char="•"/>
            </a:pPr>
            <a:r>
              <a:rPr lang="en-US" sz="1700" dirty="0" err="1">
                <a:solidFill>
                  <a:srgbClr val="FFFFFF"/>
                </a:solidFill>
                <a:sym typeface="Wingdings"/>
              </a:rPr>
              <a:t>l</a:t>
            </a:r>
            <a:r>
              <a:rPr lang="en-US" sz="1700" smtClean="0">
                <a:solidFill>
                  <a:srgbClr val="FFFFFF"/>
                </a:solidFill>
                <a:sym typeface="Wingdings"/>
              </a:rPr>
              <a:t>icencjonowanie </a:t>
            </a:r>
            <a:r>
              <a:rPr lang="en-US" sz="1700" dirty="0" smtClean="0">
                <a:solidFill>
                  <a:srgbClr val="FFFFFF"/>
                </a:solidFill>
                <a:sym typeface="Wingdings"/>
              </a:rPr>
              <a:t>MPEG</a:t>
            </a:r>
            <a:r>
              <a:rPr lang="en-US" sz="1700" dirty="0">
                <a:solidFill>
                  <a:srgbClr val="FFFFFF"/>
                </a:solidFill>
                <a:sym typeface="Wingdings"/>
              </a:rPr>
              <a:t>-LA </a:t>
            </a:r>
            <a:r>
              <a:rPr lang="en-US" sz="1700" dirty="0" err="1" smtClean="0">
                <a:solidFill>
                  <a:srgbClr val="FFFFFF"/>
                </a:solidFill>
                <a:sym typeface="Wingdings"/>
              </a:rPr>
              <a:t>zakończone</a:t>
            </a:r>
            <a:r>
              <a:rPr lang="en-US" sz="1700" dirty="0" smtClean="0">
                <a:solidFill>
                  <a:srgbClr val="FFFFFF"/>
                </a:solidFill>
                <a:sym typeface="Wingdings"/>
              </a:rPr>
              <a:t> </a:t>
            </a:r>
          </a:p>
          <a:p>
            <a:pPr marL="271987" lvl="1" indent="-271987" defTabSz="1087874">
              <a:lnSpc>
                <a:spcPct val="95000"/>
              </a:lnSpc>
              <a:spcBef>
                <a:spcPts val="715"/>
              </a:spcBef>
              <a:spcAft>
                <a:spcPts val="715"/>
              </a:spcAft>
              <a:buClr>
                <a:srgbClr val="FFFFFF"/>
              </a:buClr>
              <a:buFont typeface="Arial"/>
              <a:buChar char="•"/>
            </a:pPr>
            <a:r>
              <a:rPr lang="en-US" sz="1700" dirty="0" err="1">
                <a:solidFill>
                  <a:srgbClr val="FFFFFF"/>
                </a:solidFill>
                <a:sym typeface="Wingdings"/>
              </a:rPr>
              <a:t>w</a:t>
            </a:r>
            <a:r>
              <a:rPr lang="en-US" sz="1700" smtClean="0">
                <a:solidFill>
                  <a:srgbClr val="FFFFFF"/>
                </a:solidFill>
                <a:sym typeface="Wingdings"/>
              </a:rPr>
              <a:t>sparcie </a:t>
            </a:r>
            <a:r>
              <a:rPr lang="en-US" sz="1700" dirty="0" err="1">
                <a:solidFill>
                  <a:srgbClr val="FFFFFF"/>
                </a:solidFill>
                <a:sym typeface="Wingdings"/>
              </a:rPr>
              <a:t>dla</a:t>
            </a:r>
            <a:r>
              <a:rPr lang="en-US" sz="1700" dirty="0">
                <a:solidFill>
                  <a:srgbClr val="FFFFFF"/>
                </a:solidFill>
                <a:sym typeface="Wingdings"/>
              </a:rPr>
              <a:t> </a:t>
            </a:r>
            <a:r>
              <a:rPr lang="en-US" sz="1700" dirty="0" err="1">
                <a:solidFill>
                  <a:srgbClr val="FFFFFF"/>
                </a:solidFill>
                <a:sym typeface="Wingdings"/>
              </a:rPr>
              <a:t>profilu</a:t>
            </a:r>
            <a:r>
              <a:rPr lang="en-US" sz="1700" dirty="0">
                <a:solidFill>
                  <a:srgbClr val="FFFFFF"/>
                </a:solidFill>
                <a:sym typeface="Wingdings"/>
              </a:rPr>
              <a:t> Main-10 </a:t>
            </a:r>
            <a:r>
              <a:rPr lang="en-US" sz="1700" dirty="0" err="1" smtClean="0">
                <a:solidFill>
                  <a:srgbClr val="FFFFFF"/>
                </a:solidFill>
                <a:sym typeface="Wingdings"/>
              </a:rPr>
              <a:t>powoduje</a:t>
            </a:r>
            <a:r>
              <a:rPr lang="en-US" sz="1700" dirty="0" smtClean="0">
                <a:solidFill>
                  <a:srgbClr val="FFFFFF"/>
                </a:solidFill>
                <a:sym typeface="Wingdings"/>
              </a:rPr>
              <a:t> </a:t>
            </a:r>
            <a:r>
              <a:rPr lang="en-US" sz="1700" dirty="0" err="1" smtClean="0">
                <a:solidFill>
                  <a:srgbClr val="FFFFFF"/>
                </a:solidFill>
                <a:sym typeface="Wingdings"/>
              </a:rPr>
              <a:t>problemy</a:t>
            </a:r>
            <a:r>
              <a:rPr lang="en-US" sz="1700" dirty="0" smtClean="0">
                <a:solidFill>
                  <a:srgbClr val="FFFFFF"/>
                </a:solidFill>
                <a:sym typeface="Wingdings"/>
              </a:rPr>
              <a:t> </a:t>
            </a:r>
            <a:r>
              <a:rPr lang="en-US" sz="1700" dirty="0" err="1" smtClean="0">
                <a:solidFill>
                  <a:srgbClr val="FFFFFF"/>
                </a:solidFill>
                <a:sym typeface="Wingdings"/>
              </a:rPr>
              <a:t>dla</a:t>
            </a:r>
            <a:r>
              <a:rPr lang="en-US" sz="1700" dirty="0" smtClean="0">
                <a:solidFill>
                  <a:srgbClr val="FFFFFF"/>
                </a:solidFill>
                <a:sym typeface="Wingdings"/>
              </a:rPr>
              <a:t> </a:t>
            </a:r>
            <a:r>
              <a:rPr lang="en-US" sz="1700" dirty="0" err="1" smtClean="0">
                <a:solidFill>
                  <a:srgbClr val="FFFFFF"/>
                </a:solidFill>
                <a:sym typeface="Wingdings"/>
              </a:rPr>
              <a:t>SoC</a:t>
            </a:r>
            <a:r>
              <a:rPr lang="en-US" sz="1700" dirty="0" smtClean="0">
                <a:solidFill>
                  <a:srgbClr val="FFFFFF"/>
                </a:solidFill>
                <a:sym typeface="Wingdings"/>
              </a:rPr>
              <a:t> </a:t>
            </a:r>
            <a:endParaRPr lang="en-US" sz="1700" dirty="0">
              <a:solidFill>
                <a:srgbClr val="FFFFFF"/>
              </a:solidFill>
              <a:sym typeface="Wingdings"/>
            </a:endParaRPr>
          </a:p>
          <a:p>
            <a:pPr marL="271987" lvl="1" indent="-271987" defTabSz="1087874">
              <a:lnSpc>
                <a:spcPct val="95000"/>
              </a:lnSpc>
              <a:spcBef>
                <a:spcPts val="715"/>
              </a:spcBef>
              <a:spcAft>
                <a:spcPts val="715"/>
              </a:spcAft>
              <a:buClr>
                <a:srgbClr val="FFFFFF"/>
              </a:buClr>
              <a:buFont typeface="Arial"/>
              <a:buChar char="•"/>
            </a:pPr>
            <a:r>
              <a:rPr lang="en-US" sz="1700" dirty="0" err="1">
                <a:solidFill>
                  <a:srgbClr val="FFFFFF"/>
                </a:solidFill>
                <a:sym typeface="Wingdings"/>
              </a:rPr>
              <a:t>o</a:t>
            </a:r>
            <a:r>
              <a:rPr lang="en-US" sz="1700" smtClean="0">
                <a:solidFill>
                  <a:srgbClr val="FFFFFF"/>
                </a:solidFill>
                <a:sym typeface="Wingdings"/>
              </a:rPr>
              <a:t>graniczona </a:t>
            </a:r>
            <a:r>
              <a:rPr lang="en-US" sz="1700" dirty="0" err="1">
                <a:solidFill>
                  <a:srgbClr val="FFFFFF"/>
                </a:solidFill>
                <a:sym typeface="Wingdings"/>
              </a:rPr>
              <a:t>d</a:t>
            </a:r>
            <a:r>
              <a:rPr lang="en-US" sz="1700" dirty="0" err="1" smtClean="0">
                <a:solidFill>
                  <a:srgbClr val="FFFFFF"/>
                </a:solidFill>
                <a:sym typeface="Wingdings"/>
              </a:rPr>
              <a:t>ostępność</a:t>
            </a:r>
            <a:r>
              <a:rPr lang="en-US" sz="1700" dirty="0" smtClean="0">
                <a:solidFill>
                  <a:srgbClr val="FFFFFF"/>
                </a:solidFill>
                <a:sym typeface="Wingdings"/>
              </a:rPr>
              <a:t> </a:t>
            </a:r>
            <a:r>
              <a:rPr lang="en-US" sz="1700" dirty="0" err="1" smtClean="0">
                <a:solidFill>
                  <a:srgbClr val="FFFFFF"/>
                </a:solidFill>
                <a:sym typeface="Wingdings"/>
              </a:rPr>
              <a:t>urządzeń</a:t>
            </a:r>
            <a:r>
              <a:rPr lang="en-US" sz="1700" dirty="0" smtClean="0">
                <a:solidFill>
                  <a:srgbClr val="FFFFFF"/>
                </a:solidFill>
                <a:sym typeface="Wingdings"/>
              </a:rPr>
              <a:t> </a:t>
            </a:r>
            <a:r>
              <a:rPr lang="en-US" sz="1700" dirty="0" err="1" smtClean="0">
                <a:solidFill>
                  <a:srgbClr val="FFFFFF"/>
                </a:solidFill>
                <a:sym typeface="Wingdings"/>
              </a:rPr>
              <a:t>odbiorczych</a:t>
            </a:r>
            <a:r>
              <a:rPr lang="en-US" sz="1700" dirty="0" smtClean="0">
                <a:solidFill>
                  <a:srgbClr val="FFFFFF"/>
                </a:solidFill>
                <a:sym typeface="Wingdings"/>
              </a:rPr>
              <a:t>:</a:t>
            </a:r>
            <a:endParaRPr lang="en-US" sz="1700" dirty="0">
              <a:solidFill>
                <a:srgbClr val="FFFFFF"/>
              </a:solidFill>
              <a:sym typeface="Wingdings"/>
            </a:endParaRPr>
          </a:p>
          <a:p>
            <a:pPr marL="728825" lvl="2" indent="-271987" defTabSz="1087874">
              <a:lnSpc>
                <a:spcPct val="95000"/>
              </a:lnSpc>
              <a:spcBef>
                <a:spcPts val="715"/>
              </a:spcBef>
              <a:spcAft>
                <a:spcPts val="715"/>
              </a:spcAft>
              <a:buClr>
                <a:srgbClr val="FFFFFF"/>
              </a:buClr>
              <a:buFont typeface="Arial"/>
              <a:buChar char="•"/>
            </a:pPr>
            <a:r>
              <a:rPr lang="en-US" sz="1700" dirty="0" err="1">
                <a:solidFill>
                  <a:srgbClr val="FFFFFF"/>
                </a:solidFill>
                <a:sym typeface="Wingdings"/>
              </a:rPr>
              <a:t>m</a:t>
            </a:r>
            <a:r>
              <a:rPr lang="en-US" sz="1700" smtClean="0">
                <a:solidFill>
                  <a:srgbClr val="FFFFFF"/>
                </a:solidFill>
                <a:sym typeface="Wingdings"/>
              </a:rPr>
              <a:t>obilne </a:t>
            </a:r>
            <a:endParaRPr lang="en-US" sz="1700" dirty="0" smtClean="0">
              <a:solidFill>
                <a:srgbClr val="FFFFFF"/>
              </a:solidFill>
              <a:sym typeface="Wingdings"/>
            </a:endParaRPr>
          </a:p>
          <a:p>
            <a:pPr marL="728825" lvl="2" indent="-271987" defTabSz="1087874">
              <a:lnSpc>
                <a:spcPct val="95000"/>
              </a:lnSpc>
              <a:spcBef>
                <a:spcPts val="715"/>
              </a:spcBef>
              <a:spcAft>
                <a:spcPts val="715"/>
              </a:spcAft>
              <a:buClr>
                <a:srgbClr val="FFFFFF"/>
              </a:buClr>
              <a:buFont typeface="Arial"/>
              <a:buChar char="•"/>
            </a:pPr>
            <a:r>
              <a:rPr lang="en-US" sz="1700" dirty="0" smtClean="0">
                <a:solidFill>
                  <a:srgbClr val="FFFFFF"/>
                </a:solidFill>
                <a:sym typeface="Wingdings"/>
              </a:rPr>
              <a:t>STB (HD -&gt; UHDp60) </a:t>
            </a:r>
          </a:p>
          <a:p>
            <a:pPr marL="271987" lvl="1" indent="-271987" defTabSz="1087874">
              <a:lnSpc>
                <a:spcPct val="95000"/>
              </a:lnSpc>
              <a:spcBef>
                <a:spcPts val="715"/>
              </a:spcBef>
              <a:spcAft>
                <a:spcPts val="715"/>
              </a:spcAft>
              <a:buClr>
                <a:srgbClr val="FFFFFF"/>
              </a:buClr>
              <a:buFont typeface="Arial"/>
              <a:buChar char="•"/>
            </a:pPr>
            <a:r>
              <a:rPr lang="en-US" sz="1700" dirty="0" err="1">
                <a:solidFill>
                  <a:srgbClr val="FFFFFF"/>
                </a:solidFill>
                <a:sym typeface="Wingdings"/>
              </a:rPr>
              <a:t>s</a:t>
            </a:r>
            <a:r>
              <a:rPr lang="en-US" sz="1700" smtClean="0">
                <a:solidFill>
                  <a:srgbClr val="FFFFFF"/>
                </a:solidFill>
                <a:sym typeface="Wingdings"/>
              </a:rPr>
              <a:t>trategia </a:t>
            </a:r>
            <a:r>
              <a:rPr lang="en-US" sz="1700" dirty="0" err="1" smtClean="0">
                <a:solidFill>
                  <a:srgbClr val="FFFFFF"/>
                </a:solidFill>
                <a:sym typeface="Wingdings"/>
              </a:rPr>
              <a:t>rozwoju</a:t>
            </a:r>
            <a:r>
              <a:rPr lang="en-US" sz="1700" dirty="0" smtClean="0">
                <a:solidFill>
                  <a:srgbClr val="FFFFFF"/>
                </a:solidFill>
                <a:sym typeface="Wingdings"/>
              </a:rPr>
              <a:t> </a:t>
            </a:r>
            <a:r>
              <a:rPr lang="en-US" sz="1700" dirty="0" err="1" smtClean="0">
                <a:solidFill>
                  <a:srgbClr val="FFFFFF"/>
                </a:solidFill>
                <a:sym typeface="Wingdings"/>
              </a:rPr>
              <a:t>operatorów</a:t>
            </a:r>
            <a:endParaRPr lang="en-US" sz="1700" dirty="0">
              <a:solidFill>
                <a:srgbClr val="FFFFFF"/>
              </a:solidFill>
              <a:sym typeface="Wingdings"/>
            </a:endParaRPr>
          </a:p>
          <a:p>
            <a:pPr marL="271987" lvl="1" indent="-271987" defTabSz="1087874">
              <a:lnSpc>
                <a:spcPct val="95000"/>
              </a:lnSpc>
              <a:spcBef>
                <a:spcPts val="715"/>
              </a:spcBef>
              <a:spcAft>
                <a:spcPts val="715"/>
              </a:spcAft>
              <a:buClr>
                <a:srgbClr val="FFFFFF"/>
              </a:buClr>
              <a:buFont typeface="Arial"/>
              <a:buChar char="•"/>
            </a:pPr>
            <a:r>
              <a:rPr lang="en-US" sz="1700" dirty="0" err="1">
                <a:solidFill>
                  <a:srgbClr val="FFFFFF"/>
                </a:solidFill>
                <a:sym typeface="Wingdings"/>
              </a:rPr>
              <a:t>k</a:t>
            </a:r>
            <a:r>
              <a:rPr lang="en-US" sz="1700" smtClean="0">
                <a:solidFill>
                  <a:srgbClr val="FFFFFF"/>
                </a:solidFill>
                <a:sym typeface="Wingdings"/>
              </a:rPr>
              <a:t>oszty </a:t>
            </a:r>
            <a:r>
              <a:rPr lang="en-US" sz="1700" dirty="0" err="1" smtClean="0">
                <a:solidFill>
                  <a:srgbClr val="FFFFFF"/>
                </a:solidFill>
                <a:sym typeface="Wingdings"/>
              </a:rPr>
              <a:t>infrastruktury</a:t>
            </a:r>
            <a:r>
              <a:rPr lang="en-US" sz="1700" dirty="0" smtClean="0">
                <a:solidFill>
                  <a:srgbClr val="FFFFFF"/>
                </a:solidFill>
                <a:sym typeface="Wingdings"/>
              </a:rPr>
              <a:t>, </a:t>
            </a:r>
            <a:r>
              <a:rPr lang="en-US" sz="1700" dirty="0" err="1" smtClean="0">
                <a:solidFill>
                  <a:srgbClr val="FFFFFF"/>
                </a:solidFill>
                <a:sym typeface="Wingdings"/>
              </a:rPr>
              <a:t>urządzeń</a:t>
            </a:r>
            <a:r>
              <a:rPr lang="en-US" sz="1700" dirty="0" smtClean="0">
                <a:solidFill>
                  <a:srgbClr val="FFFFFF"/>
                </a:solidFill>
                <a:sym typeface="Wingdings"/>
              </a:rPr>
              <a:t> </a:t>
            </a:r>
            <a:r>
              <a:rPr lang="en-US" sz="1700" dirty="0">
                <a:solidFill>
                  <a:srgbClr val="FFFFFF"/>
                </a:solidFill>
                <a:sym typeface="Wingdings"/>
              </a:rPr>
              <a:t>i</a:t>
            </a:r>
            <a:r>
              <a:rPr lang="en-US" sz="1700" dirty="0" smtClean="0">
                <a:solidFill>
                  <a:srgbClr val="FFFFFF"/>
                </a:solidFill>
                <a:sym typeface="Wingdings"/>
              </a:rPr>
              <a:t> </a:t>
            </a:r>
            <a:r>
              <a:rPr lang="en-US" sz="1700" dirty="0" err="1" smtClean="0">
                <a:solidFill>
                  <a:srgbClr val="FFFFFF"/>
                </a:solidFill>
                <a:sym typeface="Wingdings"/>
              </a:rPr>
              <a:t>koderów</a:t>
            </a:r>
            <a:endParaRPr lang="en-US" sz="1700" dirty="0">
              <a:solidFill>
                <a:srgbClr val="FFFFFF"/>
              </a:solidFill>
              <a:sym typeface="Wingdings"/>
            </a:endParaRPr>
          </a:p>
          <a:p>
            <a:pPr marL="271987" lvl="1" indent="-271987" defTabSz="1087874">
              <a:lnSpc>
                <a:spcPct val="95000"/>
              </a:lnSpc>
              <a:spcBef>
                <a:spcPts val="715"/>
              </a:spcBef>
              <a:spcAft>
                <a:spcPts val="715"/>
              </a:spcAft>
              <a:buClr>
                <a:srgbClr val="FFFFFF"/>
              </a:buClr>
              <a:buFont typeface="Arial"/>
              <a:buChar char="•"/>
            </a:pPr>
            <a:r>
              <a:rPr lang="en-US" sz="1700" dirty="0" err="1">
                <a:solidFill>
                  <a:srgbClr val="FFFFFF"/>
                </a:solidFill>
                <a:sym typeface="Wingdings"/>
              </a:rPr>
              <a:t>w</a:t>
            </a:r>
            <a:r>
              <a:rPr lang="en-US" sz="1700" smtClean="0">
                <a:solidFill>
                  <a:srgbClr val="FFFFFF"/>
                </a:solidFill>
                <a:sym typeface="Wingdings"/>
              </a:rPr>
              <a:t>ejście </a:t>
            </a:r>
            <a:r>
              <a:rPr lang="en-US" sz="1700" dirty="0" smtClean="0">
                <a:solidFill>
                  <a:srgbClr val="FFFFFF"/>
                </a:solidFill>
                <a:sym typeface="Wingdings"/>
              </a:rPr>
              <a:t>4Kp60 w </a:t>
            </a:r>
            <a:r>
              <a:rPr lang="en-US" sz="1700" dirty="0" err="1" smtClean="0">
                <a:solidFill>
                  <a:srgbClr val="FFFFFF"/>
                </a:solidFill>
                <a:sym typeface="Wingdings"/>
              </a:rPr>
              <a:t>telewizorach</a:t>
            </a:r>
            <a:r>
              <a:rPr lang="en-US" sz="1700" dirty="0" smtClean="0">
                <a:solidFill>
                  <a:srgbClr val="FFFFFF"/>
                </a:solidFill>
                <a:sym typeface="Wingdings"/>
              </a:rPr>
              <a:t> </a:t>
            </a:r>
            <a:r>
              <a:rPr lang="en-US" sz="1700" dirty="0" err="1" smtClean="0">
                <a:solidFill>
                  <a:srgbClr val="FFFFFF"/>
                </a:solidFill>
                <a:sym typeface="Wingdings"/>
              </a:rPr>
              <a:t>ze</a:t>
            </a:r>
            <a:r>
              <a:rPr lang="en-US" sz="1700" dirty="0" smtClean="0">
                <a:solidFill>
                  <a:srgbClr val="FFFFFF"/>
                </a:solidFill>
                <a:sym typeface="Wingdings"/>
              </a:rPr>
              <a:t> </a:t>
            </a:r>
            <a:r>
              <a:rPr lang="en-US" sz="1700" dirty="0" err="1" smtClean="0">
                <a:solidFill>
                  <a:srgbClr val="FFFFFF"/>
                </a:solidFill>
                <a:sym typeface="Wingdings"/>
              </a:rPr>
              <a:t>złączem</a:t>
            </a:r>
            <a:r>
              <a:rPr lang="en-US" sz="1700" dirty="0" smtClean="0">
                <a:solidFill>
                  <a:srgbClr val="FFFFFF"/>
                </a:solidFill>
                <a:sym typeface="Wingdings"/>
              </a:rPr>
              <a:t> </a:t>
            </a:r>
            <a:r>
              <a:rPr lang="en-US" sz="1700" dirty="0">
                <a:solidFill>
                  <a:srgbClr val="FFFFFF"/>
                </a:solidFill>
                <a:sym typeface="Wingdings"/>
              </a:rPr>
              <a:t>HDMI 2.0 </a:t>
            </a:r>
          </a:p>
          <a:p>
            <a:pPr marL="271987" lvl="1" indent="-271987" defTabSz="1087874">
              <a:lnSpc>
                <a:spcPct val="95000"/>
              </a:lnSpc>
              <a:spcBef>
                <a:spcPts val="715"/>
              </a:spcBef>
              <a:spcAft>
                <a:spcPts val="715"/>
              </a:spcAft>
              <a:buClr>
                <a:srgbClr val="FFFFFF"/>
              </a:buClr>
              <a:buFont typeface="Arial"/>
              <a:buChar char="•"/>
            </a:pPr>
            <a:r>
              <a:rPr lang="en-US" sz="1700" dirty="0" err="1">
                <a:solidFill>
                  <a:srgbClr val="FFFFFF"/>
                </a:solidFill>
                <a:sym typeface="Wingdings"/>
              </a:rPr>
              <a:t>z</a:t>
            </a:r>
            <a:r>
              <a:rPr lang="en-US" sz="1700" smtClean="0">
                <a:solidFill>
                  <a:srgbClr val="FFFFFF"/>
                </a:solidFill>
                <a:sym typeface="Wingdings"/>
              </a:rPr>
              <a:t>większone </a:t>
            </a:r>
            <a:r>
              <a:rPr lang="en-US" sz="1700" dirty="0" err="1">
                <a:solidFill>
                  <a:srgbClr val="FFFFFF"/>
                </a:solidFill>
                <a:sym typeface="Wingdings"/>
              </a:rPr>
              <a:t>wymagania</a:t>
            </a:r>
            <a:r>
              <a:rPr lang="en-US" sz="1700" dirty="0">
                <a:solidFill>
                  <a:srgbClr val="FFFFFF"/>
                </a:solidFill>
                <a:sym typeface="Wingdings"/>
              </a:rPr>
              <a:t> </a:t>
            </a:r>
            <a:r>
              <a:rPr lang="en-US" sz="1700" dirty="0" err="1">
                <a:solidFill>
                  <a:srgbClr val="FFFFFF"/>
                </a:solidFill>
                <a:sym typeface="Wingdings"/>
              </a:rPr>
              <a:t>dotyczące</a:t>
            </a:r>
            <a:r>
              <a:rPr lang="en-US" sz="1700" dirty="0">
                <a:solidFill>
                  <a:srgbClr val="FFFFFF"/>
                </a:solidFill>
                <a:sym typeface="Wingdings"/>
              </a:rPr>
              <a:t> </a:t>
            </a:r>
            <a:r>
              <a:rPr lang="en-US" sz="1700" dirty="0" err="1" smtClean="0">
                <a:solidFill>
                  <a:srgbClr val="FFFFFF"/>
                </a:solidFill>
                <a:sym typeface="Wingdings"/>
              </a:rPr>
              <a:t>szyfrowania</a:t>
            </a:r>
            <a:r>
              <a:rPr lang="en-US" sz="1700" dirty="0" smtClean="0">
                <a:solidFill>
                  <a:srgbClr val="FFFFFF"/>
                </a:solidFill>
                <a:sym typeface="Wingdings"/>
              </a:rPr>
              <a:t> </a:t>
            </a:r>
            <a:r>
              <a:rPr lang="en-US" sz="1700" dirty="0">
                <a:solidFill>
                  <a:srgbClr val="FFFFFF"/>
                </a:solidFill>
                <a:sym typeface="Wingdings"/>
              </a:rPr>
              <a:t>/ </a:t>
            </a:r>
            <a:r>
              <a:rPr lang="en-US" sz="1700" dirty="0" err="1" smtClean="0">
                <a:solidFill>
                  <a:srgbClr val="FFFFFF"/>
                </a:solidFill>
                <a:sym typeface="Wingdings"/>
              </a:rPr>
              <a:t>bezpieczeństwa</a:t>
            </a:r>
            <a:r>
              <a:rPr lang="en-US" sz="1700" dirty="0" smtClean="0">
                <a:solidFill>
                  <a:srgbClr val="FFFFFF"/>
                </a:solidFill>
                <a:sym typeface="Wingdings"/>
              </a:rPr>
              <a:t> </a:t>
            </a:r>
            <a:r>
              <a:rPr lang="en-US" sz="1700" dirty="0">
                <a:solidFill>
                  <a:srgbClr val="FFFFFF"/>
                </a:solidFill>
                <a:sym typeface="Wingdings"/>
              </a:rPr>
              <a:t>(HDCP 2.2, </a:t>
            </a:r>
            <a:r>
              <a:rPr lang="en-US" sz="1700" dirty="0" smtClean="0">
                <a:solidFill>
                  <a:srgbClr val="FFFFFF"/>
                </a:solidFill>
                <a:sym typeface="Wingdings"/>
              </a:rPr>
              <a:t>Movie Labs</a:t>
            </a:r>
            <a:r>
              <a:rPr lang="en-US" sz="1700" dirty="0">
                <a:solidFill>
                  <a:srgbClr val="FFFFFF"/>
                </a:solidFill>
                <a:sym typeface="Wingdings"/>
              </a:rPr>
              <a:t>) </a:t>
            </a:r>
          </a:p>
          <a:p>
            <a:pPr marL="271987" lvl="1" indent="-271987" defTabSz="1087874">
              <a:lnSpc>
                <a:spcPct val="95000"/>
              </a:lnSpc>
              <a:spcBef>
                <a:spcPts val="715"/>
              </a:spcBef>
              <a:spcAft>
                <a:spcPts val="715"/>
              </a:spcAft>
              <a:buClr>
                <a:srgbClr val="FFFFFF"/>
              </a:buClr>
              <a:buFont typeface="Arial"/>
              <a:buChar char="•"/>
            </a:pPr>
            <a:r>
              <a:rPr lang="en-US" sz="1700" dirty="0" err="1">
                <a:solidFill>
                  <a:srgbClr val="FFFFFF"/>
                </a:solidFill>
                <a:sym typeface="Wingdings"/>
              </a:rPr>
              <a:t>w</a:t>
            </a:r>
            <a:r>
              <a:rPr lang="en-US" sz="1700" smtClean="0">
                <a:solidFill>
                  <a:srgbClr val="FFFFFF"/>
                </a:solidFill>
                <a:sym typeface="Wingdings"/>
              </a:rPr>
              <a:t>sparcie </a:t>
            </a:r>
            <a:r>
              <a:rPr lang="en-US" sz="1700" dirty="0" err="1" smtClean="0">
                <a:solidFill>
                  <a:srgbClr val="FFFFFF"/>
                </a:solidFill>
                <a:sym typeface="Wingdings"/>
              </a:rPr>
              <a:t>dla</a:t>
            </a:r>
            <a:r>
              <a:rPr lang="en-US" sz="1700" dirty="0" smtClean="0">
                <a:solidFill>
                  <a:srgbClr val="FFFFFF"/>
                </a:solidFill>
                <a:sym typeface="Wingdings"/>
              </a:rPr>
              <a:t> ABR (</a:t>
            </a:r>
            <a:r>
              <a:rPr lang="en-US" sz="1700" dirty="0">
                <a:solidFill>
                  <a:srgbClr val="FFFFFF"/>
                </a:solidFill>
                <a:sym typeface="Wingdings"/>
              </a:rPr>
              <a:t>DASH-HEVC) </a:t>
            </a:r>
          </a:p>
          <a:p>
            <a:pPr marL="271987" lvl="1" indent="-271987" defTabSz="1087874">
              <a:lnSpc>
                <a:spcPct val="95000"/>
              </a:lnSpc>
              <a:spcBef>
                <a:spcPts val="715"/>
              </a:spcBef>
              <a:spcAft>
                <a:spcPts val="715"/>
              </a:spcAft>
              <a:buClr>
                <a:srgbClr val="FFFFFF"/>
              </a:buClr>
              <a:buFont typeface="Arial"/>
              <a:buChar char="•"/>
            </a:pPr>
            <a:r>
              <a:rPr lang="en-US" sz="1700" dirty="0" err="1">
                <a:solidFill>
                  <a:srgbClr val="FFFFFF"/>
                </a:solidFill>
                <a:sym typeface="Wingdings"/>
              </a:rPr>
              <a:t>p</a:t>
            </a:r>
            <a:r>
              <a:rPr lang="en-US" sz="1700" smtClean="0">
                <a:solidFill>
                  <a:srgbClr val="FFFFFF"/>
                </a:solidFill>
                <a:sym typeface="Wingdings"/>
              </a:rPr>
              <a:t>rofil </a:t>
            </a:r>
            <a:r>
              <a:rPr lang="en-US" sz="1700" dirty="0" smtClean="0">
                <a:solidFill>
                  <a:srgbClr val="FFFFFF"/>
                </a:solidFill>
                <a:sym typeface="Wingdings"/>
              </a:rPr>
              <a:t>4:2:2 </a:t>
            </a:r>
            <a:r>
              <a:rPr lang="en-US" sz="1700" dirty="0" err="1" smtClean="0">
                <a:solidFill>
                  <a:srgbClr val="FFFFFF"/>
                </a:solidFill>
                <a:sym typeface="Wingdings"/>
              </a:rPr>
              <a:t>nie</a:t>
            </a:r>
            <a:r>
              <a:rPr lang="en-US" sz="1700" dirty="0" smtClean="0">
                <a:solidFill>
                  <a:srgbClr val="FFFFFF"/>
                </a:solidFill>
                <a:sym typeface="Wingdings"/>
              </a:rPr>
              <a:t> </a:t>
            </a:r>
            <a:r>
              <a:rPr lang="en-US" sz="1700" dirty="0" err="1" smtClean="0">
                <a:solidFill>
                  <a:srgbClr val="FFFFFF"/>
                </a:solidFill>
                <a:sym typeface="Wingdings"/>
              </a:rPr>
              <a:t>został</a:t>
            </a:r>
            <a:r>
              <a:rPr lang="en-US" sz="1700" dirty="0" smtClean="0">
                <a:solidFill>
                  <a:srgbClr val="FFFFFF"/>
                </a:solidFill>
                <a:sym typeface="Wingdings"/>
              </a:rPr>
              <a:t> </a:t>
            </a:r>
            <a:r>
              <a:rPr lang="en-US" sz="1700" dirty="0" err="1" smtClean="0">
                <a:solidFill>
                  <a:srgbClr val="FFFFFF"/>
                </a:solidFill>
                <a:sym typeface="Wingdings"/>
              </a:rPr>
              <a:t>sfinalizowany</a:t>
            </a:r>
            <a:r>
              <a:rPr lang="en-US" sz="1700" dirty="0" smtClean="0">
                <a:solidFill>
                  <a:srgbClr val="FFFFFF"/>
                </a:solidFill>
                <a:sym typeface="Wingdings"/>
              </a:rPr>
              <a:t> </a:t>
            </a:r>
            <a:r>
              <a:rPr lang="en-US" sz="1700" dirty="0">
                <a:solidFill>
                  <a:srgbClr val="FFFFFF"/>
                </a:solidFill>
                <a:sym typeface="Wingdings"/>
              </a:rPr>
              <a:t>- </a:t>
            </a:r>
            <a:r>
              <a:rPr lang="en-US" sz="1700" dirty="0" err="1" smtClean="0">
                <a:solidFill>
                  <a:srgbClr val="FFFFFF"/>
                </a:solidFill>
                <a:sym typeface="Wingdings"/>
              </a:rPr>
              <a:t>część</a:t>
            </a:r>
            <a:r>
              <a:rPr lang="en-US" sz="1700" dirty="0" smtClean="0">
                <a:solidFill>
                  <a:srgbClr val="FFFFFF"/>
                </a:solidFill>
                <a:sym typeface="Wingdings"/>
              </a:rPr>
              <a:t> </a:t>
            </a:r>
            <a:r>
              <a:rPr lang="en-US" sz="1700" dirty="0" err="1" smtClean="0">
                <a:solidFill>
                  <a:srgbClr val="FFFFFF"/>
                </a:solidFill>
                <a:sym typeface="Wingdings"/>
              </a:rPr>
              <a:t>draftu</a:t>
            </a:r>
            <a:r>
              <a:rPr lang="en-US" sz="1700" dirty="0" smtClean="0">
                <a:solidFill>
                  <a:srgbClr val="FFFFFF"/>
                </a:solidFill>
                <a:sym typeface="Wingdings"/>
              </a:rPr>
              <a:t> “Range Extensions” </a:t>
            </a:r>
            <a:endParaRPr lang="en-US" sz="1700" dirty="0">
              <a:solidFill>
                <a:srgbClr val="FFFFFF"/>
              </a:solidFill>
              <a:latin typeface="Arial"/>
              <a:sym typeface="Wingdings"/>
            </a:endParaRPr>
          </a:p>
        </p:txBody>
      </p:sp>
    </p:spTree>
    <p:extLst>
      <p:ext uri="{BB962C8B-B14F-4D97-AF65-F5344CB8AC3E}">
        <p14:creationId xmlns:p14="http://schemas.microsoft.com/office/powerpoint/2010/main" val="92995164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32713" y="1532245"/>
            <a:ext cx="5073468" cy="2201332"/>
          </a:xfrm>
          <a:prstGeom prst="roundRect">
            <a:avLst>
              <a:gd name="adj" fmla="val 4277"/>
            </a:avLst>
          </a:prstGeom>
          <a:solidFill>
            <a:schemeClr val="bg1">
              <a:lumMod val="85000"/>
              <a:alpha val="10000"/>
            </a:schemeClr>
          </a:solidFill>
          <a:ln w="38100" cap="flat" cmpd="sng" algn="ctr">
            <a:solidFill>
              <a:schemeClr val="tx1">
                <a:lumMod val="50000"/>
              </a:schemeClr>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chemeClr val="bg1"/>
              </a:solidFill>
            </a:endParaRPr>
          </a:p>
        </p:txBody>
      </p:sp>
      <p:sp>
        <p:nvSpPr>
          <p:cNvPr id="9" name="Rounded Rectangle 8"/>
          <p:cNvSpPr/>
          <p:nvPr/>
        </p:nvSpPr>
        <p:spPr>
          <a:xfrm>
            <a:off x="6128363" y="1476590"/>
            <a:ext cx="5676950" cy="2201332"/>
          </a:xfrm>
          <a:prstGeom prst="roundRect">
            <a:avLst>
              <a:gd name="adj" fmla="val 4277"/>
            </a:avLst>
          </a:prstGeom>
          <a:solidFill>
            <a:schemeClr val="bg1">
              <a:lumMod val="85000"/>
              <a:alpha val="10000"/>
            </a:schemeClr>
          </a:solidFill>
          <a:ln w="38100" cap="flat" cmpd="sng" algn="ctr">
            <a:solidFill>
              <a:schemeClr val="tx1">
                <a:lumMod val="50000"/>
              </a:schemeClr>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chemeClr val="bg1"/>
              </a:solidFill>
            </a:endParaRPr>
          </a:p>
        </p:txBody>
      </p:sp>
      <p:sp>
        <p:nvSpPr>
          <p:cNvPr id="11" name="Rounded Rectangle 10"/>
          <p:cNvSpPr/>
          <p:nvPr/>
        </p:nvSpPr>
        <p:spPr>
          <a:xfrm>
            <a:off x="3202508" y="3889246"/>
            <a:ext cx="5708248" cy="2201332"/>
          </a:xfrm>
          <a:prstGeom prst="roundRect">
            <a:avLst>
              <a:gd name="adj" fmla="val 4277"/>
            </a:avLst>
          </a:prstGeom>
          <a:solidFill>
            <a:schemeClr val="bg1">
              <a:lumMod val="85000"/>
              <a:alpha val="10000"/>
            </a:schemeClr>
          </a:solidFill>
          <a:ln w="38100" cap="flat" cmpd="sng" algn="ctr">
            <a:solidFill>
              <a:schemeClr val="tx1">
                <a:lumMod val="50000"/>
              </a:schemeClr>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chemeClr val="bg1"/>
              </a:solidFill>
            </a:endParaRPr>
          </a:p>
        </p:txBody>
      </p:sp>
      <p:sp>
        <p:nvSpPr>
          <p:cNvPr id="2" name="Title 1"/>
          <p:cNvSpPr>
            <a:spLocks noGrp="1"/>
          </p:cNvSpPr>
          <p:nvPr>
            <p:ph type="title"/>
          </p:nvPr>
        </p:nvSpPr>
        <p:spPr/>
        <p:txBody>
          <a:bodyPr/>
          <a:lstStyle/>
          <a:p>
            <a:r>
              <a:rPr lang="en-US" dirty="0"/>
              <a:t>HEVC &amp; Ultra HD </a:t>
            </a:r>
            <a:r>
              <a:rPr lang="en-US" dirty="0" err="1"/>
              <a:t>SoC</a:t>
            </a:r>
            <a:r>
              <a:rPr lang="en-US" dirty="0"/>
              <a:t> </a:t>
            </a:r>
            <a:br>
              <a:rPr lang="en-US" dirty="0"/>
            </a:br>
            <a:r>
              <a:rPr lang="en-US" sz="2800" i="1" dirty="0" err="1" smtClean="0"/>
              <a:t>Klasyfikacja</a:t>
            </a:r>
            <a:r>
              <a:rPr lang="en-US" sz="2800" i="1" dirty="0" smtClean="0"/>
              <a:t> </a:t>
            </a:r>
            <a:r>
              <a:rPr lang="en-US" sz="2800" i="1" dirty="0" err="1" smtClean="0"/>
              <a:t>SoC</a:t>
            </a:r>
            <a:endParaRPr lang="en-US" dirty="0"/>
          </a:p>
        </p:txBody>
      </p:sp>
      <p:sp>
        <p:nvSpPr>
          <p:cNvPr id="5" name="TextBox 4"/>
          <p:cNvSpPr txBox="1"/>
          <p:nvPr/>
        </p:nvSpPr>
        <p:spPr>
          <a:xfrm>
            <a:off x="716039" y="1476590"/>
            <a:ext cx="4506816" cy="2277547"/>
          </a:xfrm>
          <a:prstGeom prst="rect">
            <a:avLst/>
          </a:prstGeom>
          <a:noFill/>
        </p:spPr>
        <p:txBody>
          <a:bodyPr wrap="square" rtlCol="0">
            <a:spAutoFit/>
          </a:bodyPr>
          <a:lstStyle/>
          <a:p>
            <a:r>
              <a:rPr lang="en-US" sz="2800" dirty="0" smtClean="0">
                <a:solidFill>
                  <a:schemeClr val="bg1"/>
                </a:solidFill>
              </a:rPr>
              <a:t>HEVC Client</a:t>
            </a:r>
            <a:endParaRPr lang="en-US" sz="2800" dirty="0">
              <a:solidFill>
                <a:schemeClr val="bg1"/>
              </a:solidFill>
            </a:endParaRPr>
          </a:p>
          <a:p>
            <a:pPr marL="287338" lvl="1" indent="-177800" defTabSz="684295">
              <a:buFont typeface="Arial"/>
              <a:buChar char="•"/>
            </a:pPr>
            <a:r>
              <a:rPr lang="en-US" dirty="0" smtClean="0">
                <a:solidFill>
                  <a:schemeClr val="bg1"/>
                </a:solidFill>
              </a:rPr>
              <a:t>Decode</a:t>
            </a:r>
            <a:r>
              <a:rPr lang="en-US" dirty="0">
                <a:solidFill>
                  <a:schemeClr val="bg1"/>
                </a:solidFill>
              </a:rPr>
              <a:t>: </a:t>
            </a:r>
            <a:r>
              <a:rPr lang="en-US" dirty="0" smtClean="0">
                <a:solidFill>
                  <a:schemeClr val="bg1"/>
                </a:solidFill>
              </a:rPr>
              <a:t>1920 x 1080p30 </a:t>
            </a:r>
            <a:r>
              <a:rPr lang="en-US" dirty="0">
                <a:solidFill>
                  <a:schemeClr val="bg1"/>
                </a:solidFill>
                <a:latin typeface="Wingdings"/>
                <a:ea typeface="Wingdings"/>
                <a:cs typeface="Wingdings"/>
                <a:sym typeface="Wingdings"/>
              </a:rPr>
              <a:t></a:t>
            </a:r>
            <a:r>
              <a:rPr lang="en-US" dirty="0">
                <a:solidFill>
                  <a:schemeClr val="bg1"/>
                </a:solidFill>
                <a:sym typeface="Wingdings"/>
              </a:rPr>
              <a:t> 1080p60</a:t>
            </a:r>
            <a:endParaRPr lang="en-US" dirty="0">
              <a:solidFill>
                <a:schemeClr val="bg1"/>
              </a:solidFill>
            </a:endParaRPr>
          </a:p>
          <a:p>
            <a:pPr marL="287338" lvl="1" indent="-177800" defTabSz="684295">
              <a:buFont typeface="Arial"/>
              <a:buChar char="•"/>
            </a:pPr>
            <a:r>
              <a:rPr lang="en-US" dirty="0">
                <a:solidFill>
                  <a:schemeClr val="bg1"/>
                </a:solidFill>
              </a:rPr>
              <a:t>H.264 Encode: n/a</a:t>
            </a:r>
          </a:p>
          <a:p>
            <a:pPr marL="287338" lvl="1" indent="-177800" defTabSz="684295">
              <a:buFont typeface="Arial"/>
              <a:buChar char="•"/>
            </a:pPr>
            <a:r>
              <a:rPr lang="en-US" dirty="0">
                <a:solidFill>
                  <a:schemeClr val="bg1"/>
                </a:solidFill>
              </a:rPr>
              <a:t>Profile: Main </a:t>
            </a:r>
            <a:r>
              <a:rPr lang="en-US" dirty="0" smtClean="0">
                <a:solidFill>
                  <a:schemeClr val="bg1"/>
                </a:solidFill>
              </a:rPr>
              <a:t>(8 bit)</a:t>
            </a:r>
            <a:endParaRPr lang="en-US" dirty="0">
              <a:solidFill>
                <a:schemeClr val="bg1"/>
              </a:solidFill>
            </a:endParaRPr>
          </a:p>
          <a:p>
            <a:pPr marL="287338" lvl="1" indent="-177800" defTabSz="684295">
              <a:buFont typeface="Arial"/>
              <a:buChar char="•"/>
            </a:pPr>
            <a:r>
              <a:rPr lang="en-US" dirty="0">
                <a:solidFill>
                  <a:schemeClr val="bg1"/>
                </a:solidFill>
              </a:rPr>
              <a:t>Display: HDMI 1.4</a:t>
            </a:r>
          </a:p>
          <a:p>
            <a:pPr marL="287338" lvl="1" indent="-177800" defTabSz="684295">
              <a:buFont typeface="Arial"/>
              <a:buChar char="•"/>
              <a:defRPr/>
            </a:pPr>
            <a:r>
              <a:rPr lang="en-US" dirty="0">
                <a:solidFill>
                  <a:schemeClr val="bg1"/>
                </a:solidFill>
                <a:sym typeface="Wingdings"/>
              </a:rPr>
              <a:t>HDCP: 1.3</a:t>
            </a:r>
            <a:r>
              <a:rPr lang="en-US" dirty="0">
                <a:solidFill>
                  <a:schemeClr val="bg1"/>
                </a:solidFill>
              </a:rPr>
              <a:t> </a:t>
            </a:r>
          </a:p>
        </p:txBody>
      </p:sp>
      <p:sp>
        <p:nvSpPr>
          <p:cNvPr id="6" name="TextBox 5"/>
          <p:cNvSpPr txBox="1"/>
          <p:nvPr/>
        </p:nvSpPr>
        <p:spPr>
          <a:xfrm>
            <a:off x="6504243" y="1473200"/>
            <a:ext cx="5301069" cy="2416046"/>
          </a:xfrm>
          <a:prstGeom prst="rect">
            <a:avLst/>
          </a:prstGeom>
          <a:noFill/>
        </p:spPr>
        <p:txBody>
          <a:bodyPr wrap="square" rtlCol="0">
            <a:spAutoFit/>
          </a:bodyPr>
          <a:lstStyle/>
          <a:p>
            <a:r>
              <a:rPr lang="en-US" sz="2800" dirty="0" smtClean="0">
                <a:solidFill>
                  <a:schemeClr val="bg1"/>
                </a:solidFill>
              </a:rPr>
              <a:t>HEVC Ultra HD Client </a:t>
            </a:r>
            <a:r>
              <a:rPr lang="en-US" sz="2400" dirty="0">
                <a:solidFill>
                  <a:schemeClr val="bg1"/>
                </a:solidFill>
              </a:rPr>
              <a:t>(</a:t>
            </a:r>
            <a:r>
              <a:rPr lang="en-US" sz="2400" dirty="0" smtClean="0">
                <a:solidFill>
                  <a:schemeClr val="bg1"/>
                </a:solidFill>
              </a:rPr>
              <a:t>p30-&gt;p60)</a:t>
            </a:r>
            <a:endParaRPr lang="en-US" sz="2400" dirty="0">
              <a:solidFill>
                <a:schemeClr val="bg1"/>
              </a:solidFill>
            </a:endParaRPr>
          </a:p>
          <a:p>
            <a:pPr marL="287338" lvl="1" indent="-177800">
              <a:buFont typeface="Arial"/>
              <a:buChar char="•"/>
            </a:pPr>
            <a:r>
              <a:rPr lang="en-US" dirty="0" smtClean="0">
                <a:solidFill>
                  <a:schemeClr val="bg1"/>
                </a:solidFill>
              </a:rPr>
              <a:t>Decode</a:t>
            </a:r>
            <a:r>
              <a:rPr lang="en-US" dirty="0">
                <a:solidFill>
                  <a:schemeClr val="bg1"/>
                </a:solidFill>
              </a:rPr>
              <a:t>: </a:t>
            </a:r>
            <a:r>
              <a:rPr lang="en-US" dirty="0" smtClean="0">
                <a:solidFill>
                  <a:schemeClr val="bg1"/>
                </a:solidFill>
              </a:rPr>
              <a:t>3840 x 2160p30 </a:t>
            </a:r>
            <a:r>
              <a:rPr lang="en-US" dirty="0">
                <a:solidFill>
                  <a:schemeClr val="bg1"/>
                </a:solidFill>
                <a:latin typeface="Wingdings"/>
                <a:ea typeface="Wingdings"/>
                <a:cs typeface="Wingdings"/>
                <a:sym typeface="Wingdings"/>
              </a:rPr>
              <a:t></a:t>
            </a:r>
            <a:r>
              <a:rPr lang="en-US" dirty="0">
                <a:solidFill>
                  <a:schemeClr val="bg1"/>
                </a:solidFill>
                <a:sym typeface="Wingdings"/>
              </a:rPr>
              <a:t> 2160p60</a:t>
            </a:r>
            <a:endParaRPr lang="en-US" dirty="0">
              <a:solidFill>
                <a:schemeClr val="bg1"/>
              </a:solidFill>
            </a:endParaRPr>
          </a:p>
          <a:p>
            <a:pPr marL="287338" lvl="1" indent="-177800">
              <a:buFont typeface="Arial"/>
              <a:buChar char="•"/>
            </a:pPr>
            <a:r>
              <a:rPr lang="en-US" dirty="0">
                <a:solidFill>
                  <a:schemeClr val="bg1"/>
                </a:solidFill>
              </a:rPr>
              <a:t>H.264 Encode: </a:t>
            </a:r>
            <a:r>
              <a:rPr lang="en-US" dirty="0" smtClean="0">
                <a:solidFill>
                  <a:schemeClr val="bg1"/>
                </a:solidFill>
              </a:rPr>
              <a:t>0 </a:t>
            </a:r>
            <a:endParaRPr lang="en-US" dirty="0">
              <a:solidFill>
                <a:schemeClr val="bg1"/>
              </a:solidFill>
            </a:endParaRPr>
          </a:p>
          <a:p>
            <a:pPr marL="287338" lvl="1" indent="-177800">
              <a:buFont typeface="Arial"/>
              <a:buChar char="•"/>
            </a:pPr>
            <a:r>
              <a:rPr lang="en-US" dirty="0">
                <a:solidFill>
                  <a:schemeClr val="bg1"/>
                </a:solidFill>
              </a:rPr>
              <a:t>Profile: Main </a:t>
            </a:r>
            <a:r>
              <a:rPr lang="en-US" dirty="0">
                <a:solidFill>
                  <a:schemeClr val="bg1"/>
                </a:solidFill>
                <a:latin typeface="Wingdings"/>
                <a:ea typeface="Wingdings"/>
                <a:cs typeface="Wingdings"/>
                <a:sym typeface="Wingdings"/>
              </a:rPr>
              <a:t></a:t>
            </a:r>
            <a:r>
              <a:rPr lang="en-US" dirty="0">
                <a:solidFill>
                  <a:schemeClr val="bg1"/>
                </a:solidFill>
                <a:sym typeface="Wingdings"/>
              </a:rPr>
              <a:t> Main-10 </a:t>
            </a:r>
            <a:endParaRPr lang="en-US" dirty="0">
              <a:solidFill>
                <a:schemeClr val="bg1"/>
              </a:solidFill>
            </a:endParaRPr>
          </a:p>
          <a:p>
            <a:pPr marL="287338" lvl="1" indent="-177800">
              <a:buFont typeface="Arial"/>
              <a:buChar char="•"/>
            </a:pPr>
            <a:r>
              <a:rPr lang="en-US" dirty="0">
                <a:solidFill>
                  <a:schemeClr val="bg1"/>
                </a:solidFill>
              </a:rPr>
              <a:t>HDMI: 1.4b (2160p24/30) </a:t>
            </a:r>
            <a:r>
              <a:rPr lang="en-US" dirty="0">
                <a:solidFill>
                  <a:schemeClr val="bg1"/>
                </a:solidFill>
                <a:latin typeface="Wingdings"/>
                <a:ea typeface="Wingdings"/>
                <a:cs typeface="Wingdings"/>
                <a:sym typeface="Wingdings"/>
              </a:rPr>
              <a:t></a:t>
            </a:r>
            <a:r>
              <a:rPr lang="en-US" dirty="0">
                <a:solidFill>
                  <a:schemeClr val="bg1"/>
                </a:solidFill>
                <a:sym typeface="Wingdings"/>
              </a:rPr>
              <a:t>  2.0 (2160p60)</a:t>
            </a:r>
          </a:p>
          <a:p>
            <a:pPr marL="287338" lvl="1" indent="-177800">
              <a:buFont typeface="Arial"/>
              <a:buChar char="•"/>
            </a:pPr>
            <a:r>
              <a:rPr lang="en-US" dirty="0">
                <a:solidFill>
                  <a:schemeClr val="bg1"/>
                </a:solidFill>
                <a:sym typeface="Wingdings"/>
              </a:rPr>
              <a:t>HDCP: 1.3 </a:t>
            </a:r>
            <a:r>
              <a:rPr lang="en-US" dirty="0" smtClean="0">
                <a:solidFill>
                  <a:schemeClr val="bg1"/>
                </a:solidFill>
                <a:latin typeface="Wingdings"/>
                <a:ea typeface="Wingdings"/>
                <a:cs typeface="Wingdings"/>
                <a:sym typeface="Wingdings"/>
              </a:rPr>
              <a:t></a:t>
            </a:r>
            <a:r>
              <a:rPr lang="en-US" dirty="0" smtClean="0">
                <a:solidFill>
                  <a:schemeClr val="bg1"/>
                </a:solidFill>
                <a:sym typeface="Wingdings"/>
              </a:rPr>
              <a:t> 2.2 </a:t>
            </a:r>
            <a:endParaRPr lang="en-US" dirty="0">
              <a:solidFill>
                <a:schemeClr val="bg1"/>
              </a:solidFill>
              <a:sym typeface="Wingdings"/>
            </a:endParaRPr>
          </a:p>
          <a:p>
            <a:endParaRPr lang="en-US" sz="2800" dirty="0">
              <a:solidFill>
                <a:srgbClr val="004B6B"/>
              </a:solidFill>
            </a:endParaRPr>
          </a:p>
        </p:txBody>
      </p:sp>
      <p:sp>
        <p:nvSpPr>
          <p:cNvPr id="7" name="TextBox 6"/>
          <p:cNvSpPr txBox="1"/>
          <p:nvPr/>
        </p:nvSpPr>
        <p:spPr>
          <a:xfrm>
            <a:off x="3618514" y="3834924"/>
            <a:ext cx="5292242" cy="2416046"/>
          </a:xfrm>
          <a:prstGeom prst="rect">
            <a:avLst/>
          </a:prstGeom>
          <a:noFill/>
        </p:spPr>
        <p:txBody>
          <a:bodyPr wrap="square" rtlCol="0">
            <a:spAutoFit/>
          </a:bodyPr>
          <a:lstStyle/>
          <a:p>
            <a:r>
              <a:rPr lang="en-US" sz="2800" dirty="0" smtClean="0">
                <a:solidFill>
                  <a:schemeClr val="bg1"/>
                </a:solidFill>
              </a:rPr>
              <a:t>HEVC Ultra HD Gateway</a:t>
            </a:r>
            <a:endParaRPr lang="en-US" sz="2800" dirty="0">
              <a:solidFill>
                <a:schemeClr val="bg1"/>
              </a:solidFill>
            </a:endParaRPr>
          </a:p>
          <a:p>
            <a:pPr marL="287338" lvl="1" indent="-177800" defTabSz="684295">
              <a:buFont typeface="Arial"/>
              <a:buChar char="•"/>
            </a:pPr>
            <a:r>
              <a:rPr lang="en-US" dirty="0" smtClean="0">
                <a:solidFill>
                  <a:schemeClr val="bg1"/>
                </a:solidFill>
              </a:rPr>
              <a:t>Decode</a:t>
            </a:r>
            <a:r>
              <a:rPr lang="en-US" dirty="0">
                <a:solidFill>
                  <a:schemeClr val="bg1"/>
                </a:solidFill>
              </a:rPr>
              <a:t>: </a:t>
            </a:r>
            <a:r>
              <a:rPr lang="en-US" dirty="0" smtClean="0">
                <a:solidFill>
                  <a:schemeClr val="bg1"/>
                </a:solidFill>
              </a:rPr>
              <a:t>3840 x 2160p60 </a:t>
            </a:r>
            <a:endParaRPr lang="en-US" dirty="0">
              <a:solidFill>
                <a:schemeClr val="bg1"/>
              </a:solidFill>
            </a:endParaRPr>
          </a:p>
          <a:p>
            <a:pPr marL="287338" lvl="1" indent="-177800" defTabSz="684295">
              <a:buFont typeface="Arial"/>
              <a:buChar char="•"/>
            </a:pPr>
            <a:r>
              <a:rPr lang="en-US" dirty="0">
                <a:solidFill>
                  <a:schemeClr val="bg1"/>
                </a:solidFill>
              </a:rPr>
              <a:t>H.264 </a:t>
            </a:r>
            <a:r>
              <a:rPr lang="en-US" dirty="0" smtClean="0">
                <a:solidFill>
                  <a:schemeClr val="bg1"/>
                </a:solidFill>
              </a:rPr>
              <a:t>Transcode: min 3x </a:t>
            </a:r>
            <a:r>
              <a:rPr lang="en-US" dirty="0">
                <a:solidFill>
                  <a:schemeClr val="bg1"/>
                </a:solidFill>
              </a:rPr>
              <a:t>1080p30</a:t>
            </a:r>
          </a:p>
          <a:p>
            <a:pPr marL="287338" lvl="1" indent="-177800" defTabSz="684295">
              <a:buFont typeface="Arial"/>
              <a:buChar char="•"/>
            </a:pPr>
            <a:r>
              <a:rPr lang="en-US" dirty="0">
                <a:solidFill>
                  <a:schemeClr val="bg1"/>
                </a:solidFill>
              </a:rPr>
              <a:t>Profile: Main-10</a:t>
            </a:r>
          </a:p>
          <a:p>
            <a:pPr marL="287338" lvl="1" indent="-177800">
              <a:buFont typeface="Arial"/>
              <a:buChar char="•"/>
            </a:pPr>
            <a:r>
              <a:rPr lang="en-US" dirty="0">
                <a:solidFill>
                  <a:schemeClr val="bg1"/>
                </a:solidFill>
              </a:rPr>
              <a:t>HDMI: 1.4b (2160p24/30) </a:t>
            </a:r>
            <a:r>
              <a:rPr lang="en-US" dirty="0">
                <a:solidFill>
                  <a:schemeClr val="bg1"/>
                </a:solidFill>
                <a:latin typeface="Wingdings"/>
                <a:ea typeface="Wingdings"/>
                <a:cs typeface="Wingdings"/>
                <a:sym typeface="Wingdings"/>
              </a:rPr>
              <a:t></a:t>
            </a:r>
            <a:r>
              <a:rPr lang="en-US" dirty="0">
                <a:solidFill>
                  <a:schemeClr val="bg1"/>
                </a:solidFill>
                <a:sym typeface="Wingdings"/>
              </a:rPr>
              <a:t>  2.0 (2160p60)</a:t>
            </a:r>
          </a:p>
          <a:p>
            <a:pPr marL="287338" lvl="1" indent="-177800">
              <a:buFont typeface="Arial"/>
              <a:buChar char="•"/>
            </a:pPr>
            <a:r>
              <a:rPr lang="en-US" dirty="0">
                <a:solidFill>
                  <a:schemeClr val="bg1"/>
                </a:solidFill>
                <a:sym typeface="Wingdings"/>
              </a:rPr>
              <a:t>HDCP: 1.3 </a:t>
            </a:r>
            <a:r>
              <a:rPr lang="en-US" dirty="0">
                <a:solidFill>
                  <a:schemeClr val="bg1"/>
                </a:solidFill>
                <a:latin typeface="Wingdings"/>
                <a:ea typeface="Wingdings"/>
                <a:cs typeface="Wingdings"/>
                <a:sym typeface="Wingdings"/>
              </a:rPr>
              <a:t></a:t>
            </a:r>
            <a:r>
              <a:rPr lang="en-US" dirty="0">
                <a:solidFill>
                  <a:schemeClr val="bg1"/>
                </a:solidFill>
                <a:sym typeface="Wingdings"/>
              </a:rPr>
              <a:t>  2.2 </a:t>
            </a:r>
          </a:p>
          <a:p>
            <a:endParaRPr lang="en-US" sz="2800" dirty="0">
              <a:solidFill>
                <a:schemeClr val="bg1"/>
              </a:solidFill>
            </a:endParaRPr>
          </a:p>
        </p:txBody>
      </p:sp>
    </p:spTree>
    <p:extLst>
      <p:ext uri="{BB962C8B-B14F-4D97-AF65-F5344CB8AC3E}">
        <p14:creationId xmlns:p14="http://schemas.microsoft.com/office/powerpoint/2010/main" val="164044287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HEVC &amp; Ultra HD Client Chip: </a:t>
            </a:r>
            <a:r>
              <a:rPr lang="en-US" dirty="0" err="1" smtClean="0"/>
              <a:t>SoC</a:t>
            </a:r>
            <a:endParaRPr lang="en-US" dirty="0"/>
          </a:p>
        </p:txBody>
      </p:sp>
      <p:sp>
        <p:nvSpPr>
          <p:cNvPr id="3" name="Text Placeholder 2"/>
          <p:cNvSpPr>
            <a:spLocks noGrp="1"/>
          </p:cNvSpPr>
          <p:nvPr>
            <p:ph type="body" sz="quarter" idx="10"/>
          </p:nvPr>
        </p:nvSpPr>
        <p:spPr/>
        <p:txBody>
          <a:bodyPr/>
          <a:lstStyle/>
          <a:p>
            <a:r>
              <a:rPr lang="en-US" sz="2800" dirty="0" err="1"/>
              <a:t>t</a:t>
            </a:r>
            <a:r>
              <a:rPr lang="en-US" sz="2800" smtClean="0"/>
              <a:t>ylko </a:t>
            </a:r>
            <a:r>
              <a:rPr lang="en-US" sz="2800" dirty="0" smtClean="0"/>
              <a:t>HEVC</a:t>
            </a:r>
          </a:p>
          <a:p>
            <a:pPr lvl="1"/>
            <a:r>
              <a:rPr lang="en-US" sz="2000" dirty="0" err="1"/>
              <a:t>u</a:t>
            </a:r>
            <a:r>
              <a:rPr lang="en-US" sz="2000" smtClean="0"/>
              <a:t>kłady </a:t>
            </a:r>
            <a:r>
              <a:rPr lang="en-US" sz="2000" dirty="0" err="1" smtClean="0"/>
              <a:t>SoC</a:t>
            </a:r>
            <a:r>
              <a:rPr lang="en-US" sz="2000" dirty="0" smtClean="0"/>
              <a:t> </a:t>
            </a:r>
            <a:r>
              <a:rPr lang="en-US" sz="2000" dirty="0" err="1" smtClean="0"/>
              <a:t>wstępnie</a:t>
            </a:r>
            <a:r>
              <a:rPr lang="en-US" sz="2000" dirty="0" smtClean="0"/>
              <a:t> </a:t>
            </a:r>
            <a:r>
              <a:rPr lang="en-US" sz="2000" err="1" smtClean="0"/>
              <a:t>dostępne</a:t>
            </a:r>
            <a:r>
              <a:rPr lang="en-US" sz="2000" smtClean="0"/>
              <a:t> Q4 </a:t>
            </a:r>
            <a:r>
              <a:rPr lang="en-US" sz="2000" dirty="0" smtClean="0"/>
              <a:t>2013 </a:t>
            </a:r>
            <a:r>
              <a:rPr lang="en-US" sz="2000" dirty="0"/>
              <a:t>od ok</a:t>
            </a:r>
            <a:r>
              <a:rPr lang="en-US" sz="2000" dirty="0" smtClean="0"/>
              <a:t>. </a:t>
            </a:r>
            <a:r>
              <a:rPr lang="en-US" sz="2000" dirty="0"/>
              <a:t>5 </a:t>
            </a:r>
            <a:r>
              <a:rPr lang="en-US" sz="2000" dirty="0" err="1" smtClean="0"/>
              <a:t>dostawców</a:t>
            </a:r>
            <a:endParaRPr lang="en-US" sz="2000" dirty="0"/>
          </a:p>
          <a:p>
            <a:pPr lvl="1"/>
            <a:r>
              <a:rPr lang="en-US" sz="2000" dirty="0" err="1" smtClean="0"/>
              <a:t>p</a:t>
            </a:r>
            <a:r>
              <a:rPr lang="en-US" sz="2000" smtClean="0"/>
              <a:t>rodukcja </a:t>
            </a:r>
            <a:r>
              <a:rPr lang="en-US" sz="2000" dirty="0" err="1" smtClean="0"/>
              <a:t>masowa</a:t>
            </a:r>
            <a:r>
              <a:rPr lang="en-US" sz="2000" dirty="0" smtClean="0"/>
              <a:t>: w </a:t>
            </a:r>
            <a:r>
              <a:rPr lang="en-US" sz="2000" dirty="0" err="1" smtClean="0"/>
              <a:t>najlepszym</a:t>
            </a:r>
            <a:r>
              <a:rPr lang="en-US" sz="2000" dirty="0" smtClean="0"/>
              <a:t> </a:t>
            </a:r>
            <a:r>
              <a:rPr lang="en-US" sz="2000" dirty="0" err="1"/>
              <a:t>przypadku</a:t>
            </a:r>
            <a:r>
              <a:rPr lang="en-US" sz="2000" dirty="0"/>
              <a:t> </a:t>
            </a:r>
            <a:r>
              <a:rPr lang="en-US" sz="2000" err="1" smtClean="0"/>
              <a:t>połowa</a:t>
            </a:r>
            <a:r>
              <a:rPr lang="en-US" sz="2000" smtClean="0"/>
              <a:t> 2014 – 1 lub </a:t>
            </a:r>
            <a:r>
              <a:rPr lang="en-US" sz="2000" dirty="0"/>
              <a:t>2 </a:t>
            </a:r>
            <a:r>
              <a:rPr lang="en-US" sz="2000" dirty="0" err="1" smtClean="0"/>
              <a:t>dostawców</a:t>
            </a:r>
            <a:r>
              <a:rPr lang="en-US" sz="2000" smtClean="0"/>
              <a:t>, </a:t>
            </a:r>
            <a:br>
              <a:rPr lang="en-US" sz="2000" smtClean="0"/>
            </a:br>
            <a:r>
              <a:rPr lang="en-US" sz="2000" smtClean="0"/>
              <a:t>ok 7</a:t>
            </a:r>
            <a:r>
              <a:rPr lang="en-US" sz="2000"/>
              <a:t> </a:t>
            </a:r>
            <a:r>
              <a:rPr lang="en-US" sz="2000" smtClean="0"/>
              <a:t>dostawców </a:t>
            </a:r>
            <a:r>
              <a:rPr lang="en-US" sz="2000" dirty="0" smtClean="0"/>
              <a:t>w </a:t>
            </a:r>
            <a:r>
              <a:rPr lang="en-US" sz="2000" dirty="0"/>
              <a:t>Q3 </a:t>
            </a:r>
            <a:r>
              <a:rPr lang="en-US" sz="2000" dirty="0" smtClean="0"/>
              <a:t>2014 (</a:t>
            </a:r>
            <a:r>
              <a:rPr lang="en-US" sz="2000" dirty="0"/>
              <a:t>75% </a:t>
            </a:r>
            <a:r>
              <a:rPr lang="en-US" sz="2000"/>
              <a:t>1080p60 </a:t>
            </a:r>
            <a:r>
              <a:rPr lang="en-US" sz="2000" smtClean="0"/>
              <a:t>vs </a:t>
            </a:r>
            <a:r>
              <a:rPr lang="en-US" sz="2000" dirty="0"/>
              <a:t>25% p30</a:t>
            </a:r>
            <a:r>
              <a:rPr lang="en-US" sz="2000" dirty="0" smtClean="0"/>
              <a:t>) </a:t>
            </a:r>
            <a:endParaRPr lang="en-US" sz="2000" dirty="0"/>
          </a:p>
          <a:p>
            <a:pPr lvl="1"/>
            <a:r>
              <a:rPr lang="en-US" sz="2000"/>
              <a:t>d</a:t>
            </a:r>
            <a:r>
              <a:rPr lang="en-US" sz="2000" smtClean="0"/>
              <a:t>odatkowo 1</a:t>
            </a:r>
            <a:r>
              <a:rPr lang="en-US" sz="2000" dirty="0"/>
              <a:t>-2 </a:t>
            </a:r>
            <a:r>
              <a:rPr lang="en-US" sz="2000" dirty="0" err="1" smtClean="0"/>
              <a:t>kwartały</a:t>
            </a:r>
            <a:r>
              <a:rPr lang="en-US" sz="2000" dirty="0" smtClean="0"/>
              <a:t> </a:t>
            </a:r>
            <a:r>
              <a:rPr lang="en-US" sz="2000" dirty="0" err="1" smtClean="0"/>
              <a:t>dla</a:t>
            </a:r>
            <a:r>
              <a:rPr lang="en-US" sz="2000" dirty="0" smtClean="0"/>
              <a:t> </a:t>
            </a:r>
            <a:r>
              <a:rPr lang="en-US" sz="2000" dirty="0" err="1" smtClean="0"/>
              <a:t>integracji</a:t>
            </a:r>
            <a:r>
              <a:rPr lang="en-US" sz="2000" dirty="0" smtClean="0"/>
              <a:t> do </a:t>
            </a:r>
            <a:r>
              <a:rPr lang="en-US" sz="2000" dirty="0" err="1"/>
              <a:t>wytworzenia</a:t>
            </a:r>
            <a:r>
              <a:rPr lang="en-US" sz="2000" dirty="0"/>
              <a:t> </a:t>
            </a:r>
            <a:r>
              <a:rPr lang="en-US" sz="2000" dirty="0" err="1"/>
              <a:t>produktu</a:t>
            </a:r>
            <a:r>
              <a:rPr lang="en-US" sz="2000" dirty="0"/>
              <a:t> </a:t>
            </a:r>
            <a:r>
              <a:rPr lang="en-US" sz="2000" err="1"/>
              <a:t>końcowego</a:t>
            </a:r>
            <a:r>
              <a:rPr lang="en-US" sz="2000"/>
              <a:t> </a:t>
            </a:r>
            <a:r>
              <a:rPr lang="en-US" sz="2000" smtClean="0"/>
              <a:t/>
            </a:r>
            <a:br>
              <a:rPr lang="en-US" sz="2000" smtClean="0"/>
            </a:br>
            <a:r>
              <a:rPr lang="en-US" sz="2000" smtClean="0"/>
              <a:t>– Q3 </a:t>
            </a:r>
            <a:r>
              <a:rPr lang="en-US" sz="2000" dirty="0" smtClean="0"/>
              <a:t>2014 </a:t>
            </a:r>
            <a:r>
              <a:rPr lang="en-US" sz="2000" dirty="0"/>
              <a:t>/ Q1 </a:t>
            </a:r>
            <a:r>
              <a:rPr lang="en-US" sz="2000" dirty="0" smtClean="0"/>
              <a:t>2015</a:t>
            </a:r>
            <a:endParaRPr lang="en-US" sz="2000" dirty="0"/>
          </a:p>
          <a:p>
            <a:r>
              <a:rPr lang="en-US" sz="2800" dirty="0" smtClean="0"/>
              <a:t>HEVC + 4K</a:t>
            </a:r>
          </a:p>
          <a:p>
            <a:pPr lvl="1"/>
            <a:r>
              <a:rPr lang="en-US" sz="2000" dirty="0" err="1"/>
              <a:t>u</a:t>
            </a:r>
            <a:r>
              <a:rPr lang="en-US" sz="2000" smtClean="0"/>
              <a:t>kłady </a:t>
            </a:r>
            <a:r>
              <a:rPr lang="en-US" sz="2000" dirty="0" err="1" smtClean="0"/>
              <a:t>SoC</a:t>
            </a:r>
            <a:r>
              <a:rPr lang="en-US" sz="2000" dirty="0" smtClean="0"/>
              <a:t> </a:t>
            </a:r>
            <a:r>
              <a:rPr lang="en-US" sz="2000" dirty="0" err="1"/>
              <a:t>wstępnie</a:t>
            </a:r>
            <a:r>
              <a:rPr lang="en-US" sz="2000" dirty="0"/>
              <a:t> </a:t>
            </a:r>
            <a:r>
              <a:rPr lang="en-US" sz="2000" err="1"/>
              <a:t>dostępne</a:t>
            </a:r>
            <a:r>
              <a:rPr lang="en-US" sz="2000"/>
              <a:t> </a:t>
            </a:r>
            <a:r>
              <a:rPr lang="en-US" sz="2000" smtClean="0"/>
              <a:t>Q4 </a:t>
            </a:r>
            <a:r>
              <a:rPr lang="en-US" sz="2000" dirty="0" smtClean="0"/>
              <a:t>2013 </a:t>
            </a:r>
            <a:r>
              <a:rPr lang="en-US" sz="2000" dirty="0"/>
              <a:t>od ok. 5 </a:t>
            </a:r>
            <a:r>
              <a:rPr lang="en-US" sz="2000" dirty="0" err="1"/>
              <a:t>dostawców</a:t>
            </a:r>
            <a:endParaRPr lang="en-US" sz="2000" dirty="0"/>
          </a:p>
          <a:p>
            <a:pPr lvl="1"/>
            <a:r>
              <a:rPr lang="en-US" sz="2000" dirty="0" err="1"/>
              <a:t>p</a:t>
            </a:r>
            <a:r>
              <a:rPr lang="en-US" sz="2000" smtClean="0"/>
              <a:t>rodukcja </a:t>
            </a:r>
            <a:r>
              <a:rPr lang="en-US" sz="2000" dirty="0" err="1"/>
              <a:t>masowa</a:t>
            </a:r>
            <a:r>
              <a:rPr lang="en-US" sz="2000" dirty="0"/>
              <a:t>: w </a:t>
            </a:r>
            <a:r>
              <a:rPr lang="en-US" sz="2000" dirty="0" err="1"/>
              <a:t>najlepszym</a:t>
            </a:r>
            <a:r>
              <a:rPr lang="en-US" sz="2000" dirty="0"/>
              <a:t> </a:t>
            </a:r>
            <a:r>
              <a:rPr lang="en-US" sz="2000" dirty="0" err="1"/>
              <a:t>przypadku</a:t>
            </a:r>
            <a:r>
              <a:rPr lang="en-US" sz="2000" dirty="0"/>
              <a:t> </a:t>
            </a:r>
            <a:r>
              <a:rPr lang="en-US" sz="2000" dirty="0" smtClean="0"/>
              <a:t>Q3 2014 </a:t>
            </a:r>
            <a:r>
              <a:rPr lang="en-US" sz="2000" dirty="0"/>
              <a:t>3</a:t>
            </a:r>
            <a:r>
              <a:rPr lang="en-US" sz="2000" dirty="0" smtClean="0"/>
              <a:t> </a:t>
            </a:r>
            <a:r>
              <a:rPr lang="en-US" sz="2000" dirty="0"/>
              <a:t>d</a:t>
            </a:r>
            <a:r>
              <a:rPr lang="en-US" sz="2000" dirty="0" smtClean="0"/>
              <a:t>o 4 </a:t>
            </a:r>
            <a:r>
              <a:rPr lang="en-US" sz="2000" dirty="0" err="1" smtClean="0"/>
              <a:t>dostawców</a:t>
            </a:r>
            <a:r>
              <a:rPr lang="en-US" sz="2000" smtClean="0"/>
              <a:t>, </a:t>
            </a:r>
            <a:br>
              <a:rPr lang="en-US" sz="2000" smtClean="0"/>
            </a:br>
            <a:r>
              <a:rPr lang="en-US" sz="2000" smtClean="0"/>
              <a:t>ok 8</a:t>
            </a:r>
            <a:r>
              <a:rPr lang="en-US" sz="2000"/>
              <a:t> </a:t>
            </a:r>
            <a:r>
              <a:rPr lang="en-US" sz="2000" smtClean="0"/>
              <a:t>dostawców </a:t>
            </a:r>
            <a:r>
              <a:rPr lang="en-US" sz="2000" dirty="0" smtClean="0"/>
              <a:t>pod </a:t>
            </a:r>
            <a:r>
              <a:rPr lang="en-US" sz="2000" dirty="0" err="1" smtClean="0"/>
              <a:t>koniec</a:t>
            </a:r>
            <a:r>
              <a:rPr lang="en-US" sz="2000" dirty="0" smtClean="0"/>
              <a:t> 2014 </a:t>
            </a:r>
            <a:r>
              <a:rPr lang="en-US" sz="2000" dirty="0"/>
              <a:t>(75% </a:t>
            </a:r>
            <a:r>
              <a:rPr lang="en-US" sz="2000" dirty="0" smtClean="0"/>
              <a:t>2160p60 versus </a:t>
            </a:r>
            <a:r>
              <a:rPr lang="en-US" sz="2000" dirty="0"/>
              <a:t>25% </a:t>
            </a:r>
            <a:r>
              <a:rPr lang="en-US" sz="2000" dirty="0" smtClean="0"/>
              <a:t>2160p30)</a:t>
            </a:r>
            <a:endParaRPr lang="en-US" sz="2000" dirty="0"/>
          </a:p>
          <a:p>
            <a:pPr lvl="1"/>
            <a:r>
              <a:rPr lang="en-US" sz="2000"/>
              <a:t>d</a:t>
            </a:r>
            <a:r>
              <a:rPr lang="en-US" sz="2000" smtClean="0"/>
              <a:t>odatkowo 1</a:t>
            </a:r>
            <a:r>
              <a:rPr lang="en-US" sz="2000" dirty="0"/>
              <a:t>-2 </a:t>
            </a:r>
            <a:r>
              <a:rPr lang="en-US" sz="2000" dirty="0" err="1"/>
              <a:t>kwartały</a:t>
            </a:r>
            <a:r>
              <a:rPr lang="en-US" sz="2000" dirty="0"/>
              <a:t> </a:t>
            </a:r>
            <a:r>
              <a:rPr lang="en-US" sz="2000" dirty="0" err="1"/>
              <a:t>dla</a:t>
            </a:r>
            <a:r>
              <a:rPr lang="en-US" sz="2000" dirty="0"/>
              <a:t> </a:t>
            </a:r>
            <a:r>
              <a:rPr lang="en-US" sz="2000" dirty="0" err="1"/>
              <a:t>integracji</a:t>
            </a:r>
            <a:r>
              <a:rPr lang="en-US" sz="2000" dirty="0"/>
              <a:t> do </a:t>
            </a:r>
            <a:r>
              <a:rPr lang="en-US" sz="2000" dirty="0" err="1"/>
              <a:t>wytworzenia</a:t>
            </a:r>
            <a:r>
              <a:rPr lang="en-US" sz="2000" dirty="0"/>
              <a:t> </a:t>
            </a:r>
            <a:r>
              <a:rPr lang="en-US" sz="2000" err="1"/>
              <a:t>produktu</a:t>
            </a:r>
            <a:r>
              <a:rPr lang="en-US" sz="2000"/>
              <a:t> </a:t>
            </a:r>
            <a:r>
              <a:rPr lang="en-US" sz="2000" smtClean="0"/>
              <a:t>końcowego</a:t>
            </a:r>
            <a:br>
              <a:rPr lang="en-US" sz="2000" smtClean="0"/>
            </a:br>
            <a:r>
              <a:rPr lang="en-US" sz="2000" smtClean="0"/>
              <a:t> </a:t>
            </a:r>
            <a:r>
              <a:rPr lang="en-US" sz="2000" dirty="0" smtClean="0"/>
              <a:t>– Q4 2014 </a:t>
            </a:r>
            <a:r>
              <a:rPr lang="en-US" sz="2000" dirty="0"/>
              <a:t>/ Q1 </a:t>
            </a:r>
            <a:r>
              <a:rPr lang="en-US" sz="2000" dirty="0" smtClean="0"/>
              <a:t>2015</a:t>
            </a:r>
            <a:endParaRPr lang="en-US" sz="2000" dirty="0"/>
          </a:p>
          <a:p>
            <a:pPr lvl="1"/>
            <a:endParaRPr lang="en-US" sz="2000" dirty="0"/>
          </a:p>
        </p:txBody>
      </p:sp>
      <p:sp>
        <p:nvSpPr>
          <p:cNvPr id="4" name="Text Placeholder 2"/>
          <p:cNvSpPr txBox="1">
            <a:spLocks/>
          </p:cNvSpPr>
          <p:nvPr/>
        </p:nvSpPr>
        <p:spPr>
          <a:xfrm>
            <a:off x="487052" y="5956571"/>
            <a:ext cx="11435488" cy="680325"/>
          </a:xfrm>
          <a:prstGeom prst="rect">
            <a:avLst/>
          </a:prstGeom>
        </p:spPr>
        <p:txBody>
          <a:bodyPr lIns="121787" tIns="60893" rIns="121787" bIns="60893"/>
          <a:lstStyle>
            <a:lvl1pPr marL="304495" indent="-304495" algn="l" defTabSz="1217923" rtl="0" eaLnBrk="1" latinLnBrk="0" hangingPunct="1">
              <a:lnSpc>
                <a:spcPct val="95000"/>
              </a:lnSpc>
              <a:spcBef>
                <a:spcPts val="1973"/>
              </a:spcBef>
              <a:buClr>
                <a:srgbClr val="96CA4B"/>
              </a:buClr>
              <a:buSzPct val="90000"/>
              <a:buFont typeface="Arial" pitchFamily="34" charset="0"/>
              <a:buChar char="•"/>
              <a:tabLst/>
              <a:defRPr lang="en-US" sz="2900" kern="1200">
                <a:solidFill>
                  <a:schemeClr val="bg1"/>
                </a:solidFill>
                <a:latin typeface="+mj-lt"/>
                <a:ea typeface="+mn-ea"/>
                <a:cs typeface="+mn-cs"/>
              </a:defRPr>
            </a:lvl1pPr>
            <a:lvl2pPr marL="541296" indent="0" algn="l" defTabSz="1217923" rtl="0" eaLnBrk="1" latinLnBrk="0" hangingPunct="1">
              <a:lnSpc>
                <a:spcPct val="95000"/>
              </a:lnSpc>
              <a:spcBef>
                <a:spcPts val="800"/>
              </a:spcBef>
              <a:buClr>
                <a:schemeClr val="tx2"/>
              </a:buClr>
              <a:buFontTx/>
              <a:buNone/>
              <a:defRPr lang="en-US" sz="2400" kern="1200">
                <a:solidFill>
                  <a:schemeClr val="bg1"/>
                </a:solidFill>
                <a:latin typeface="+mj-lt"/>
                <a:ea typeface="+mn-ea"/>
                <a:cs typeface="+mn-cs"/>
              </a:defRPr>
            </a:lvl2pPr>
            <a:lvl3pPr marL="761195" indent="-2117" algn="l" defTabSz="1217923" rtl="0" eaLnBrk="1" latinLnBrk="0" hangingPunct="1">
              <a:lnSpc>
                <a:spcPct val="95000"/>
              </a:lnSpc>
              <a:spcBef>
                <a:spcPts val="1120"/>
              </a:spcBef>
              <a:buFont typeface="Arial" pitchFamily="34" charset="0"/>
              <a:buNone/>
              <a:defRPr lang="en-US" sz="2100" kern="1200">
                <a:solidFill>
                  <a:schemeClr val="bg1"/>
                </a:solidFill>
                <a:latin typeface="+mj-lt"/>
                <a:ea typeface="+mn-ea"/>
                <a:cs typeface="+mn-cs"/>
              </a:defRPr>
            </a:lvl3pPr>
            <a:lvl4pPr marL="917675" indent="0" algn="l" defTabSz="1217923" rtl="0" eaLnBrk="1" latinLnBrk="0" hangingPunct="1">
              <a:lnSpc>
                <a:spcPct val="95000"/>
              </a:lnSpc>
              <a:spcBef>
                <a:spcPts val="1120"/>
              </a:spcBef>
              <a:buFont typeface="Arial" pitchFamily="34" charset="0"/>
              <a:buNone/>
              <a:defRPr lang="en-US" sz="1900" kern="1200">
                <a:solidFill>
                  <a:schemeClr val="bg1"/>
                </a:solidFill>
                <a:latin typeface="+mj-lt"/>
                <a:ea typeface="+mn-ea"/>
                <a:cs typeface="+mn-cs"/>
              </a:defRPr>
            </a:lvl4pPr>
            <a:lvl5pPr marL="1067805" indent="0" algn="l" defTabSz="1217923" rtl="0" eaLnBrk="1" latinLnBrk="0" hangingPunct="1">
              <a:lnSpc>
                <a:spcPct val="95000"/>
              </a:lnSpc>
              <a:spcBef>
                <a:spcPts val="1120"/>
              </a:spcBef>
              <a:buFont typeface="Arial" pitchFamily="34" charset="0"/>
              <a:buNone/>
              <a:defRPr lang="en-US" sz="1900" kern="1200">
                <a:solidFill>
                  <a:schemeClr val="bg1"/>
                </a:solidFill>
                <a:latin typeface="+mj-lt"/>
                <a:ea typeface="+mn-ea"/>
                <a:cs typeface="+mn-cs"/>
              </a:defRPr>
            </a:lvl5pPr>
            <a:lvl6pPr marL="3349275" indent="-304495" algn="l" defTabSz="121792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237" indent="-304495" algn="l" defTabSz="121792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7198" indent="-304495" algn="l" defTabSz="121792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6158" indent="-304495" algn="l" defTabSz="1217923"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lvl="1" algn="ctr"/>
            <a:endParaRPr lang="en-US" sz="2000" dirty="0">
              <a:solidFill>
                <a:srgbClr val="FFFF00"/>
              </a:solidFill>
            </a:endParaRPr>
          </a:p>
        </p:txBody>
      </p:sp>
    </p:spTree>
    <p:extLst>
      <p:ext uri="{BB962C8B-B14F-4D97-AF65-F5344CB8AC3E}">
        <p14:creationId xmlns:p14="http://schemas.microsoft.com/office/powerpoint/2010/main" val="134436044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03246" y="833017"/>
            <a:ext cx="2821688" cy="708107"/>
          </a:xfrm>
          <a:prstGeom prst="roundRect">
            <a:avLst>
              <a:gd name="adj" fmla="val 0"/>
            </a:avLst>
          </a:prstGeom>
          <a:ln>
            <a:headEnd type="none" w="med" len="med"/>
            <a:tailEnd type="none" w="med" len="med"/>
          </a:ln>
          <a:scene3d>
            <a:camera prst="orthographicFront">
              <a:rot lat="0" lon="0" rev="0"/>
            </a:camera>
            <a:lightRig rig="threePt" dir="t">
              <a:rot lat="0" lon="0" rev="1200000"/>
            </a:lightRig>
          </a:scene3d>
          <a:sp3d>
            <a:bevelT w="101600" h="50800"/>
          </a:sp3d>
        </p:spPr>
        <p:style>
          <a:lnRef idx="0">
            <a:schemeClr val="accent6"/>
          </a:lnRef>
          <a:fillRef idx="3">
            <a:schemeClr val="accent6"/>
          </a:fillRef>
          <a:effectRef idx="3">
            <a:schemeClr val="accent6"/>
          </a:effectRef>
          <a:fontRef idx="minor">
            <a:schemeClr val="lt1"/>
          </a:fontRef>
        </p:style>
        <p:txBody>
          <a:bodyPr lIns="91436" tIns="45719" rIns="91436" bIns="45719" rtlCol="0" anchor="ctr"/>
          <a:lstStyle/>
          <a:p>
            <a:pPr algn="ctr" fontAlgn="base">
              <a:lnSpc>
                <a:spcPct val="90000"/>
              </a:lnSpc>
              <a:spcBef>
                <a:spcPct val="0"/>
              </a:spcBef>
              <a:spcAft>
                <a:spcPct val="0"/>
              </a:spcAft>
            </a:pPr>
            <a:r>
              <a:rPr lang="en-US" sz="2100" b="1" dirty="0" err="1">
                <a:solidFill>
                  <a:schemeClr val="bg1"/>
                </a:solidFill>
              </a:rPr>
              <a:t>m</a:t>
            </a:r>
            <a:r>
              <a:rPr lang="en-US" sz="2100" b="1" smtClean="0">
                <a:solidFill>
                  <a:schemeClr val="bg1"/>
                </a:solidFill>
              </a:rPr>
              <a:t>obilne</a:t>
            </a:r>
            <a:endParaRPr lang="en-US" sz="2100" b="1" dirty="0">
              <a:solidFill>
                <a:schemeClr val="bg1"/>
              </a:solidFill>
            </a:endParaRPr>
          </a:p>
        </p:txBody>
      </p:sp>
      <p:sp>
        <p:nvSpPr>
          <p:cNvPr id="25" name="Rounded Rectangle 24"/>
          <p:cNvSpPr/>
          <p:nvPr/>
        </p:nvSpPr>
        <p:spPr>
          <a:xfrm>
            <a:off x="8889329" y="1660330"/>
            <a:ext cx="2808859" cy="4306901"/>
          </a:xfrm>
          <a:prstGeom prst="roundRect">
            <a:avLst>
              <a:gd name="adj" fmla="val 0"/>
            </a:avLst>
          </a:prstGeom>
          <a:gradFill>
            <a:gsLst>
              <a:gs pos="0">
                <a:srgbClr val="006B2D"/>
              </a:gs>
              <a:gs pos="80000">
                <a:schemeClr val="accent4">
                  <a:shade val="93000"/>
                  <a:satMod val="130000"/>
                </a:schemeClr>
              </a:gs>
              <a:gs pos="100000">
                <a:srgbClr val="00923F"/>
              </a:gs>
            </a:gsLst>
          </a:gradFill>
          <a:ln/>
          <a:scene3d>
            <a:camera prst="orthographicFront"/>
            <a:lightRig rig="threePt" dir="t"/>
          </a:scene3d>
          <a:sp3d>
            <a:bevelT w="101600" h="50800"/>
          </a:sp3d>
        </p:spPr>
        <p:style>
          <a:lnRef idx="1">
            <a:schemeClr val="accent4"/>
          </a:lnRef>
          <a:fillRef idx="3">
            <a:schemeClr val="accent4"/>
          </a:fillRef>
          <a:effectRef idx="2">
            <a:schemeClr val="accent4"/>
          </a:effectRef>
          <a:fontRef idx="minor">
            <a:schemeClr val="lt1"/>
          </a:fontRef>
        </p:style>
        <p:txBody>
          <a:bodyPr spcFirstLastPara="0" vert="horz" wrap="square" lIns="0" tIns="16001" rIns="0" bIns="16001" numCol="1" spcCol="1270" anchor="t" anchorCtr="0">
            <a:noAutofit/>
          </a:bodyPr>
          <a:lstStyle/>
          <a:p>
            <a:pPr marL="274308" lvl="1" indent="-285738">
              <a:buFont typeface="Arial" panose="020B0604020202020204" pitchFamily="34" charset="0"/>
              <a:buChar char="•"/>
            </a:pPr>
            <a:r>
              <a:rPr lang="en-US" sz="1500">
                <a:solidFill>
                  <a:srgbClr val="FFFFFF"/>
                </a:solidFill>
              </a:rPr>
              <a:t>g</a:t>
            </a:r>
            <a:r>
              <a:rPr lang="en-US" sz="1500" smtClean="0">
                <a:solidFill>
                  <a:srgbClr val="FFFFFF"/>
                </a:solidFill>
              </a:rPr>
              <a:t>łówny nacisk na </a:t>
            </a:r>
            <a:r>
              <a:rPr lang="en-US" sz="1500" dirty="0" err="1" smtClean="0">
                <a:solidFill>
                  <a:srgbClr val="FFFFFF"/>
                </a:solidFill>
              </a:rPr>
              <a:t>istniejące</a:t>
            </a:r>
            <a:r>
              <a:rPr lang="en-US" sz="1500" dirty="0" smtClean="0">
                <a:solidFill>
                  <a:srgbClr val="FFFFFF"/>
                </a:solidFill>
              </a:rPr>
              <a:t> </a:t>
            </a:r>
            <a:r>
              <a:rPr lang="en-US" sz="1500" dirty="0" err="1" smtClean="0">
                <a:solidFill>
                  <a:srgbClr val="FFFFFF"/>
                </a:solidFill>
              </a:rPr>
              <a:t>usługi</a:t>
            </a:r>
            <a:r>
              <a:rPr lang="en-US" sz="1500" dirty="0" smtClean="0">
                <a:solidFill>
                  <a:srgbClr val="FFFFFF"/>
                </a:solidFill>
              </a:rPr>
              <a:t> </a:t>
            </a:r>
            <a:r>
              <a:rPr lang="en-US" sz="1500" smtClean="0">
                <a:solidFill>
                  <a:srgbClr val="FFFFFF"/>
                </a:solidFill>
              </a:rPr>
              <a:t>HD oraz na </a:t>
            </a:r>
            <a:r>
              <a:rPr lang="en-US" sz="1500" dirty="0" err="1">
                <a:solidFill>
                  <a:srgbClr val="FFFFFF"/>
                </a:solidFill>
              </a:rPr>
              <a:t>kilka</a:t>
            </a:r>
            <a:r>
              <a:rPr lang="en-US" sz="1500" dirty="0">
                <a:solidFill>
                  <a:srgbClr val="FFFFFF"/>
                </a:solidFill>
              </a:rPr>
              <a:t> </a:t>
            </a:r>
            <a:r>
              <a:rPr lang="en-US" sz="1500" dirty="0" err="1" smtClean="0">
                <a:solidFill>
                  <a:srgbClr val="FFFFFF"/>
                </a:solidFill>
              </a:rPr>
              <a:t>specyficznych</a:t>
            </a:r>
            <a:r>
              <a:rPr lang="en-US" sz="1500" dirty="0" smtClean="0">
                <a:solidFill>
                  <a:srgbClr val="FFFFFF"/>
                </a:solidFill>
              </a:rPr>
              <a:t> </a:t>
            </a:r>
            <a:r>
              <a:rPr lang="en-US" sz="1500" dirty="0" err="1" smtClean="0">
                <a:solidFill>
                  <a:srgbClr val="FFFFFF"/>
                </a:solidFill>
              </a:rPr>
              <a:t>przypadków</a:t>
            </a:r>
            <a:r>
              <a:rPr lang="en-US" sz="1500" dirty="0" smtClean="0">
                <a:solidFill>
                  <a:srgbClr val="FFFFFF"/>
                </a:solidFill>
              </a:rPr>
              <a:t> </a:t>
            </a:r>
            <a:r>
              <a:rPr lang="en-US" sz="1500" dirty="0" err="1" smtClean="0">
                <a:solidFill>
                  <a:srgbClr val="FFFFFF"/>
                </a:solidFill>
              </a:rPr>
              <a:t>UltraHD</a:t>
            </a:r>
            <a:r>
              <a:rPr lang="en-US" sz="1500" dirty="0" smtClean="0">
                <a:solidFill>
                  <a:srgbClr val="FFFFFF"/>
                </a:solidFill>
              </a:rPr>
              <a:t> (</a:t>
            </a:r>
            <a:r>
              <a:rPr lang="en-US" sz="1500" dirty="0" err="1" smtClean="0">
                <a:solidFill>
                  <a:srgbClr val="FFFFFF"/>
                </a:solidFill>
              </a:rPr>
              <a:t>PayTV</a:t>
            </a:r>
            <a:r>
              <a:rPr lang="en-US" sz="1500" dirty="0">
                <a:solidFill>
                  <a:srgbClr val="FFFFFF"/>
                </a:solidFill>
              </a:rPr>
              <a:t>) </a:t>
            </a:r>
          </a:p>
          <a:p>
            <a:pPr marL="274308" lvl="1" indent="-285738">
              <a:buFont typeface="Arial" panose="020B0604020202020204" pitchFamily="34" charset="0"/>
              <a:buChar char="•"/>
            </a:pPr>
            <a:endParaRPr lang="en-US" sz="1500" dirty="0">
              <a:solidFill>
                <a:srgbClr val="FFFFFF"/>
              </a:solidFill>
            </a:endParaRPr>
          </a:p>
          <a:p>
            <a:pPr marL="274308" lvl="1" indent="-285738">
              <a:buFont typeface="Arial" panose="020B0604020202020204" pitchFamily="34" charset="0"/>
              <a:buChar char="•"/>
            </a:pPr>
            <a:r>
              <a:rPr lang="en-US" sz="1500" dirty="0" err="1">
                <a:solidFill>
                  <a:srgbClr val="FFFFFF"/>
                </a:solidFill>
              </a:rPr>
              <a:t>p</a:t>
            </a:r>
            <a:r>
              <a:rPr lang="en-US" sz="1500" smtClean="0">
                <a:solidFill>
                  <a:srgbClr val="FFFFFF"/>
                </a:solidFill>
              </a:rPr>
              <a:t>ołączone </a:t>
            </a:r>
            <a:r>
              <a:rPr lang="en-US" sz="1500" dirty="0" smtClean="0">
                <a:solidFill>
                  <a:srgbClr val="FFFFFF"/>
                </a:solidFill>
              </a:rPr>
              <a:t>z </a:t>
            </a:r>
            <a:r>
              <a:rPr lang="en-US" sz="1500" dirty="0" err="1">
                <a:solidFill>
                  <a:srgbClr val="FFFFFF"/>
                </a:solidFill>
              </a:rPr>
              <a:t>rozszerzeniami</a:t>
            </a:r>
            <a:r>
              <a:rPr lang="en-US" sz="1500" dirty="0">
                <a:solidFill>
                  <a:srgbClr val="FFFFFF"/>
                </a:solidFill>
              </a:rPr>
              <a:t> </a:t>
            </a:r>
            <a:r>
              <a:rPr lang="en-US" sz="1500" dirty="0" err="1">
                <a:solidFill>
                  <a:srgbClr val="FFFFFF"/>
                </a:solidFill>
              </a:rPr>
              <a:t>dla</a:t>
            </a:r>
            <a:r>
              <a:rPr lang="en-US" sz="1500" dirty="0">
                <a:solidFill>
                  <a:srgbClr val="FFFFFF"/>
                </a:solidFill>
              </a:rPr>
              <a:t> DVB-</a:t>
            </a:r>
            <a:r>
              <a:rPr lang="en-US" sz="1500" dirty="0" err="1" smtClean="0">
                <a:solidFill>
                  <a:srgbClr val="FFFFFF"/>
                </a:solidFill>
              </a:rPr>
              <a:t>Sx</a:t>
            </a:r>
            <a:r>
              <a:rPr lang="en-US" sz="1500" dirty="0">
                <a:solidFill>
                  <a:srgbClr val="FFFFFF"/>
                </a:solidFill>
              </a:rPr>
              <a:t> </a:t>
            </a:r>
            <a:r>
              <a:rPr lang="en-US" sz="1500" dirty="0" err="1" smtClean="0">
                <a:solidFill>
                  <a:srgbClr val="FFFFFF"/>
                </a:solidFill>
              </a:rPr>
              <a:t>dla</a:t>
            </a:r>
            <a:r>
              <a:rPr lang="en-US" sz="1500" dirty="0" smtClean="0">
                <a:solidFill>
                  <a:srgbClr val="FFFFFF"/>
                </a:solidFill>
              </a:rPr>
              <a:t> </a:t>
            </a:r>
            <a:r>
              <a:rPr lang="en-US" sz="1500" dirty="0" err="1">
                <a:solidFill>
                  <a:srgbClr val="FFFFFF"/>
                </a:solidFill>
              </a:rPr>
              <a:t>efektywnego</a:t>
            </a:r>
            <a:r>
              <a:rPr lang="en-US" sz="1500" dirty="0">
                <a:solidFill>
                  <a:srgbClr val="FFFFFF"/>
                </a:solidFill>
              </a:rPr>
              <a:t> </a:t>
            </a:r>
            <a:r>
              <a:rPr lang="en-US" sz="1500" dirty="0" err="1">
                <a:solidFill>
                  <a:srgbClr val="FFFFFF"/>
                </a:solidFill>
              </a:rPr>
              <a:t>wykorzystania</a:t>
            </a:r>
            <a:r>
              <a:rPr lang="en-US" sz="1500" dirty="0">
                <a:solidFill>
                  <a:srgbClr val="FFFFFF"/>
                </a:solidFill>
              </a:rPr>
              <a:t> </a:t>
            </a:r>
            <a:r>
              <a:rPr lang="en-US" sz="1500" dirty="0" err="1">
                <a:solidFill>
                  <a:srgbClr val="FFFFFF"/>
                </a:solidFill>
              </a:rPr>
              <a:t>widma</a:t>
            </a:r>
            <a:r>
              <a:rPr lang="en-US" sz="1500" dirty="0">
                <a:solidFill>
                  <a:srgbClr val="FFFFFF"/>
                </a:solidFill>
              </a:rPr>
              <a:t> </a:t>
            </a:r>
          </a:p>
          <a:p>
            <a:pPr marL="274308" lvl="1" indent="-285738">
              <a:buFont typeface="Arial" panose="020B0604020202020204" pitchFamily="34" charset="0"/>
              <a:buChar char="•"/>
            </a:pPr>
            <a:endParaRPr lang="en-US" sz="1500" dirty="0">
              <a:solidFill>
                <a:srgbClr val="FFFFFF"/>
              </a:solidFill>
            </a:endParaRPr>
          </a:p>
          <a:p>
            <a:pPr marL="274308" lvl="1" indent="-285738">
              <a:buFont typeface="Arial" panose="020B0604020202020204" pitchFamily="34" charset="0"/>
              <a:buChar char="•"/>
            </a:pPr>
            <a:r>
              <a:rPr lang="en-US" sz="1500" smtClean="0">
                <a:solidFill>
                  <a:srgbClr val="FFFFFF"/>
                </a:solidFill>
              </a:rPr>
              <a:t>rozwój </a:t>
            </a:r>
            <a:r>
              <a:rPr lang="en-US" sz="1500" dirty="0" smtClean="0">
                <a:solidFill>
                  <a:srgbClr val="FFFFFF"/>
                </a:solidFill>
              </a:rPr>
              <a:t>DVB-T2 </a:t>
            </a:r>
            <a:r>
              <a:rPr lang="en-US" sz="1500" dirty="0" err="1" smtClean="0">
                <a:solidFill>
                  <a:srgbClr val="FFFFFF"/>
                </a:solidFill>
              </a:rPr>
              <a:t>oraz</a:t>
            </a:r>
            <a:r>
              <a:rPr lang="en-US" sz="1500" dirty="0" smtClean="0">
                <a:solidFill>
                  <a:srgbClr val="FFFFFF"/>
                </a:solidFill>
              </a:rPr>
              <a:t> DVB-C2</a:t>
            </a:r>
            <a:endParaRPr lang="en-US" sz="1500" dirty="0">
              <a:solidFill>
                <a:srgbClr val="FFFFFF"/>
              </a:solidFill>
            </a:endParaRPr>
          </a:p>
          <a:p>
            <a:pPr marL="274308" lvl="1" indent="-285738">
              <a:buFont typeface="Arial" panose="020B0604020202020204" pitchFamily="34" charset="0"/>
              <a:buChar char="•"/>
            </a:pPr>
            <a:endParaRPr lang="en-US" sz="1500" dirty="0">
              <a:solidFill>
                <a:srgbClr val="FFFFFF"/>
              </a:solidFill>
            </a:endParaRPr>
          </a:p>
          <a:p>
            <a:pPr marL="274308" lvl="1" indent="-285738">
              <a:buFont typeface="Arial" panose="020B0604020202020204" pitchFamily="34" charset="0"/>
              <a:buChar char="•"/>
            </a:pPr>
            <a:r>
              <a:rPr lang="en-US" sz="1500">
                <a:solidFill>
                  <a:srgbClr val="FFFFFF"/>
                </a:solidFill>
              </a:rPr>
              <a:t>o</a:t>
            </a:r>
            <a:r>
              <a:rPr lang="en-US" sz="1500" smtClean="0">
                <a:solidFill>
                  <a:srgbClr val="FFFFFF"/>
                </a:solidFill>
              </a:rPr>
              <a:t>czekiwane uruchomienie pod koniec </a:t>
            </a:r>
            <a:r>
              <a:rPr lang="en-US" sz="1500" dirty="0" smtClean="0">
                <a:solidFill>
                  <a:srgbClr val="FFFFFF"/>
                </a:solidFill>
              </a:rPr>
              <a:t>2014 </a:t>
            </a:r>
            <a:r>
              <a:rPr lang="en-US" sz="1500" dirty="0" err="1" smtClean="0">
                <a:solidFill>
                  <a:srgbClr val="FFFFFF"/>
                </a:solidFill>
              </a:rPr>
              <a:t>na</a:t>
            </a:r>
            <a:r>
              <a:rPr lang="en-US" sz="1500" dirty="0" smtClean="0">
                <a:solidFill>
                  <a:srgbClr val="FFFFFF"/>
                </a:solidFill>
              </a:rPr>
              <a:t> </a:t>
            </a:r>
            <a:r>
              <a:rPr lang="en-US" sz="1500" err="1" smtClean="0">
                <a:solidFill>
                  <a:srgbClr val="FFFFFF"/>
                </a:solidFill>
              </a:rPr>
              <a:t>satelicie</a:t>
            </a:r>
            <a:r>
              <a:rPr lang="en-US" sz="1500" smtClean="0">
                <a:solidFill>
                  <a:srgbClr val="FFFFFF"/>
                </a:solidFill>
              </a:rPr>
              <a:t> (sport) </a:t>
            </a:r>
          </a:p>
          <a:p>
            <a:pPr marL="274308" lvl="1" indent="-285738">
              <a:buFont typeface="Arial" panose="020B0604020202020204" pitchFamily="34" charset="0"/>
              <a:buChar char="•"/>
            </a:pPr>
            <a:endParaRPr lang="en-US" sz="1500">
              <a:solidFill>
                <a:srgbClr val="FFFFFF"/>
              </a:solidFill>
            </a:endParaRPr>
          </a:p>
          <a:p>
            <a:pPr marL="274308" lvl="1" indent="-285738">
              <a:buFont typeface="Arial" panose="020B0604020202020204" pitchFamily="34" charset="0"/>
              <a:buChar char="•"/>
            </a:pPr>
            <a:r>
              <a:rPr lang="en-US" sz="1500">
                <a:solidFill>
                  <a:srgbClr val="FFFFFF"/>
                </a:solidFill>
              </a:rPr>
              <a:t>o</a:t>
            </a:r>
            <a:r>
              <a:rPr lang="en-US" sz="1500" smtClean="0">
                <a:solidFill>
                  <a:srgbClr val="FFFFFF"/>
                </a:solidFill>
              </a:rPr>
              <a:t>gólna </a:t>
            </a:r>
            <a:r>
              <a:rPr lang="en-US" sz="1500" dirty="0" err="1" smtClean="0">
                <a:solidFill>
                  <a:srgbClr val="FFFFFF"/>
                </a:solidFill>
              </a:rPr>
              <a:t>dostępność</a:t>
            </a:r>
            <a:r>
              <a:rPr lang="en-US" sz="1500" dirty="0" smtClean="0">
                <a:solidFill>
                  <a:srgbClr val="FFFFFF"/>
                </a:solidFill>
              </a:rPr>
              <a:t> w 2016 </a:t>
            </a:r>
            <a:r>
              <a:rPr lang="en-US" sz="1500" dirty="0" err="1" smtClean="0">
                <a:solidFill>
                  <a:srgbClr val="FFFFFF"/>
                </a:solidFill>
              </a:rPr>
              <a:t>lub</a:t>
            </a:r>
            <a:r>
              <a:rPr lang="en-US" sz="1500" dirty="0" smtClean="0">
                <a:solidFill>
                  <a:srgbClr val="FFFFFF"/>
                </a:solidFill>
              </a:rPr>
              <a:t> </a:t>
            </a:r>
            <a:r>
              <a:rPr lang="en-US" sz="1500" dirty="0" err="1" smtClean="0">
                <a:solidFill>
                  <a:srgbClr val="FFFFFF"/>
                </a:solidFill>
              </a:rPr>
              <a:t>później</a:t>
            </a:r>
            <a:endParaRPr lang="en-US" sz="1500" dirty="0">
              <a:solidFill>
                <a:srgbClr val="FFFFFF"/>
              </a:solidFill>
              <a:latin typeface="Arial" charset="0"/>
              <a:ea typeface="ＭＳ Ｐゴシック" charset="0"/>
              <a:cs typeface="ＭＳ Ｐゴシック" charset="0"/>
            </a:endParaRPr>
          </a:p>
        </p:txBody>
      </p:sp>
      <p:sp>
        <p:nvSpPr>
          <p:cNvPr id="24" name="Rounded Rectangle 23"/>
          <p:cNvSpPr/>
          <p:nvPr/>
        </p:nvSpPr>
        <p:spPr>
          <a:xfrm>
            <a:off x="8878045" y="833017"/>
            <a:ext cx="2808859" cy="708107"/>
          </a:xfrm>
          <a:prstGeom prst="roundRect">
            <a:avLst>
              <a:gd name="adj" fmla="val 0"/>
            </a:avLst>
          </a:prstGeom>
          <a:gradFill>
            <a:gsLst>
              <a:gs pos="0">
                <a:srgbClr val="006B2D"/>
              </a:gs>
              <a:gs pos="80000">
                <a:schemeClr val="accent4">
                  <a:shade val="93000"/>
                  <a:satMod val="130000"/>
                </a:schemeClr>
              </a:gs>
              <a:gs pos="100000">
                <a:srgbClr val="00923F"/>
              </a:gs>
            </a:gsLst>
          </a:gradFill>
          <a:ln/>
          <a:scene3d>
            <a:camera prst="orthographicFront"/>
            <a:lightRig rig="threePt" dir="t"/>
          </a:scene3d>
          <a:sp3d>
            <a:bevelT w="101600" h="50800"/>
          </a:sp3d>
        </p:spPr>
        <p:style>
          <a:lnRef idx="1">
            <a:schemeClr val="accent4"/>
          </a:lnRef>
          <a:fillRef idx="3">
            <a:schemeClr val="accent4"/>
          </a:fillRef>
          <a:effectRef idx="2">
            <a:schemeClr val="accent4"/>
          </a:effectRef>
          <a:fontRef idx="minor">
            <a:schemeClr val="lt1"/>
          </a:fontRef>
        </p:style>
        <p:txBody>
          <a:bodyPr spcFirstLastPara="0" vert="horz" wrap="square" lIns="0" tIns="16001" rIns="0" bIns="16001" numCol="1" spcCol="1270" anchor="ctr" anchorCtr="0">
            <a:noAutofit/>
          </a:bodyPr>
          <a:lstStyle/>
          <a:p>
            <a:pPr algn="ctr"/>
            <a:r>
              <a:rPr lang="en-US" sz="2100" b="1" dirty="0" err="1">
                <a:solidFill>
                  <a:schemeClr val="bg1"/>
                </a:solidFill>
              </a:rPr>
              <a:t>s</a:t>
            </a:r>
            <a:r>
              <a:rPr lang="en-US" sz="2100" b="1" smtClean="0">
                <a:solidFill>
                  <a:schemeClr val="bg1"/>
                </a:solidFill>
              </a:rPr>
              <a:t>atelita, </a:t>
            </a:r>
            <a:r>
              <a:rPr lang="en-US" sz="2100" b="1" dirty="0" err="1">
                <a:solidFill>
                  <a:schemeClr val="bg1"/>
                </a:solidFill>
              </a:rPr>
              <a:t>k</a:t>
            </a:r>
            <a:r>
              <a:rPr lang="en-US" sz="2100" b="1" smtClean="0">
                <a:solidFill>
                  <a:schemeClr val="bg1"/>
                </a:solidFill>
              </a:rPr>
              <a:t>abel, </a:t>
            </a:r>
            <a:r>
              <a:rPr lang="en-US" sz="2100" b="1" dirty="0" err="1">
                <a:solidFill>
                  <a:schemeClr val="bg1"/>
                </a:solidFill>
              </a:rPr>
              <a:t>n</a:t>
            </a:r>
            <a:r>
              <a:rPr lang="en-US" sz="2100" b="1" smtClean="0">
                <a:solidFill>
                  <a:schemeClr val="bg1"/>
                </a:solidFill>
              </a:rPr>
              <a:t>aziemna</a:t>
            </a:r>
            <a:endParaRPr lang="en-US" sz="2100" b="1" dirty="0">
              <a:solidFill>
                <a:schemeClr val="bg1"/>
              </a:solidFill>
            </a:endParaRPr>
          </a:p>
        </p:txBody>
      </p:sp>
      <p:sp>
        <p:nvSpPr>
          <p:cNvPr id="21" name="Rounded Rectangle 20"/>
          <p:cNvSpPr/>
          <p:nvPr/>
        </p:nvSpPr>
        <p:spPr>
          <a:xfrm>
            <a:off x="5990055" y="1660331"/>
            <a:ext cx="2808860" cy="4306901"/>
          </a:xfrm>
          <a:prstGeom prst="roundRect">
            <a:avLst>
              <a:gd name="adj" fmla="val 0"/>
            </a:avLst>
          </a:prstGeom>
          <a:gradFill>
            <a:lin ang="16200000" scaled="0"/>
          </a:gradFill>
          <a:ln>
            <a:noFill/>
          </a:ln>
          <a:scene3d>
            <a:camera prst="orthographicFront"/>
            <a:lightRig rig="threePt" dir="t"/>
          </a:scene3d>
          <a:sp3d>
            <a:bevelT w="101600" h="50800"/>
          </a:sp3d>
        </p:spPr>
        <p:style>
          <a:lnRef idx="1">
            <a:schemeClr val="accent2"/>
          </a:lnRef>
          <a:fillRef idx="3">
            <a:schemeClr val="accent2"/>
          </a:fillRef>
          <a:effectRef idx="2">
            <a:schemeClr val="accent2"/>
          </a:effectRef>
          <a:fontRef idx="minor">
            <a:schemeClr val="lt1"/>
          </a:fontRef>
        </p:style>
        <p:txBody>
          <a:bodyPr spcFirstLastPara="0" vert="horz" wrap="square" lIns="107996" tIns="46798" rIns="107996" bIns="46798" numCol="1" spcCol="1270" anchor="t" anchorCtr="0">
            <a:noAutofit/>
          </a:bodyPr>
          <a:lstStyle/>
          <a:p>
            <a:pPr marL="274308" lvl="1" indent="-285738">
              <a:buFont typeface="Arial" panose="020B0604020202020204" pitchFamily="34" charset="0"/>
              <a:buChar char="•"/>
            </a:pPr>
            <a:r>
              <a:rPr lang="en-US" sz="1500" err="1">
                <a:solidFill>
                  <a:srgbClr val="FFFFFF"/>
                </a:solidFill>
              </a:rPr>
              <a:t>w</a:t>
            </a:r>
            <a:r>
              <a:rPr lang="en-US" sz="1500" smtClean="0">
                <a:solidFill>
                  <a:srgbClr val="FFFFFF"/>
                </a:solidFill>
              </a:rPr>
              <a:t>ykorzystanie 2:</a:t>
            </a:r>
            <a:r>
              <a:rPr lang="en-US" sz="1500">
                <a:solidFill>
                  <a:srgbClr val="FFFFFF"/>
                </a:solidFill>
              </a:rPr>
              <a:t>1 </a:t>
            </a:r>
            <a:r>
              <a:rPr lang="en-US" sz="1500" smtClean="0">
                <a:solidFill>
                  <a:srgbClr val="FFFFFF"/>
                </a:solidFill>
              </a:rPr>
              <a:t>oszczędności </a:t>
            </a:r>
            <a:r>
              <a:rPr lang="en-US" sz="1500" err="1" smtClean="0">
                <a:solidFill>
                  <a:srgbClr val="FFFFFF"/>
                </a:solidFill>
              </a:rPr>
              <a:t>pasma</a:t>
            </a:r>
            <a:r>
              <a:rPr lang="en-US" sz="1500" smtClean="0">
                <a:solidFill>
                  <a:srgbClr val="FFFFFF"/>
                </a:solidFill>
              </a:rPr>
              <a:t> </a:t>
            </a:r>
            <a:br>
              <a:rPr lang="en-US" sz="1500" smtClean="0">
                <a:solidFill>
                  <a:srgbClr val="FFFFFF"/>
                </a:solidFill>
              </a:rPr>
            </a:br>
            <a:r>
              <a:rPr lang="en-US" sz="1500" smtClean="0">
                <a:solidFill>
                  <a:srgbClr val="FFFFFF"/>
                </a:solidFill>
              </a:rPr>
              <a:t>dla xDSL</a:t>
            </a:r>
            <a:endParaRPr lang="en-US" sz="1500" dirty="0" smtClean="0">
              <a:solidFill>
                <a:srgbClr val="FFFFFF"/>
              </a:solidFill>
            </a:endParaRPr>
          </a:p>
          <a:p>
            <a:pPr marL="274308" lvl="1" indent="-285738">
              <a:buFont typeface="Arial" panose="020B0604020202020204" pitchFamily="34" charset="0"/>
              <a:buChar char="•"/>
            </a:pPr>
            <a:endParaRPr lang="en-US" sz="1500" dirty="0">
              <a:solidFill>
                <a:srgbClr val="FFFFFF"/>
              </a:solidFill>
            </a:endParaRPr>
          </a:p>
          <a:p>
            <a:pPr marL="274308" lvl="1" indent="-285738">
              <a:buFont typeface="Arial" panose="020B0604020202020204" pitchFamily="34" charset="0"/>
              <a:buChar char="•"/>
            </a:pPr>
            <a:r>
              <a:rPr lang="en-US" sz="1500" dirty="0" err="1">
                <a:solidFill>
                  <a:srgbClr val="FFFFFF"/>
                </a:solidFill>
              </a:rPr>
              <a:t>k</a:t>
            </a:r>
            <a:r>
              <a:rPr lang="en-US" sz="1500" smtClean="0">
                <a:solidFill>
                  <a:srgbClr val="FFFFFF"/>
                </a:solidFill>
              </a:rPr>
              <a:t>ompromis </a:t>
            </a:r>
            <a:r>
              <a:rPr lang="en-US" sz="1500" dirty="0" err="1">
                <a:solidFill>
                  <a:srgbClr val="FFFFFF"/>
                </a:solidFill>
              </a:rPr>
              <a:t>j</a:t>
            </a:r>
            <a:r>
              <a:rPr lang="en-US" sz="1500" dirty="0" err="1" smtClean="0">
                <a:solidFill>
                  <a:srgbClr val="FFFFFF"/>
                </a:solidFill>
              </a:rPr>
              <a:t>akość</a:t>
            </a:r>
            <a:r>
              <a:rPr lang="en-US" sz="1500" dirty="0" smtClean="0">
                <a:solidFill>
                  <a:srgbClr val="FFFFFF"/>
                </a:solidFill>
              </a:rPr>
              <a:t> </a:t>
            </a:r>
            <a:r>
              <a:rPr lang="en-US" sz="1500" dirty="0">
                <a:solidFill>
                  <a:srgbClr val="FFFFFF"/>
                </a:solidFill>
              </a:rPr>
              <a:t>/ </a:t>
            </a:r>
            <a:r>
              <a:rPr lang="en-US" sz="1500" dirty="0" smtClean="0">
                <a:solidFill>
                  <a:srgbClr val="FFFFFF"/>
                </a:solidFill>
              </a:rPr>
              <a:t>bitrate </a:t>
            </a:r>
            <a:r>
              <a:rPr lang="en-US" sz="1500" dirty="0" err="1" smtClean="0">
                <a:solidFill>
                  <a:srgbClr val="FFFFFF"/>
                </a:solidFill>
              </a:rPr>
              <a:t>dla</a:t>
            </a:r>
            <a:r>
              <a:rPr lang="en-US" sz="1500" dirty="0" smtClean="0">
                <a:solidFill>
                  <a:srgbClr val="FFFFFF"/>
                </a:solidFill>
              </a:rPr>
              <a:t> </a:t>
            </a:r>
            <a:r>
              <a:rPr lang="en-US" sz="1500" dirty="0" err="1" smtClean="0">
                <a:solidFill>
                  <a:srgbClr val="FFFFFF"/>
                </a:solidFill>
              </a:rPr>
              <a:t>kanałów</a:t>
            </a:r>
            <a:r>
              <a:rPr lang="en-US" sz="1500" dirty="0" smtClean="0">
                <a:solidFill>
                  <a:srgbClr val="FFFFFF"/>
                </a:solidFill>
              </a:rPr>
              <a:t> live</a:t>
            </a:r>
            <a:endParaRPr lang="en-US" sz="1500" dirty="0">
              <a:solidFill>
                <a:srgbClr val="FFFFFF"/>
              </a:solidFill>
            </a:endParaRPr>
          </a:p>
          <a:p>
            <a:pPr marL="274308" lvl="1" indent="-285738">
              <a:buFont typeface="Arial" panose="020B0604020202020204" pitchFamily="34" charset="0"/>
              <a:buChar char="•"/>
            </a:pPr>
            <a:endParaRPr lang="en-US" sz="1500" dirty="0">
              <a:solidFill>
                <a:srgbClr val="FFFFFF"/>
              </a:solidFill>
            </a:endParaRPr>
          </a:p>
          <a:p>
            <a:pPr marL="274308" lvl="1" indent="-285738">
              <a:buFont typeface="Arial" panose="020B0604020202020204" pitchFamily="34" charset="0"/>
              <a:buChar char="•"/>
            </a:pPr>
            <a:r>
              <a:rPr lang="en-US" sz="1500" smtClean="0">
                <a:solidFill>
                  <a:srgbClr val="FFFFFF"/>
                </a:solidFill>
              </a:rPr>
              <a:t>główny </a:t>
            </a:r>
            <a:r>
              <a:rPr lang="en-US" sz="1500" err="1">
                <a:solidFill>
                  <a:srgbClr val="FFFFFF"/>
                </a:solidFill>
              </a:rPr>
              <a:t>nacisk</a:t>
            </a:r>
            <a:r>
              <a:rPr lang="en-US" sz="1500">
                <a:solidFill>
                  <a:srgbClr val="FFFFFF"/>
                </a:solidFill>
              </a:rPr>
              <a:t> </a:t>
            </a:r>
            <a:r>
              <a:rPr lang="en-US" sz="1500" smtClean="0">
                <a:solidFill>
                  <a:srgbClr val="FFFFFF"/>
                </a:solidFill>
              </a:rPr>
              <a:t>na </a:t>
            </a:r>
            <a:r>
              <a:rPr lang="en-US" sz="1500" dirty="0" err="1" smtClean="0">
                <a:solidFill>
                  <a:srgbClr val="FFFFFF"/>
                </a:solidFill>
              </a:rPr>
              <a:t>istniejące</a:t>
            </a:r>
            <a:r>
              <a:rPr lang="en-US" sz="1500" dirty="0" smtClean="0">
                <a:solidFill>
                  <a:srgbClr val="FFFFFF"/>
                </a:solidFill>
              </a:rPr>
              <a:t> </a:t>
            </a:r>
            <a:r>
              <a:rPr lang="en-US" sz="1500" dirty="0" err="1" smtClean="0">
                <a:solidFill>
                  <a:srgbClr val="FFFFFF"/>
                </a:solidFill>
              </a:rPr>
              <a:t>usługi</a:t>
            </a:r>
            <a:r>
              <a:rPr lang="en-US" sz="1500" dirty="0" smtClean="0">
                <a:solidFill>
                  <a:srgbClr val="FFFFFF"/>
                </a:solidFill>
              </a:rPr>
              <a:t> </a:t>
            </a:r>
            <a:r>
              <a:rPr lang="en-US" sz="1500" dirty="0">
                <a:solidFill>
                  <a:srgbClr val="FFFFFF"/>
                </a:solidFill>
              </a:rPr>
              <a:t>HD </a:t>
            </a:r>
          </a:p>
          <a:p>
            <a:pPr marL="274308" lvl="1" indent="-285738">
              <a:buFont typeface="Arial" panose="020B0604020202020204" pitchFamily="34" charset="0"/>
              <a:buChar char="•"/>
            </a:pPr>
            <a:endParaRPr lang="en-US" sz="1500" dirty="0">
              <a:solidFill>
                <a:srgbClr val="FFFFFF"/>
              </a:solidFill>
            </a:endParaRPr>
          </a:p>
          <a:p>
            <a:pPr marL="274308" lvl="1" indent="-285738">
              <a:buFont typeface="Arial" panose="020B0604020202020204" pitchFamily="34" charset="0"/>
              <a:buChar char="•"/>
            </a:pPr>
            <a:r>
              <a:rPr lang="en-US" sz="1500">
                <a:solidFill>
                  <a:srgbClr val="FFFFFF"/>
                </a:solidFill>
              </a:rPr>
              <a:t>o</a:t>
            </a:r>
            <a:r>
              <a:rPr lang="en-US" sz="1500" smtClean="0">
                <a:solidFill>
                  <a:srgbClr val="FFFFFF"/>
                </a:solidFill>
              </a:rPr>
              <a:t>czekiwane uruchomienie </a:t>
            </a:r>
            <a:r>
              <a:rPr lang="en-US" sz="1500" dirty="0" smtClean="0">
                <a:solidFill>
                  <a:srgbClr val="FFFFFF"/>
                </a:solidFill>
              </a:rPr>
              <a:t>w </a:t>
            </a:r>
            <a:r>
              <a:rPr lang="en-US" sz="1500" dirty="0" err="1" smtClean="0">
                <a:solidFill>
                  <a:srgbClr val="FFFFFF"/>
                </a:solidFill>
              </a:rPr>
              <a:t>połowie</a:t>
            </a:r>
            <a:r>
              <a:rPr lang="en-US" sz="1500" dirty="0" smtClean="0">
                <a:solidFill>
                  <a:srgbClr val="FFFFFF"/>
                </a:solidFill>
              </a:rPr>
              <a:t> 2014</a:t>
            </a:r>
            <a:endParaRPr lang="en-US" sz="1500" dirty="0">
              <a:solidFill>
                <a:srgbClr val="FFFFFF"/>
              </a:solidFill>
            </a:endParaRPr>
          </a:p>
        </p:txBody>
      </p:sp>
      <p:sp>
        <p:nvSpPr>
          <p:cNvPr id="20" name="Rounded Rectangle 19"/>
          <p:cNvSpPr/>
          <p:nvPr/>
        </p:nvSpPr>
        <p:spPr>
          <a:xfrm>
            <a:off x="5991597" y="833017"/>
            <a:ext cx="2808860" cy="708107"/>
          </a:xfrm>
          <a:prstGeom prst="roundRect">
            <a:avLst>
              <a:gd name="adj" fmla="val 0"/>
            </a:avLst>
          </a:prstGeom>
          <a:gradFill>
            <a:lin ang="16200000" scaled="0"/>
          </a:gradFill>
          <a:ln>
            <a:noFill/>
          </a:ln>
          <a:scene3d>
            <a:camera prst="orthographicFront"/>
            <a:lightRig rig="threePt" dir="t"/>
          </a:scene3d>
          <a:sp3d>
            <a:bevelT w="101600" h="50800"/>
          </a:sp3d>
        </p:spPr>
        <p:style>
          <a:lnRef idx="1">
            <a:schemeClr val="accent2"/>
          </a:lnRef>
          <a:fillRef idx="3">
            <a:schemeClr val="accent2"/>
          </a:fillRef>
          <a:effectRef idx="2">
            <a:schemeClr val="accent2"/>
          </a:effectRef>
          <a:fontRef idx="minor">
            <a:schemeClr val="lt1"/>
          </a:fontRef>
        </p:style>
        <p:txBody>
          <a:bodyPr spcFirstLastPara="0" vert="horz" wrap="none" lIns="0" tIns="16001" rIns="0" bIns="16001" numCol="1" spcCol="1270" anchor="ctr" anchorCtr="0">
            <a:noAutofit/>
          </a:bodyPr>
          <a:lstStyle/>
          <a:p>
            <a:pPr algn="ctr" defTabSz="710636" fontAlgn="base">
              <a:lnSpc>
                <a:spcPct val="90000"/>
              </a:lnSpc>
              <a:spcBef>
                <a:spcPct val="0"/>
              </a:spcBef>
              <a:spcAft>
                <a:spcPct val="0"/>
              </a:spcAft>
            </a:pPr>
            <a:r>
              <a:rPr lang="en-US" sz="2100" b="1" dirty="0">
                <a:solidFill>
                  <a:srgbClr val="FFFFFF"/>
                </a:solidFill>
                <a:effectLst>
                  <a:outerShdw blurRad="38100" dist="38100" dir="2700000" algn="tl">
                    <a:srgbClr val="000000">
                      <a:alpha val="43137"/>
                    </a:srgbClr>
                  </a:outerShdw>
                </a:effectLst>
              </a:rPr>
              <a:t>IPTV</a:t>
            </a:r>
          </a:p>
        </p:txBody>
      </p:sp>
      <p:sp>
        <p:nvSpPr>
          <p:cNvPr id="19" name="Rounded Rectangle 18"/>
          <p:cNvSpPr/>
          <p:nvPr/>
        </p:nvSpPr>
        <p:spPr>
          <a:xfrm>
            <a:off x="101702" y="1660330"/>
            <a:ext cx="2821688" cy="4306903"/>
          </a:xfrm>
          <a:prstGeom prst="roundRect">
            <a:avLst>
              <a:gd name="adj" fmla="val 0"/>
            </a:avLst>
          </a:prstGeom>
          <a:ln>
            <a:headEnd type="none" w="med" len="med"/>
            <a:tailEnd type="none" w="med" len="med"/>
          </a:ln>
          <a:scene3d>
            <a:camera prst="orthographicFront">
              <a:rot lat="0" lon="0" rev="0"/>
            </a:camera>
            <a:lightRig rig="threePt" dir="t">
              <a:rot lat="0" lon="0" rev="1200000"/>
            </a:lightRig>
          </a:scene3d>
          <a:sp3d>
            <a:bevelT w="101600" h="50800"/>
          </a:sp3d>
        </p:spPr>
        <p:style>
          <a:lnRef idx="0">
            <a:schemeClr val="accent6"/>
          </a:lnRef>
          <a:fillRef idx="3">
            <a:schemeClr val="accent6"/>
          </a:fillRef>
          <a:effectRef idx="3">
            <a:schemeClr val="accent6"/>
          </a:effectRef>
          <a:fontRef idx="minor">
            <a:schemeClr val="lt1"/>
          </a:fontRef>
        </p:style>
        <p:txBody>
          <a:bodyPr lIns="91436" tIns="45719" rIns="91436" bIns="45719" rtlCol="0" anchor="t"/>
          <a:lstStyle/>
          <a:p>
            <a:pPr marL="365745" lvl="1" indent="-285738">
              <a:buFont typeface="Arial" panose="020B0604020202020204" pitchFamily="34" charset="0"/>
              <a:buChar char="•"/>
            </a:pPr>
            <a:r>
              <a:rPr lang="en-US" sz="1500" err="1">
                <a:solidFill>
                  <a:schemeClr val="bg1"/>
                </a:solidFill>
              </a:rPr>
              <a:t>c</a:t>
            </a:r>
            <a:r>
              <a:rPr lang="en-US" sz="1500" smtClean="0">
                <a:solidFill>
                  <a:schemeClr val="bg1"/>
                </a:solidFill>
              </a:rPr>
              <a:t>ykl od 12 do 24 m-cy odświeżenia </a:t>
            </a:r>
            <a:r>
              <a:rPr lang="en-US" sz="1500" dirty="0" err="1" smtClean="0">
                <a:solidFill>
                  <a:schemeClr val="bg1"/>
                </a:solidFill>
              </a:rPr>
              <a:t>dla</a:t>
            </a:r>
            <a:r>
              <a:rPr lang="en-US" sz="1500" dirty="0" smtClean="0">
                <a:solidFill>
                  <a:schemeClr val="bg1"/>
                </a:solidFill>
              </a:rPr>
              <a:t> </a:t>
            </a:r>
            <a:r>
              <a:rPr lang="en-US" sz="1500" dirty="0" err="1" smtClean="0">
                <a:solidFill>
                  <a:schemeClr val="bg1"/>
                </a:solidFill>
              </a:rPr>
              <a:t>urządzeń</a:t>
            </a:r>
            <a:r>
              <a:rPr lang="en-US" sz="1500" dirty="0" smtClean="0">
                <a:solidFill>
                  <a:schemeClr val="bg1"/>
                </a:solidFill>
              </a:rPr>
              <a:t> </a:t>
            </a:r>
            <a:r>
              <a:rPr lang="en-US" sz="1500" dirty="0" err="1" smtClean="0">
                <a:solidFill>
                  <a:schemeClr val="bg1"/>
                </a:solidFill>
              </a:rPr>
              <a:t>mobilnych</a:t>
            </a:r>
            <a:r>
              <a:rPr lang="en-US" sz="1500" dirty="0" smtClean="0">
                <a:solidFill>
                  <a:schemeClr val="bg1"/>
                </a:solidFill>
              </a:rPr>
              <a:t> </a:t>
            </a:r>
            <a:r>
              <a:rPr lang="en-US" sz="1500" dirty="0" err="1" smtClean="0">
                <a:solidFill>
                  <a:schemeClr val="bg1"/>
                </a:solidFill>
              </a:rPr>
              <a:t>vs</a:t>
            </a:r>
            <a:r>
              <a:rPr lang="en-US" sz="1500" dirty="0" smtClean="0">
                <a:solidFill>
                  <a:schemeClr val="bg1"/>
                </a:solidFill>
              </a:rPr>
              <a:t> </a:t>
            </a:r>
            <a:r>
              <a:rPr lang="en-US" sz="1500" dirty="0">
                <a:solidFill>
                  <a:schemeClr val="bg1"/>
                </a:solidFill>
              </a:rPr>
              <a:t>5 </a:t>
            </a:r>
            <a:r>
              <a:rPr lang="en-US" sz="1500" err="1">
                <a:solidFill>
                  <a:schemeClr val="bg1"/>
                </a:solidFill>
              </a:rPr>
              <a:t>lat</a:t>
            </a:r>
            <a:r>
              <a:rPr lang="en-US" sz="1500">
                <a:solidFill>
                  <a:schemeClr val="bg1"/>
                </a:solidFill>
              </a:rPr>
              <a:t> </a:t>
            </a:r>
            <a:r>
              <a:rPr lang="en-US" sz="1500" smtClean="0">
                <a:solidFill>
                  <a:schemeClr val="bg1"/>
                </a:solidFill>
              </a:rPr>
              <a:t/>
            </a:r>
            <a:br>
              <a:rPr lang="en-US" sz="1500" smtClean="0">
                <a:solidFill>
                  <a:schemeClr val="bg1"/>
                </a:solidFill>
              </a:rPr>
            </a:br>
            <a:r>
              <a:rPr lang="en-US" sz="1500" smtClean="0">
                <a:solidFill>
                  <a:schemeClr val="bg1"/>
                </a:solidFill>
              </a:rPr>
              <a:t>dla </a:t>
            </a:r>
            <a:r>
              <a:rPr lang="en-US" sz="1500" dirty="0" err="1">
                <a:solidFill>
                  <a:schemeClr val="bg1"/>
                </a:solidFill>
              </a:rPr>
              <a:t>wyświetlaczy</a:t>
            </a:r>
            <a:r>
              <a:rPr lang="en-US" sz="1500" dirty="0">
                <a:solidFill>
                  <a:schemeClr val="bg1"/>
                </a:solidFill>
              </a:rPr>
              <a:t> </a:t>
            </a:r>
          </a:p>
          <a:p>
            <a:pPr marL="365745" lvl="1" indent="-285738">
              <a:buFont typeface="Arial" panose="020B0604020202020204" pitchFamily="34" charset="0"/>
              <a:buChar char="•"/>
            </a:pPr>
            <a:endParaRPr lang="en-US" sz="1500" dirty="0">
              <a:solidFill>
                <a:schemeClr val="bg1"/>
              </a:solidFill>
            </a:endParaRPr>
          </a:p>
          <a:p>
            <a:pPr marL="365745" lvl="1" indent="-285738">
              <a:buFont typeface="Arial" panose="020B0604020202020204" pitchFamily="34" charset="0"/>
              <a:buChar char="•"/>
            </a:pPr>
            <a:r>
              <a:rPr lang="en-US" sz="1500" dirty="0" err="1">
                <a:solidFill>
                  <a:schemeClr val="bg1"/>
                </a:solidFill>
              </a:rPr>
              <a:t>z</a:t>
            </a:r>
            <a:r>
              <a:rPr lang="en-US" sz="1500" smtClean="0">
                <a:solidFill>
                  <a:schemeClr val="bg1"/>
                </a:solidFill>
              </a:rPr>
              <a:t>mniejszony </a:t>
            </a:r>
            <a:r>
              <a:rPr lang="en-US" sz="1500" dirty="0" smtClean="0">
                <a:solidFill>
                  <a:schemeClr val="bg1"/>
                </a:solidFill>
              </a:rPr>
              <a:t>bitrate </a:t>
            </a:r>
            <a:r>
              <a:rPr lang="en-US" sz="1500" dirty="0" err="1">
                <a:solidFill>
                  <a:schemeClr val="bg1"/>
                </a:solidFill>
              </a:rPr>
              <a:t>i</a:t>
            </a:r>
            <a:r>
              <a:rPr lang="en-US" sz="1500" dirty="0">
                <a:solidFill>
                  <a:schemeClr val="bg1"/>
                </a:solidFill>
              </a:rPr>
              <a:t> / </a:t>
            </a:r>
            <a:r>
              <a:rPr lang="en-US" sz="1500" dirty="0" err="1">
                <a:solidFill>
                  <a:schemeClr val="bg1"/>
                </a:solidFill>
              </a:rPr>
              <a:t>lub</a:t>
            </a:r>
            <a:r>
              <a:rPr lang="en-US" sz="1500" dirty="0">
                <a:solidFill>
                  <a:schemeClr val="bg1"/>
                </a:solidFill>
              </a:rPr>
              <a:t> </a:t>
            </a:r>
            <a:r>
              <a:rPr lang="en-US" sz="1500" dirty="0" err="1" smtClean="0">
                <a:solidFill>
                  <a:schemeClr val="bg1"/>
                </a:solidFill>
              </a:rPr>
              <a:t>zapewnienie</a:t>
            </a:r>
            <a:r>
              <a:rPr lang="en-US" sz="1500" dirty="0" smtClean="0">
                <a:solidFill>
                  <a:schemeClr val="bg1"/>
                </a:solidFill>
              </a:rPr>
              <a:t> </a:t>
            </a:r>
            <a:r>
              <a:rPr lang="en-US" sz="1500" dirty="0" err="1" smtClean="0">
                <a:solidFill>
                  <a:schemeClr val="bg1"/>
                </a:solidFill>
              </a:rPr>
              <a:t>lepszej</a:t>
            </a:r>
            <a:r>
              <a:rPr lang="en-US" sz="1500" dirty="0" smtClean="0">
                <a:solidFill>
                  <a:schemeClr val="bg1"/>
                </a:solidFill>
              </a:rPr>
              <a:t> </a:t>
            </a:r>
            <a:r>
              <a:rPr lang="en-US" sz="1500" dirty="0" err="1" smtClean="0">
                <a:solidFill>
                  <a:schemeClr val="bg1"/>
                </a:solidFill>
              </a:rPr>
              <a:t>jakości</a:t>
            </a:r>
            <a:r>
              <a:rPr lang="en-US" sz="1500" dirty="0" smtClean="0">
                <a:solidFill>
                  <a:schemeClr val="bg1"/>
                </a:solidFill>
              </a:rPr>
              <a:t> </a:t>
            </a:r>
            <a:r>
              <a:rPr lang="en-US" sz="1500" dirty="0" err="1" smtClean="0">
                <a:solidFill>
                  <a:schemeClr val="bg1"/>
                </a:solidFill>
              </a:rPr>
              <a:t>obrazu</a:t>
            </a:r>
            <a:endParaRPr lang="en-US" sz="1500" dirty="0" smtClean="0">
              <a:solidFill>
                <a:schemeClr val="bg1"/>
              </a:solidFill>
            </a:endParaRPr>
          </a:p>
          <a:p>
            <a:pPr marL="365745" lvl="1" indent="-285738">
              <a:buFont typeface="Arial" panose="020B0604020202020204" pitchFamily="34" charset="0"/>
              <a:buChar char="•"/>
            </a:pPr>
            <a:endParaRPr lang="en-US" sz="1500" dirty="0">
              <a:solidFill>
                <a:schemeClr val="bg1"/>
              </a:solidFill>
            </a:endParaRPr>
          </a:p>
          <a:p>
            <a:pPr marL="365745" lvl="1" indent="-285738">
              <a:buFont typeface="Arial" panose="020B0604020202020204" pitchFamily="34" charset="0"/>
              <a:buChar char="•"/>
            </a:pPr>
            <a:r>
              <a:rPr lang="en-US" sz="1500" dirty="0" err="1">
                <a:solidFill>
                  <a:schemeClr val="bg1"/>
                </a:solidFill>
              </a:rPr>
              <a:t>p</a:t>
            </a:r>
            <a:r>
              <a:rPr lang="en-US" sz="1500" smtClean="0">
                <a:solidFill>
                  <a:schemeClr val="bg1"/>
                </a:solidFill>
              </a:rPr>
              <a:t>oczątkowo </a:t>
            </a:r>
            <a:r>
              <a:rPr lang="en-US" sz="1500" dirty="0" err="1" smtClean="0">
                <a:solidFill>
                  <a:schemeClr val="bg1"/>
                </a:solidFill>
              </a:rPr>
              <a:t>dekodowanie</a:t>
            </a:r>
            <a:r>
              <a:rPr lang="en-US" sz="1500" dirty="0" smtClean="0">
                <a:solidFill>
                  <a:schemeClr val="bg1"/>
                </a:solidFill>
              </a:rPr>
              <a:t> </a:t>
            </a:r>
            <a:r>
              <a:rPr lang="en-US" sz="1500" dirty="0" err="1" smtClean="0">
                <a:solidFill>
                  <a:schemeClr val="bg1"/>
                </a:solidFill>
              </a:rPr>
              <a:t>software’owe</a:t>
            </a:r>
            <a:r>
              <a:rPr lang="en-US" sz="1500" dirty="0" smtClean="0">
                <a:solidFill>
                  <a:schemeClr val="bg1"/>
                </a:solidFill>
              </a:rPr>
              <a:t> do </a:t>
            </a:r>
            <a:r>
              <a:rPr lang="en-US" sz="1500" dirty="0" err="1" smtClean="0">
                <a:solidFill>
                  <a:schemeClr val="bg1"/>
                </a:solidFill>
              </a:rPr>
              <a:t>czasu</a:t>
            </a:r>
            <a:r>
              <a:rPr lang="en-US" sz="1500" dirty="0" smtClean="0">
                <a:solidFill>
                  <a:schemeClr val="bg1"/>
                </a:solidFill>
              </a:rPr>
              <a:t> </a:t>
            </a:r>
            <a:r>
              <a:rPr lang="en-US" sz="1500" dirty="0" err="1" smtClean="0">
                <a:solidFill>
                  <a:schemeClr val="bg1"/>
                </a:solidFill>
              </a:rPr>
              <a:t>dostępności</a:t>
            </a:r>
            <a:r>
              <a:rPr lang="en-US" sz="1500" dirty="0" smtClean="0">
                <a:solidFill>
                  <a:schemeClr val="bg1"/>
                </a:solidFill>
              </a:rPr>
              <a:t> </a:t>
            </a:r>
            <a:r>
              <a:rPr lang="en-US" sz="1500" err="1" smtClean="0">
                <a:solidFill>
                  <a:schemeClr val="bg1"/>
                </a:solidFill>
              </a:rPr>
              <a:t>sprzętu</a:t>
            </a:r>
            <a:r>
              <a:rPr lang="en-US" sz="1500" smtClean="0">
                <a:solidFill>
                  <a:schemeClr val="bg1"/>
                </a:solidFill>
              </a:rPr>
              <a:t> </a:t>
            </a:r>
            <a:br>
              <a:rPr lang="en-US" sz="1500" smtClean="0">
                <a:solidFill>
                  <a:schemeClr val="bg1"/>
                </a:solidFill>
              </a:rPr>
            </a:br>
            <a:r>
              <a:rPr lang="en-US" sz="1500" smtClean="0">
                <a:solidFill>
                  <a:schemeClr val="bg1"/>
                </a:solidFill>
              </a:rPr>
              <a:t>(</a:t>
            </a:r>
            <a:r>
              <a:rPr lang="en-US" sz="1500" dirty="0" err="1">
                <a:solidFill>
                  <a:schemeClr val="bg1"/>
                </a:solidFill>
              </a:rPr>
              <a:t>np</a:t>
            </a:r>
            <a:r>
              <a:rPr lang="en-US" sz="1500" dirty="0">
                <a:solidFill>
                  <a:schemeClr val="bg1"/>
                </a:solidFill>
              </a:rPr>
              <a:t>. Snap Dragon 800) </a:t>
            </a:r>
          </a:p>
          <a:p>
            <a:pPr marL="365745" lvl="1" indent="-285738">
              <a:buFont typeface="Arial" panose="020B0604020202020204" pitchFamily="34" charset="0"/>
              <a:buChar char="•"/>
            </a:pPr>
            <a:endParaRPr lang="en-US" sz="1500" dirty="0">
              <a:solidFill>
                <a:schemeClr val="bg1"/>
              </a:solidFill>
            </a:endParaRPr>
          </a:p>
          <a:p>
            <a:pPr marL="365745" lvl="1" indent="-285738">
              <a:buFont typeface="Arial" panose="020B0604020202020204" pitchFamily="34" charset="0"/>
              <a:buChar char="•"/>
            </a:pPr>
            <a:r>
              <a:rPr lang="en-US" sz="1500" dirty="0" err="1">
                <a:solidFill>
                  <a:schemeClr val="bg1"/>
                </a:solidFill>
              </a:rPr>
              <a:t>g</a:t>
            </a:r>
            <a:r>
              <a:rPr lang="en-US" sz="1500" smtClean="0">
                <a:solidFill>
                  <a:schemeClr val="bg1"/>
                </a:solidFill>
              </a:rPr>
              <a:t>łówny </a:t>
            </a:r>
            <a:r>
              <a:rPr lang="en-US" sz="1500" err="1" smtClean="0">
                <a:solidFill>
                  <a:schemeClr val="bg1"/>
                </a:solidFill>
              </a:rPr>
              <a:t>nacisk</a:t>
            </a:r>
            <a:r>
              <a:rPr lang="en-US" sz="1500" smtClean="0">
                <a:solidFill>
                  <a:schemeClr val="bg1"/>
                </a:solidFill>
              </a:rPr>
              <a:t> </a:t>
            </a:r>
            <a:br>
              <a:rPr lang="en-US" sz="1500" smtClean="0">
                <a:solidFill>
                  <a:schemeClr val="bg1"/>
                </a:solidFill>
              </a:rPr>
            </a:br>
            <a:r>
              <a:rPr lang="en-US" sz="1500" smtClean="0">
                <a:solidFill>
                  <a:schemeClr val="bg1"/>
                </a:solidFill>
              </a:rPr>
              <a:t>na </a:t>
            </a:r>
            <a:r>
              <a:rPr lang="en-US" sz="1500" dirty="0" err="1" smtClean="0">
                <a:solidFill>
                  <a:schemeClr val="bg1"/>
                </a:solidFill>
              </a:rPr>
              <a:t>istniejące</a:t>
            </a:r>
            <a:r>
              <a:rPr lang="en-US" sz="1500" dirty="0" smtClean="0">
                <a:solidFill>
                  <a:schemeClr val="bg1"/>
                </a:solidFill>
              </a:rPr>
              <a:t> </a:t>
            </a:r>
            <a:r>
              <a:rPr lang="en-US" sz="1500" dirty="0" err="1" smtClean="0">
                <a:solidFill>
                  <a:schemeClr val="bg1"/>
                </a:solidFill>
              </a:rPr>
              <a:t>usługi</a:t>
            </a:r>
            <a:r>
              <a:rPr lang="en-US" sz="1500" dirty="0" smtClean="0">
                <a:solidFill>
                  <a:schemeClr val="bg1"/>
                </a:solidFill>
              </a:rPr>
              <a:t> </a:t>
            </a:r>
            <a:r>
              <a:rPr lang="en-US" sz="1500" dirty="0">
                <a:solidFill>
                  <a:schemeClr val="bg1"/>
                </a:solidFill>
              </a:rPr>
              <a:t>HD </a:t>
            </a:r>
          </a:p>
          <a:p>
            <a:pPr marL="365745" lvl="1" indent="-285738">
              <a:buFont typeface="Arial" panose="020B0604020202020204" pitchFamily="34" charset="0"/>
              <a:buChar char="•"/>
            </a:pPr>
            <a:endParaRPr lang="en-US" sz="1500" dirty="0">
              <a:solidFill>
                <a:schemeClr val="bg1"/>
              </a:solidFill>
            </a:endParaRPr>
          </a:p>
          <a:p>
            <a:pPr marL="365745" lvl="1" indent="-285738">
              <a:buFont typeface="Arial" panose="020B0604020202020204" pitchFamily="34" charset="0"/>
              <a:buChar char="•"/>
            </a:pPr>
            <a:r>
              <a:rPr lang="en-US" sz="1500" dirty="0" err="1">
                <a:solidFill>
                  <a:schemeClr val="bg1"/>
                </a:solidFill>
              </a:rPr>
              <a:t>u</a:t>
            </a:r>
            <a:r>
              <a:rPr lang="en-US" sz="1500" smtClean="0">
                <a:solidFill>
                  <a:schemeClr val="bg1"/>
                </a:solidFill>
              </a:rPr>
              <a:t>ruchomienie </a:t>
            </a:r>
            <a:r>
              <a:rPr lang="en-US" sz="1500" dirty="0" smtClean="0">
                <a:solidFill>
                  <a:schemeClr val="bg1"/>
                </a:solidFill>
              </a:rPr>
              <a:t>w 2014	</a:t>
            </a:r>
            <a:endParaRPr lang="en-US" sz="2100" dirty="0">
              <a:solidFill>
                <a:schemeClr val="bg1"/>
              </a:solidFill>
            </a:endParaRPr>
          </a:p>
        </p:txBody>
      </p:sp>
      <p:sp>
        <p:nvSpPr>
          <p:cNvPr id="17" name="Rounded Rectangle 16"/>
          <p:cNvSpPr/>
          <p:nvPr/>
        </p:nvSpPr>
        <p:spPr>
          <a:xfrm>
            <a:off x="3076404" y="1660329"/>
            <a:ext cx="2783202" cy="4311635"/>
          </a:xfrm>
          <a:prstGeom prst="roundRect">
            <a:avLst>
              <a:gd name="adj" fmla="val 0"/>
            </a:avLst>
          </a:prstGeom>
          <a:gradFill flip="none" rotWithShape="1">
            <a:gsLst>
              <a:gs pos="53000">
                <a:srgbClr val="00CECC"/>
              </a:gs>
              <a:gs pos="0">
                <a:srgbClr val="00A2A2"/>
              </a:gs>
              <a:gs pos="100000">
                <a:srgbClr val="00C0C2"/>
              </a:gs>
            </a:gsLst>
            <a:lin ang="16200000" scaled="0"/>
            <a:tileRect/>
          </a:gradFill>
          <a:ln w="3175">
            <a:solidFill>
              <a:srgbClr val="52E3DE"/>
            </a:solidFill>
          </a:ln>
          <a:effectLst>
            <a:outerShdw blurRad="76200" dist="50800" dir="5400000" algn="ctr" rotWithShape="0">
              <a:srgbClr val="000000">
                <a:alpha val="27000"/>
              </a:srgbClr>
            </a:outerShdw>
          </a:effectLst>
          <a:scene3d>
            <a:camera prst="orthographicFront"/>
            <a:lightRig rig="threePt" dir="t"/>
          </a:scene3d>
          <a:sp3d>
            <a:bevelT w="101600" h="50800"/>
          </a:sp3d>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t"/>
          <a:lstStyle/>
          <a:p>
            <a:pPr marL="274308" lvl="1" indent="-285738">
              <a:buFont typeface="Arial" panose="020B0604020202020204" pitchFamily="34" charset="0"/>
              <a:buChar char="•"/>
            </a:pPr>
            <a:r>
              <a:rPr lang="en-US" sz="1500" dirty="0" err="1">
                <a:solidFill>
                  <a:srgbClr val="FFFFFF"/>
                </a:solidFill>
              </a:rPr>
              <a:t>n</a:t>
            </a:r>
            <a:r>
              <a:rPr lang="en-US" sz="1500" smtClean="0">
                <a:solidFill>
                  <a:srgbClr val="FFFFFF"/>
                </a:solidFill>
              </a:rPr>
              <a:t>iskie </a:t>
            </a:r>
            <a:r>
              <a:rPr lang="en-US" sz="1500" dirty="0" err="1">
                <a:solidFill>
                  <a:srgbClr val="FFFFFF"/>
                </a:solidFill>
              </a:rPr>
              <a:t>częstotliwości</a:t>
            </a:r>
            <a:r>
              <a:rPr lang="en-US" sz="1500" dirty="0">
                <a:solidFill>
                  <a:srgbClr val="FFFFFF"/>
                </a:solidFill>
              </a:rPr>
              <a:t> </a:t>
            </a:r>
            <a:r>
              <a:rPr lang="en-US" sz="1500" dirty="0" err="1">
                <a:solidFill>
                  <a:srgbClr val="FFFFFF"/>
                </a:solidFill>
              </a:rPr>
              <a:t>odświeżania</a:t>
            </a:r>
            <a:r>
              <a:rPr lang="en-US" sz="1500" dirty="0">
                <a:solidFill>
                  <a:srgbClr val="FFFFFF"/>
                </a:solidFill>
              </a:rPr>
              <a:t> (24fps </a:t>
            </a:r>
            <a:r>
              <a:rPr lang="en-US" sz="1500" dirty="0" err="1">
                <a:solidFill>
                  <a:srgbClr val="FFFFFF"/>
                </a:solidFill>
              </a:rPr>
              <a:t>vs</a:t>
            </a:r>
            <a:r>
              <a:rPr lang="en-US" sz="1500" dirty="0">
                <a:solidFill>
                  <a:srgbClr val="FFFFFF"/>
                </a:solidFill>
              </a:rPr>
              <a:t> 50/60), </a:t>
            </a:r>
            <a:r>
              <a:rPr lang="en-US" sz="1500" dirty="0" err="1" smtClean="0">
                <a:solidFill>
                  <a:srgbClr val="FFFFFF"/>
                </a:solidFill>
              </a:rPr>
              <a:t>kompresja</a:t>
            </a:r>
            <a:r>
              <a:rPr lang="en-US" sz="1500" dirty="0" smtClean="0">
                <a:solidFill>
                  <a:srgbClr val="FFFFFF"/>
                </a:solidFill>
              </a:rPr>
              <a:t> offline, </a:t>
            </a:r>
            <a:r>
              <a:rPr lang="en-US" sz="1500" dirty="0" err="1">
                <a:solidFill>
                  <a:srgbClr val="FFFFFF"/>
                </a:solidFill>
              </a:rPr>
              <a:t>ograniczone</a:t>
            </a:r>
            <a:r>
              <a:rPr lang="en-US" sz="1500" dirty="0">
                <a:solidFill>
                  <a:srgbClr val="FFFFFF"/>
                </a:solidFill>
              </a:rPr>
              <a:t> </a:t>
            </a:r>
            <a:r>
              <a:rPr lang="en-US" sz="1500" err="1">
                <a:solidFill>
                  <a:srgbClr val="FFFFFF"/>
                </a:solidFill>
              </a:rPr>
              <a:t>wymagania</a:t>
            </a:r>
            <a:r>
              <a:rPr lang="en-US" sz="1500">
                <a:solidFill>
                  <a:srgbClr val="FFFFFF"/>
                </a:solidFill>
              </a:rPr>
              <a:t> </a:t>
            </a:r>
            <a:r>
              <a:rPr lang="en-US" sz="1500" smtClean="0">
                <a:solidFill>
                  <a:srgbClr val="FFFFFF"/>
                </a:solidFill>
              </a:rPr>
              <a:t/>
            </a:r>
            <a:br>
              <a:rPr lang="en-US" sz="1500" smtClean="0">
                <a:solidFill>
                  <a:srgbClr val="FFFFFF"/>
                </a:solidFill>
              </a:rPr>
            </a:br>
            <a:r>
              <a:rPr lang="en-US" sz="1500" smtClean="0">
                <a:solidFill>
                  <a:srgbClr val="FFFFFF"/>
                </a:solidFill>
              </a:rPr>
              <a:t>w </a:t>
            </a:r>
            <a:r>
              <a:rPr lang="en-US" sz="1500" err="1">
                <a:solidFill>
                  <a:srgbClr val="FFFFFF"/>
                </a:solidFill>
              </a:rPr>
              <a:t>zakresie</a:t>
            </a:r>
            <a:r>
              <a:rPr lang="en-US" sz="1500">
                <a:solidFill>
                  <a:srgbClr val="FFFFFF"/>
                </a:solidFill>
              </a:rPr>
              <a:t> </a:t>
            </a:r>
            <a:r>
              <a:rPr lang="en-US" sz="1500" smtClean="0">
                <a:solidFill>
                  <a:srgbClr val="FFFFFF"/>
                </a:solidFill>
              </a:rPr>
              <a:t>przepustowości</a:t>
            </a:r>
            <a:r>
              <a:rPr lang="en-US" sz="1500" dirty="0">
                <a:solidFill>
                  <a:srgbClr val="FFFFFF"/>
                </a:solidFill>
              </a:rPr>
              <a:t> </a:t>
            </a:r>
            <a:r>
              <a:rPr lang="en-US" sz="1500" smtClean="0">
                <a:solidFill>
                  <a:srgbClr val="FFFFFF"/>
                </a:solidFill>
              </a:rPr>
              <a:t> </a:t>
            </a:r>
            <a:endParaRPr lang="en-US" sz="1500" dirty="0">
              <a:solidFill>
                <a:srgbClr val="FFFFFF"/>
              </a:solidFill>
            </a:endParaRPr>
          </a:p>
          <a:p>
            <a:pPr marL="274308" lvl="1" indent="-285738">
              <a:buFont typeface="Arial" panose="020B0604020202020204" pitchFamily="34" charset="0"/>
              <a:buChar char="•"/>
            </a:pPr>
            <a:endParaRPr lang="en-US" sz="1500" dirty="0">
              <a:solidFill>
                <a:srgbClr val="FFFFFF"/>
              </a:solidFill>
            </a:endParaRPr>
          </a:p>
          <a:p>
            <a:pPr marL="274308" lvl="1" indent="-285738">
              <a:buFont typeface="Arial" panose="020B0604020202020204" pitchFamily="34" charset="0"/>
              <a:buChar char="•"/>
            </a:pPr>
            <a:r>
              <a:rPr lang="en-US" sz="1500" err="1">
                <a:solidFill>
                  <a:srgbClr val="FFFFFF"/>
                </a:solidFill>
              </a:rPr>
              <a:t>g</a:t>
            </a:r>
            <a:r>
              <a:rPr lang="en-US" sz="1500" smtClean="0">
                <a:solidFill>
                  <a:srgbClr val="FFFFFF"/>
                </a:solidFill>
              </a:rPr>
              <a:t>łówny nacisk na </a:t>
            </a:r>
            <a:r>
              <a:rPr lang="en-US" sz="1500" dirty="0" err="1" smtClean="0">
                <a:solidFill>
                  <a:srgbClr val="FFFFFF"/>
                </a:solidFill>
              </a:rPr>
              <a:t>treści</a:t>
            </a:r>
            <a:r>
              <a:rPr lang="en-US" sz="1500" dirty="0" smtClean="0">
                <a:solidFill>
                  <a:srgbClr val="FFFFFF"/>
                </a:solidFill>
              </a:rPr>
              <a:t> 1080p50/</a:t>
            </a:r>
            <a:r>
              <a:rPr lang="en-US" sz="1500" smtClean="0">
                <a:solidFill>
                  <a:srgbClr val="FFFFFF"/>
                </a:solidFill>
              </a:rPr>
              <a:t>60 </a:t>
            </a:r>
            <a:br>
              <a:rPr lang="en-US" sz="1500" smtClean="0">
                <a:solidFill>
                  <a:srgbClr val="FFFFFF"/>
                </a:solidFill>
              </a:rPr>
            </a:br>
            <a:r>
              <a:rPr lang="en-US" sz="1500" smtClean="0">
                <a:solidFill>
                  <a:srgbClr val="FFFFFF"/>
                </a:solidFill>
              </a:rPr>
              <a:t>oraz na Ultra </a:t>
            </a:r>
            <a:r>
              <a:rPr lang="en-US" sz="1500" dirty="0">
                <a:solidFill>
                  <a:srgbClr val="FFFFFF"/>
                </a:solidFill>
              </a:rPr>
              <a:t>HD </a:t>
            </a:r>
          </a:p>
          <a:p>
            <a:pPr marL="0" lvl="1"/>
            <a:endParaRPr lang="en-US" sz="1500" dirty="0">
              <a:solidFill>
                <a:srgbClr val="FFFFFF"/>
              </a:solidFill>
            </a:endParaRPr>
          </a:p>
          <a:p>
            <a:pPr marL="274308" lvl="1" indent="-285738">
              <a:buFont typeface="Arial" panose="020B0604020202020204" pitchFamily="34" charset="0"/>
              <a:buChar char="•"/>
            </a:pPr>
            <a:r>
              <a:rPr lang="en-US" sz="1500" dirty="0" err="1">
                <a:solidFill>
                  <a:srgbClr val="FFFFFF"/>
                </a:solidFill>
              </a:rPr>
              <a:t>w</a:t>
            </a:r>
            <a:r>
              <a:rPr lang="en-US" sz="1500" smtClean="0">
                <a:solidFill>
                  <a:srgbClr val="FFFFFF"/>
                </a:solidFill>
              </a:rPr>
              <a:t>ykorzystują </a:t>
            </a:r>
            <a:r>
              <a:rPr lang="en-US" sz="1500" dirty="0" err="1" smtClean="0">
                <a:solidFill>
                  <a:srgbClr val="FFFFFF"/>
                </a:solidFill>
              </a:rPr>
              <a:t>istniejące</a:t>
            </a:r>
            <a:r>
              <a:rPr lang="en-US" sz="1500" dirty="0" smtClean="0">
                <a:solidFill>
                  <a:srgbClr val="FFFFFF"/>
                </a:solidFill>
              </a:rPr>
              <a:t> CDN </a:t>
            </a:r>
            <a:r>
              <a:rPr lang="en-US" sz="1500" dirty="0">
                <a:solidFill>
                  <a:srgbClr val="FFFFFF"/>
                </a:solidFill>
              </a:rPr>
              <a:t>do </a:t>
            </a:r>
            <a:r>
              <a:rPr lang="en-US" sz="1500" dirty="0" err="1">
                <a:solidFill>
                  <a:srgbClr val="FFFFFF"/>
                </a:solidFill>
              </a:rPr>
              <a:t>dystrybucji</a:t>
            </a:r>
            <a:r>
              <a:rPr lang="en-US" sz="1500" dirty="0">
                <a:solidFill>
                  <a:srgbClr val="FFFFFF"/>
                </a:solidFill>
              </a:rPr>
              <a:t> </a:t>
            </a:r>
            <a:r>
              <a:rPr lang="en-US" sz="1500" dirty="0" err="1" smtClean="0">
                <a:solidFill>
                  <a:srgbClr val="FFFFFF"/>
                </a:solidFill>
              </a:rPr>
              <a:t>treści</a:t>
            </a:r>
            <a:endParaRPr lang="en-US" sz="1500" dirty="0">
              <a:solidFill>
                <a:srgbClr val="FFFFFF"/>
              </a:solidFill>
            </a:endParaRPr>
          </a:p>
          <a:p>
            <a:pPr marL="274308" lvl="1" indent="-285738">
              <a:buFont typeface="Arial" panose="020B0604020202020204" pitchFamily="34" charset="0"/>
              <a:buChar char="•"/>
            </a:pPr>
            <a:endParaRPr lang="en-US" sz="1500" dirty="0">
              <a:solidFill>
                <a:srgbClr val="FFFFFF"/>
              </a:solidFill>
            </a:endParaRPr>
          </a:p>
          <a:p>
            <a:pPr marL="274308" lvl="1" indent="-285738">
              <a:buFont typeface="Arial" panose="020B0604020202020204" pitchFamily="34" charset="0"/>
              <a:buChar char="•"/>
            </a:pPr>
            <a:r>
              <a:rPr lang="en-US" sz="1500" dirty="0" err="1">
                <a:solidFill>
                  <a:srgbClr val="FFFFFF"/>
                </a:solidFill>
              </a:rPr>
              <a:t>u</a:t>
            </a:r>
            <a:r>
              <a:rPr lang="en-US" sz="1500" smtClean="0">
                <a:solidFill>
                  <a:srgbClr val="FFFFFF"/>
                </a:solidFill>
              </a:rPr>
              <a:t>ruchomienie </a:t>
            </a:r>
            <a:r>
              <a:rPr lang="en-US" sz="1500" dirty="0" smtClean="0">
                <a:solidFill>
                  <a:srgbClr val="FFFFFF"/>
                </a:solidFill>
              </a:rPr>
              <a:t>w 2014 </a:t>
            </a:r>
            <a:endParaRPr lang="en-US" sz="1500" dirty="0">
              <a:solidFill>
                <a:srgbClr val="FFFFFF"/>
              </a:solidFill>
            </a:endParaRPr>
          </a:p>
        </p:txBody>
      </p:sp>
      <p:sp>
        <p:nvSpPr>
          <p:cNvPr id="16" name="Rounded Rectangle 15"/>
          <p:cNvSpPr/>
          <p:nvPr/>
        </p:nvSpPr>
        <p:spPr>
          <a:xfrm>
            <a:off x="3077948" y="833018"/>
            <a:ext cx="2783202" cy="705524"/>
          </a:xfrm>
          <a:prstGeom prst="roundRect">
            <a:avLst>
              <a:gd name="adj" fmla="val 0"/>
            </a:avLst>
          </a:prstGeom>
          <a:gradFill flip="none" rotWithShape="1">
            <a:gsLst>
              <a:gs pos="53000">
                <a:srgbClr val="00CECC"/>
              </a:gs>
              <a:gs pos="0">
                <a:srgbClr val="00A2A2"/>
              </a:gs>
              <a:gs pos="100000">
                <a:srgbClr val="00C0C2"/>
              </a:gs>
            </a:gsLst>
            <a:lin ang="16200000" scaled="0"/>
            <a:tileRect/>
          </a:gradFill>
          <a:ln w="3175">
            <a:solidFill>
              <a:srgbClr val="52E3DE"/>
            </a:solidFill>
          </a:ln>
          <a:effectLst>
            <a:outerShdw blurRad="76200" dist="50800" dir="5400000" algn="ctr" rotWithShape="0">
              <a:srgbClr val="000000">
                <a:alpha val="27000"/>
              </a:srgbClr>
            </a:outerShdw>
          </a:effectLst>
          <a:scene3d>
            <a:camera prst="orthographicFront"/>
            <a:lightRig rig="threePt" dir="t"/>
          </a:scene3d>
          <a:sp3d>
            <a:bevelT w="101600" h="50800"/>
          </a:sp3d>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fontAlgn="base">
              <a:lnSpc>
                <a:spcPct val="90000"/>
              </a:lnSpc>
              <a:spcBef>
                <a:spcPct val="0"/>
              </a:spcBef>
              <a:spcAft>
                <a:spcPct val="0"/>
              </a:spcAft>
            </a:pPr>
            <a:r>
              <a:rPr lang="en-US" sz="2100" b="1" dirty="0" smtClean="0">
                <a:solidFill>
                  <a:srgbClr val="FFFFFF"/>
                </a:solidFill>
              </a:rPr>
              <a:t>VOD</a:t>
            </a:r>
            <a:endParaRPr lang="en-US" sz="2100" b="1" dirty="0">
              <a:solidFill>
                <a:srgbClr val="FFFFFF"/>
              </a:solidFill>
            </a:endParaRPr>
          </a:p>
        </p:txBody>
      </p:sp>
      <p:sp>
        <p:nvSpPr>
          <p:cNvPr id="2" name="Title 1"/>
          <p:cNvSpPr>
            <a:spLocks noGrp="1"/>
          </p:cNvSpPr>
          <p:nvPr>
            <p:ph type="title"/>
          </p:nvPr>
        </p:nvSpPr>
        <p:spPr>
          <a:xfrm>
            <a:off x="205899" y="79311"/>
            <a:ext cx="11448832" cy="838200"/>
          </a:xfrm>
        </p:spPr>
        <p:txBody>
          <a:bodyPr/>
          <a:lstStyle/>
          <a:p>
            <a:r>
              <a:rPr lang="en-US" dirty="0" err="1" smtClean="0"/>
              <a:t>Adopcja</a:t>
            </a:r>
            <a:r>
              <a:rPr lang="en-US" dirty="0" smtClean="0"/>
              <a:t> </a:t>
            </a:r>
            <a:r>
              <a:rPr lang="en-US" dirty="0" err="1" smtClean="0"/>
              <a:t>kodeka</a:t>
            </a:r>
            <a:r>
              <a:rPr lang="en-US" dirty="0" smtClean="0"/>
              <a:t> HEVC &amp; 4K </a:t>
            </a:r>
            <a:r>
              <a:rPr lang="en-US" dirty="0" err="1" smtClean="0"/>
              <a:t>na</a:t>
            </a:r>
            <a:r>
              <a:rPr lang="en-US" dirty="0" smtClean="0"/>
              <a:t> </a:t>
            </a:r>
            <a:r>
              <a:rPr lang="en-US" dirty="0" err="1" smtClean="0"/>
              <a:t>rynku</a:t>
            </a:r>
            <a:endParaRPr lang="en-US" dirty="0"/>
          </a:p>
        </p:txBody>
      </p:sp>
      <p:sp>
        <p:nvSpPr>
          <p:cNvPr id="3" name="Oval 2"/>
          <p:cNvSpPr/>
          <p:nvPr/>
        </p:nvSpPr>
        <p:spPr>
          <a:xfrm>
            <a:off x="8845809" y="4947360"/>
            <a:ext cx="2864919" cy="782716"/>
          </a:xfrm>
          <a:prstGeom prst="ellipse">
            <a:avLst/>
          </a:prstGeom>
          <a:solidFill>
            <a:srgbClr val="FFFF00">
              <a:alpha val="42000"/>
            </a:srgb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Tree>
    <p:extLst>
      <p:ext uri="{BB962C8B-B14F-4D97-AF65-F5344CB8AC3E}">
        <p14:creationId xmlns:p14="http://schemas.microsoft.com/office/powerpoint/2010/main" val="7302978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Architektura</a:t>
            </a:r>
            <a:r>
              <a:rPr lang="en-US" dirty="0" smtClean="0"/>
              <a:t> </a:t>
            </a:r>
            <a:r>
              <a:rPr lang="en-US" err="1" smtClean="0"/>
              <a:t>dla</a:t>
            </a:r>
            <a:r>
              <a:rPr lang="en-US" smtClean="0"/>
              <a:t> dostarczania </a:t>
            </a:r>
            <a:r>
              <a:rPr lang="en-US" dirty="0" err="1" smtClean="0"/>
              <a:t>treści</a:t>
            </a:r>
            <a:r>
              <a:rPr lang="en-US" dirty="0" smtClean="0"/>
              <a:t> live</a:t>
            </a:r>
            <a:br>
              <a:rPr lang="en-US" dirty="0" smtClean="0"/>
            </a:br>
            <a:r>
              <a:rPr lang="en-US" sz="2800" dirty="0" smtClean="0">
                <a:solidFill>
                  <a:srgbClr val="FFFF00"/>
                </a:solidFill>
              </a:rPr>
              <a:t>HEVC – </a:t>
            </a:r>
            <a:r>
              <a:rPr lang="en-US" sz="2800" dirty="0">
                <a:solidFill>
                  <a:srgbClr val="FFFF00"/>
                </a:solidFill>
              </a:rPr>
              <a:t>1H 2014</a:t>
            </a:r>
            <a:endParaRPr lang="nl-BE" dirty="0">
              <a:solidFill>
                <a:srgbClr val="FFFF00"/>
              </a:solidFill>
            </a:endParaRPr>
          </a:p>
        </p:txBody>
      </p:sp>
      <p:sp>
        <p:nvSpPr>
          <p:cNvPr id="3" name="Text Placeholder 2"/>
          <p:cNvSpPr>
            <a:spLocks noGrp="1"/>
          </p:cNvSpPr>
          <p:nvPr>
            <p:ph type="body" sz="quarter" idx="10"/>
          </p:nvPr>
        </p:nvSpPr>
        <p:spPr>
          <a:xfrm>
            <a:off x="319551" y="3817699"/>
            <a:ext cx="8760751" cy="2588452"/>
          </a:xfrm>
        </p:spPr>
        <p:txBody>
          <a:bodyPr/>
          <a:lstStyle/>
          <a:p>
            <a:pPr marL="480200" indent="-480200">
              <a:buNone/>
              <a:tabLst>
                <a:tab pos="480200" algn="l"/>
              </a:tabLst>
            </a:pPr>
            <a:r>
              <a:rPr lang="en-US" sz="2000" dirty="0">
                <a:solidFill>
                  <a:schemeClr val="tx2"/>
                </a:solidFill>
              </a:rPr>
              <a:t>1a.</a:t>
            </a:r>
            <a:r>
              <a:rPr lang="en-US" sz="2000"/>
              <a:t>	</a:t>
            </a:r>
            <a:r>
              <a:rPr lang="en-US" sz="2000" dirty="0" err="1"/>
              <a:t>d</a:t>
            </a:r>
            <a:r>
              <a:rPr lang="en-US" sz="2000" smtClean="0"/>
              <a:t>ystrybucja </a:t>
            </a:r>
            <a:r>
              <a:rPr lang="en-US" sz="2000" dirty="0"/>
              <a:t>do </a:t>
            </a:r>
            <a:r>
              <a:rPr lang="en-US" sz="2000" dirty="0" err="1"/>
              <a:t>telefonów</a:t>
            </a:r>
            <a:r>
              <a:rPr lang="en-US" sz="2000" dirty="0"/>
              <a:t> </a:t>
            </a:r>
            <a:r>
              <a:rPr lang="en-US" sz="2000" dirty="0" err="1"/>
              <a:t>komórkowych</a:t>
            </a:r>
            <a:r>
              <a:rPr lang="en-US" sz="2000" dirty="0"/>
              <a:t> </a:t>
            </a:r>
            <a:r>
              <a:rPr lang="en-US" sz="2000" dirty="0" err="1"/>
              <a:t>i</a:t>
            </a:r>
            <a:r>
              <a:rPr lang="en-US" sz="2000" dirty="0"/>
              <a:t> </a:t>
            </a:r>
            <a:r>
              <a:rPr lang="en-US" sz="2000" dirty="0" err="1"/>
              <a:t>tabletów</a:t>
            </a:r>
            <a:r>
              <a:rPr lang="en-US" sz="2000" dirty="0"/>
              <a:t> </a:t>
            </a:r>
            <a:r>
              <a:rPr lang="en-US" sz="2000" dirty="0" smtClean="0"/>
              <a:t>w bitrate 600</a:t>
            </a:r>
            <a:r>
              <a:rPr lang="en-US" sz="2000"/>
              <a:t>-</a:t>
            </a:r>
            <a:r>
              <a:rPr lang="en-US" sz="2000" smtClean="0"/>
              <a:t>800kbit/s </a:t>
            </a:r>
            <a:r>
              <a:rPr lang="en-US" sz="2000" dirty="0" err="1" smtClean="0"/>
              <a:t>przy</a:t>
            </a:r>
            <a:r>
              <a:rPr lang="en-US" sz="2000" dirty="0" smtClean="0"/>
              <a:t> </a:t>
            </a:r>
            <a:r>
              <a:rPr lang="en-US" sz="2000" dirty="0" err="1" smtClean="0"/>
              <a:t>transmisji</a:t>
            </a:r>
            <a:r>
              <a:rPr lang="en-US" sz="2000" dirty="0" smtClean="0"/>
              <a:t> </a:t>
            </a:r>
            <a:r>
              <a:rPr lang="en-US" sz="2000" dirty="0" err="1" smtClean="0"/>
              <a:t>poprzez</a:t>
            </a:r>
            <a:r>
              <a:rPr lang="en-US" sz="2000" dirty="0" smtClean="0"/>
              <a:t> UMTS </a:t>
            </a:r>
            <a:endParaRPr lang="en-US" sz="2000" dirty="0"/>
          </a:p>
          <a:p>
            <a:pPr marL="827046" lvl="1" indent="-285750">
              <a:buFont typeface="Arial"/>
              <a:buChar char="•"/>
              <a:tabLst>
                <a:tab pos="480200" algn="l"/>
              </a:tabLst>
            </a:pPr>
            <a:endParaRPr lang="en-US" sz="1800" dirty="0" smtClean="0"/>
          </a:p>
          <a:p>
            <a:pPr marL="480200" indent="-480200">
              <a:buNone/>
              <a:tabLst>
                <a:tab pos="480200" algn="l"/>
              </a:tabLst>
            </a:pPr>
            <a:r>
              <a:rPr lang="en-US" sz="2000" dirty="0" smtClean="0">
                <a:solidFill>
                  <a:schemeClr val="tx2"/>
                </a:solidFill>
              </a:rPr>
              <a:t>1b</a:t>
            </a:r>
            <a:r>
              <a:rPr lang="en-US" sz="2000" dirty="0">
                <a:solidFill>
                  <a:schemeClr val="tx2"/>
                </a:solidFill>
              </a:rPr>
              <a:t>.</a:t>
            </a:r>
            <a:r>
              <a:rPr lang="en-US" sz="2000">
                <a:solidFill>
                  <a:schemeClr val="tx2"/>
                </a:solidFill>
              </a:rPr>
              <a:t>	</a:t>
            </a:r>
            <a:r>
              <a:rPr lang="en-US" sz="2000" dirty="0" err="1"/>
              <a:t>d</a:t>
            </a:r>
            <a:r>
              <a:rPr lang="en-US" sz="2000" smtClean="0"/>
              <a:t>ystrybucja </a:t>
            </a:r>
            <a:r>
              <a:rPr lang="en-US" sz="2000" dirty="0" err="1" smtClean="0"/>
              <a:t>dla</a:t>
            </a:r>
            <a:r>
              <a:rPr lang="en-US" sz="2000" dirty="0" smtClean="0"/>
              <a:t> </a:t>
            </a:r>
            <a:r>
              <a:rPr lang="en-US" sz="2000" dirty="0" err="1" smtClean="0"/>
              <a:t>tabletów</a:t>
            </a:r>
            <a:r>
              <a:rPr lang="en-US" sz="2000" dirty="0" smtClean="0"/>
              <a:t>, </a:t>
            </a:r>
            <a:r>
              <a:rPr lang="en-US" sz="2000" dirty="0"/>
              <a:t>PC</a:t>
            </a:r>
            <a:r>
              <a:rPr lang="en-US" sz="2000"/>
              <a:t>, urządzeń </a:t>
            </a:r>
            <a:r>
              <a:rPr lang="en-US" sz="2000" smtClean="0"/>
              <a:t>mobilnych – </a:t>
            </a:r>
            <a:r>
              <a:rPr lang="en-US" sz="2000" dirty="0" smtClean="0"/>
              <a:t>do 720p30 </a:t>
            </a:r>
            <a:endParaRPr lang="en-US" sz="2000" dirty="0"/>
          </a:p>
          <a:p>
            <a:pPr marL="951933" lvl="1" indent="-363844">
              <a:buFont typeface="Arial" pitchFamily="34" charset="0"/>
              <a:buChar char="•"/>
              <a:tabLst>
                <a:tab pos="951933" algn="l"/>
              </a:tabLst>
            </a:pPr>
            <a:r>
              <a:rPr lang="en-US" sz="1400" u="sng" dirty="0" err="1"/>
              <a:t>w</a:t>
            </a:r>
            <a:r>
              <a:rPr lang="en-US" sz="1400" u="sng" smtClean="0"/>
              <a:t>ykorzystanie </a:t>
            </a:r>
            <a:r>
              <a:rPr lang="en-US" sz="1400" u="sng" dirty="0" smtClean="0"/>
              <a:t>Adaptive Bit Rate </a:t>
            </a:r>
          </a:p>
          <a:p>
            <a:pPr marL="588089" lvl="1">
              <a:tabLst>
                <a:tab pos="951933" algn="l"/>
              </a:tabLst>
            </a:pPr>
            <a:r>
              <a:rPr lang="en-US" sz="1900" dirty="0"/>
              <a:t/>
            </a:r>
            <a:br>
              <a:rPr lang="en-US" sz="1900" dirty="0"/>
            </a:br>
            <a:endParaRPr lang="en-US" sz="1500" dirty="0"/>
          </a:p>
          <a:p>
            <a:pPr marL="846149" lvl="1" indent="-609240">
              <a:buFont typeface="Arial" pitchFamily="34" charset="0"/>
              <a:buChar char="•"/>
            </a:pPr>
            <a:endParaRPr lang="nl-BE" sz="1900" dirty="0"/>
          </a:p>
          <a:p>
            <a:pPr marL="846149" lvl="1" indent="-609240">
              <a:buFont typeface="Arial" pitchFamily="34" charset="0"/>
              <a:buChar char="•"/>
            </a:pPr>
            <a:endParaRPr lang="nl-BE" sz="1900" dirty="0"/>
          </a:p>
        </p:txBody>
      </p:sp>
      <p:grpSp>
        <p:nvGrpSpPr>
          <p:cNvPr id="25" name="Group 24"/>
          <p:cNvGrpSpPr/>
          <p:nvPr/>
        </p:nvGrpSpPr>
        <p:grpSpPr>
          <a:xfrm>
            <a:off x="56683" y="1531109"/>
            <a:ext cx="11947884" cy="2275297"/>
            <a:chOff x="0" y="1003299"/>
            <a:chExt cx="9144000" cy="1798327"/>
          </a:xfrm>
        </p:grpSpPr>
        <p:pic>
          <p:nvPicPr>
            <p:cNvPr id="18" name="Picture 15" descr="IP_diagram_bg"/>
            <p:cNvPicPr>
              <a:picLocks noChangeAspect="1" noChangeArrowheads="1"/>
            </p:cNvPicPr>
            <p:nvPr/>
          </p:nvPicPr>
          <p:blipFill>
            <a:blip r:embed="rId2" cstate="print"/>
            <a:srcRect/>
            <a:stretch>
              <a:fillRect/>
            </a:stretch>
          </p:blipFill>
          <p:spPr bwMode="auto">
            <a:xfrm>
              <a:off x="0" y="1003300"/>
              <a:ext cx="9144000" cy="1798326"/>
            </a:xfrm>
            <a:prstGeom prst="rect">
              <a:avLst/>
            </a:prstGeom>
            <a:noFill/>
            <a:ln w="9525">
              <a:noFill/>
              <a:miter lim="800000"/>
              <a:headEnd/>
              <a:tailEnd/>
            </a:ln>
          </p:spPr>
        </p:pic>
        <p:pic>
          <p:nvPicPr>
            <p:cNvPr id="19" name="Picture 16" descr="IP_diagram"/>
            <p:cNvPicPr>
              <a:picLocks noChangeAspect="1" noChangeArrowheads="1"/>
            </p:cNvPicPr>
            <p:nvPr/>
          </p:nvPicPr>
          <p:blipFill>
            <a:blip r:embed="rId3" cstate="print"/>
            <a:srcRect/>
            <a:stretch>
              <a:fillRect/>
            </a:stretch>
          </p:blipFill>
          <p:spPr bwMode="auto">
            <a:xfrm>
              <a:off x="573273" y="1190409"/>
              <a:ext cx="7950375" cy="1485179"/>
            </a:xfrm>
            <a:prstGeom prst="rect">
              <a:avLst/>
            </a:prstGeom>
            <a:noFill/>
            <a:ln w="9525">
              <a:noFill/>
              <a:miter lim="800000"/>
              <a:headEnd/>
              <a:tailEnd/>
            </a:ln>
          </p:spPr>
        </p:pic>
        <p:sp>
          <p:nvSpPr>
            <p:cNvPr id="20" name="Text Box 28"/>
            <p:cNvSpPr txBox="1">
              <a:spLocks noChangeArrowheads="1"/>
            </p:cNvSpPr>
            <p:nvPr/>
          </p:nvSpPr>
          <p:spPr bwMode="auto">
            <a:xfrm>
              <a:off x="1709038" y="1195606"/>
              <a:ext cx="973664" cy="243930"/>
            </a:xfrm>
            <a:prstGeom prst="rect">
              <a:avLst/>
            </a:prstGeom>
            <a:noFill/>
            <a:ln w="9525" algn="ctr">
              <a:noFill/>
              <a:miter lim="800000"/>
              <a:headEnd/>
              <a:tailEnd/>
            </a:ln>
          </p:spPr>
          <p:txBody>
            <a:bodyPr wrap="none" lIns="82124" tIns="41061" rIns="82124" bIns="41061">
              <a:spAutoFit/>
            </a:bodyPr>
            <a:lstStyle/>
            <a:p>
              <a:pPr algn="ctr" defTabSz="1085207" eaLnBrk="0" hangingPunct="0">
                <a:lnSpc>
                  <a:spcPct val="90000"/>
                </a:lnSpc>
              </a:pPr>
              <a:r>
                <a:rPr lang="en-US" sz="1600">
                  <a:solidFill>
                    <a:schemeClr val="folHlink"/>
                  </a:solidFill>
                  <a:ea typeface="ＭＳ Ｐゴシック"/>
                  <a:cs typeface="Arial" charset="0"/>
                </a:rPr>
                <a:t>Contribution</a:t>
              </a:r>
            </a:p>
          </p:txBody>
        </p:sp>
        <p:sp>
          <p:nvSpPr>
            <p:cNvPr id="21" name="Text Box 46"/>
            <p:cNvSpPr txBox="1">
              <a:spLocks noChangeArrowheads="1"/>
            </p:cNvSpPr>
            <p:nvPr/>
          </p:nvSpPr>
          <p:spPr bwMode="auto">
            <a:xfrm>
              <a:off x="3129965" y="1195606"/>
              <a:ext cx="912400" cy="419075"/>
            </a:xfrm>
            <a:prstGeom prst="rect">
              <a:avLst/>
            </a:prstGeom>
            <a:noFill/>
            <a:ln w="9525" algn="ctr">
              <a:noFill/>
              <a:miter lim="800000"/>
              <a:headEnd/>
              <a:tailEnd/>
            </a:ln>
          </p:spPr>
          <p:txBody>
            <a:bodyPr wrap="none" lIns="82124" tIns="41061" rIns="82124" bIns="41061">
              <a:spAutoFit/>
            </a:bodyPr>
            <a:lstStyle/>
            <a:p>
              <a:pPr algn="ctr" defTabSz="1085207" eaLnBrk="0" hangingPunct="0">
                <a:lnSpc>
                  <a:spcPct val="90000"/>
                </a:lnSpc>
              </a:pPr>
              <a:r>
                <a:rPr lang="en-US" sz="1600">
                  <a:solidFill>
                    <a:schemeClr val="folHlink"/>
                  </a:solidFill>
                  <a:ea typeface="ＭＳ Ｐゴシック"/>
                  <a:cs typeface="Arial" charset="0"/>
                </a:rPr>
                <a:t>Primary</a:t>
              </a:r>
            </a:p>
            <a:p>
              <a:pPr algn="ctr" defTabSz="1085207" eaLnBrk="0" hangingPunct="0">
                <a:lnSpc>
                  <a:spcPct val="90000"/>
                </a:lnSpc>
              </a:pPr>
              <a:r>
                <a:rPr lang="en-US" sz="1600">
                  <a:solidFill>
                    <a:schemeClr val="folHlink"/>
                  </a:solidFill>
                  <a:ea typeface="ＭＳ Ｐゴシック"/>
                  <a:cs typeface="Arial" charset="0"/>
                </a:rPr>
                <a:t>Distribution</a:t>
              </a:r>
            </a:p>
          </p:txBody>
        </p:sp>
        <p:sp>
          <p:nvSpPr>
            <p:cNvPr id="22" name="Text Box 47"/>
            <p:cNvSpPr txBox="1">
              <a:spLocks noChangeArrowheads="1"/>
            </p:cNvSpPr>
            <p:nvPr/>
          </p:nvSpPr>
          <p:spPr bwMode="auto">
            <a:xfrm>
              <a:off x="5671212" y="1195606"/>
              <a:ext cx="912400" cy="419075"/>
            </a:xfrm>
            <a:prstGeom prst="rect">
              <a:avLst/>
            </a:prstGeom>
            <a:noFill/>
            <a:ln w="9525" algn="ctr">
              <a:noFill/>
              <a:miter lim="800000"/>
              <a:headEnd/>
              <a:tailEnd/>
            </a:ln>
          </p:spPr>
          <p:txBody>
            <a:bodyPr wrap="none" lIns="82124" tIns="41061" rIns="82124" bIns="41061">
              <a:spAutoFit/>
            </a:bodyPr>
            <a:lstStyle/>
            <a:p>
              <a:pPr algn="ctr" defTabSz="1085207" eaLnBrk="0" hangingPunct="0">
                <a:lnSpc>
                  <a:spcPct val="90000"/>
                </a:lnSpc>
              </a:pPr>
              <a:r>
                <a:rPr lang="en-US" sz="1600">
                  <a:solidFill>
                    <a:schemeClr val="folHlink"/>
                  </a:solidFill>
                  <a:ea typeface="ＭＳ Ｐゴシック"/>
                  <a:cs typeface="Arial" charset="0"/>
                </a:rPr>
                <a:t>Secondary</a:t>
              </a:r>
            </a:p>
            <a:p>
              <a:pPr algn="ctr" defTabSz="1085207" eaLnBrk="0" hangingPunct="0">
                <a:lnSpc>
                  <a:spcPct val="90000"/>
                </a:lnSpc>
              </a:pPr>
              <a:r>
                <a:rPr lang="en-US" sz="1600">
                  <a:solidFill>
                    <a:schemeClr val="folHlink"/>
                  </a:solidFill>
                  <a:ea typeface="ＭＳ Ｐゴシック"/>
                  <a:cs typeface="Arial" charset="0"/>
                </a:rPr>
                <a:t>Distribution</a:t>
              </a:r>
            </a:p>
          </p:txBody>
        </p:sp>
        <p:pic>
          <p:nvPicPr>
            <p:cNvPr id="23" name="Picture 48" descr="highlight"/>
            <p:cNvPicPr>
              <a:picLocks noChangeAspect="1" noChangeArrowheads="1"/>
            </p:cNvPicPr>
            <p:nvPr/>
          </p:nvPicPr>
          <p:blipFill>
            <a:blip r:embed="rId4" cstate="print"/>
            <a:srcRect/>
            <a:stretch>
              <a:fillRect/>
            </a:stretch>
          </p:blipFill>
          <p:spPr bwMode="auto">
            <a:xfrm>
              <a:off x="1195562" y="1003299"/>
              <a:ext cx="5710416" cy="1798327"/>
            </a:xfrm>
            <a:prstGeom prst="rect">
              <a:avLst/>
            </a:prstGeom>
            <a:noFill/>
            <a:ln w="9525">
              <a:noFill/>
              <a:miter lim="800000"/>
              <a:headEnd/>
              <a:tailEnd/>
            </a:ln>
          </p:spPr>
        </p:pic>
      </p:grpSp>
      <p:sp>
        <p:nvSpPr>
          <p:cNvPr id="26" name="Heptagon 25"/>
          <p:cNvSpPr/>
          <p:nvPr/>
        </p:nvSpPr>
        <p:spPr>
          <a:xfrm>
            <a:off x="9325319" y="1499243"/>
            <a:ext cx="521383" cy="496184"/>
          </a:xfrm>
          <a:prstGeom prst="heptagon">
            <a:avLst/>
          </a:prstGeom>
          <a:solidFill>
            <a:srgbClr val="FFFF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4399" rIns="0" bIns="14399" rtlCol="0" anchor="ctr"/>
          <a:lstStyle/>
          <a:p>
            <a:pPr algn="ctr"/>
            <a:r>
              <a:rPr lang="en-US" dirty="0">
                <a:solidFill>
                  <a:srgbClr val="000000"/>
                </a:solidFill>
              </a:rPr>
              <a:t>1</a:t>
            </a:r>
            <a:br>
              <a:rPr lang="en-US" dirty="0">
                <a:solidFill>
                  <a:srgbClr val="000000"/>
                </a:solidFill>
              </a:rPr>
            </a:br>
            <a:r>
              <a:rPr lang="en-US" dirty="0" err="1">
                <a:solidFill>
                  <a:srgbClr val="000000"/>
                </a:solidFill>
              </a:rPr>
              <a:t>a+b</a:t>
            </a:r>
            <a:endParaRPr lang="nl-BE" sz="700"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119097205"/>
              </p:ext>
            </p:extLst>
          </p:nvPr>
        </p:nvGraphicFramePr>
        <p:xfrm>
          <a:off x="8605859" y="4234459"/>
          <a:ext cx="3234348" cy="1447800"/>
        </p:xfrm>
        <a:graphic>
          <a:graphicData uri="http://schemas.openxmlformats.org/drawingml/2006/table">
            <a:tbl>
              <a:tblPr firstRow="1" bandRow="1">
                <a:tableStyleId>{9D7B26C5-4107-4FEC-AEDC-1716B250A1EF}</a:tableStyleId>
              </a:tblPr>
              <a:tblGrid>
                <a:gridCol w="948768"/>
                <a:gridCol w="1111962"/>
                <a:gridCol w="1173618"/>
              </a:tblGrid>
              <a:tr h="289560">
                <a:tc>
                  <a:txBody>
                    <a:bodyPr/>
                    <a:lstStyle/>
                    <a:p>
                      <a:r>
                        <a:rPr lang="da-DK" sz="1100" dirty="0" smtClean="0"/>
                        <a:t>r</a:t>
                      </a:r>
                      <a:r>
                        <a:rPr lang="da-DK" sz="1100" smtClean="0"/>
                        <a:t>esolution</a:t>
                      </a:r>
                      <a:endParaRPr lang="da-DK" sz="1100" dirty="0"/>
                    </a:p>
                  </a:txBody>
                  <a:tcPr marL="72000" marR="72000" marT="60960" marB="60960"/>
                </a:tc>
                <a:tc>
                  <a:txBody>
                    <a:bodyPr/>
                    <a:lstStyle/>
                    <a:p>
                      <a:pPr algn="ctr"/>
                      <a:r>
                        <a:rPr lang="da-DK" sz="1100" dirty="0" smtClean="0"/>
                        <a:t>AVC [kbps]</a:t>
                      </a:r>
                      <a:endParaRPr lang="da-DK" sz="1100" dirty="0"/>
                    </a:p>
                  </a:txBody>
                  <a:tcPr marL="72000" marR="72000" marT="60960" marB="60960"/>
                </a:tc>
                <a:tc>
                  <a:txBody>
                    <a:bodyPr/>
                    <a:lstStyle/>
                    <a:p>
                      <a:pPr algn="ctr"/>
                      <a:r>
                        <a:rPr lang="da-DK" sz="1100" dirty="0" smtClean="0"/>
                        <a:t>HEVC [kbps]</a:t>
                      </a:r>
                      <a:endParaRPr lang="da-DK" sz="1100" b="1" dirty="0">
                        <a:solidFill>
                          <a:srgbClr val="FFFF00"/>
                        </a:solidFill>
                      </a:endParaRPr>
                    </a:p>
                  </a:txBody>
                  <a:tcPr marL="72000" marR="72000" marT="60960" marB="60960"/>
                </a:tc>
              </a:tr>
              <a:tr h="289560">
                <a:tc>
                  <a:txBody>
                    <a:bodyPr/>
                    <a:lstStyle/>
                    <a:p>
                      <a:pPr marL="0" lvl="1" indent="0" algn="l" fontAlgn="b"/>
                      <a:r>
                        <a:rPr lang="da-DK" sz="1100" dirty="0" smtClean="0"/>
                        <a:t>1024x576</a:t>
                      </a:r>
                    </a:p>
                  </a:txBody>
                  <a:tcPr marL="72000" marR="72000" marT="60960" marB="60960"/>
                </a:tc>
                <a:tc>
                  <a:txBody>
                    <a:bodyPr/>
                    <a:lstStyle/>
                    <a:p>
                      <a:pPr algn="ctr"/>
                      <a:r>
                        <a:rPr lang="da-DK" sz="1100" dirty="0" smtClean="0"/>
                        <a:t>1200 </a:t>
                      </a:r>
                      <a:endParaRPr lang="da-DK" sz="1100" dirty="0"/>
                    </a:p>
                  </a:txBody>
                  <a:tcPr marL="72000" marR="72000" marT="60960" marB="60960"/>
                </a:tc>
                <a:tc>
                  <a:txBody>
                    <a:bodyPr/>
                    <a:lstStyle/>
                    <a:p>
                      <a:pPr algn="ctr"/>
                      <a:r>
                        <a:rPr lang="da-DK" sz="1100" dirty="0" smtClean="0"/>
                        <a:t>600-800</a:t>
                      </a:r>
                      <a:endParaRPr lang="da-DK" sz="1100" b="1" dirty="0">
                        <a:solidFill>
                          <a:srgbClr val="FFFF00"/>
                        </a:solidFill>
                      </a:endParaRPr>
                    </a:p>
                  </a:txBody>
                  <a:tcPr marL="72000" marR="72000" marT="60960" marB="60960"/>
                </a:tc>
              </a:tr>
              <a:tr h="2895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a-DK" sz="1100" dirty="0" smtClean="0"/>
                        <a:t>960x540</a:t>
                      </a:r>
                      <a:endParaRPr lang="da-DK" sz="1100" dirty="0"/>
                    </a:p>
                  </a:txBody>
                  <a:tcPr marL="72000" marR="72000" marT="60960" marB="60960"/>
                </a:tc>
                <a:tc>
                  <a:txBody>
                    <a:bodyPr/>
                    <a:lstStyle/>
                    <a:p>
                      <a:pPr algn="ctr"/>
                      <a:r>
                        <a:rPr lang="da-DK" sz="1100" dirty="0" smtClean="0"/>
                        <a:t>800</a:t>
                      </a:r>
                      <a:endParaRPr lang="da-DK" sz="1100" dirty="0"/>
                    </a:p>
                  </a:txBody>
                  <a:tcPr marL="72000" marR="72000" marT="60960" marB="60960"/>
                </a:tc>
                <a:tc>
                  <a:txBody>
                    <a:bodyPr/>
                    <a:lstStyle/>
                    <a:p>
                      <a:pPr algn="ctr"/>
                      <a:r>
                        <a:rPr lang="da-DK" sz="1100" dirty="0" smtClean="0"/>
                        <a:t>400</a:t>
                      </a:r>
                      <a:endParaRPr lang="da-DK" sz="1100" b="1" dirty="0">
                        <a:solidFill>
                          <a:srgbClr val="FFFF00"/>
                        </a:solidFill>
                      </a:endParaRPr>
                    </a:p>
                  </a:txBody>
                  <a:tcPr marL="72000" marR="72000" marT="60960" marB="60960"/>
                </a:tc>
              </a:tr>
              <a:tr h="2895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a-DK" sz="1100" dirty="0" smtClean="0"/>
                        <a:t>640x360</a:t>
                      </a:r>
                      <a:endParaRPr lang="da-DK" sz="1100" dirty="0"/>
                    </a:p>
                  </a:txBody>
                  <a:tcPr marL="72000" marR="72000" marT="60960" marB="60960"/>
                </a:tc>
                <a:tc>
                  <a:txBody>
                    <a:bodyPr/>
                    <a:lstStyle/>
                    <a:p>
                      <a:pPr algn="ctr"/>
                      <a:r>
                        <a:rPr lang="da-DK" sz="1100" dirty="0" smtClean="0"/>
                        <a:t>800</a:t>
                      </a:r>
                      <a:endParaRPr lang="da-DK" sz="1100" dirty="0"/>
                    </a:p>
                  </a:txBody>
                  <a:tcPr marL="72000" marR="72000" marT="60960" marB="60960"/>
                </a:tc>
                <a:tc>
                  <a:txBody>
                    <a:bodyPr/>
                    <a:lstStyle/>
                    <a:p>
                      <a:pPr algn="ctr"/>
                      <a:r>
                        <a:rPr lang="da-DK" sz="1100" dirty="0" smtClean="0"/>
                        <a:t>400</a:t>
                      </a:r>
                      <a:endParaRPr lang="da-DK" sz="1100" b="1" dirty="0">
                        <a:solidFill>
                          <a:srgbClr val="FFFF00"/>
                        </a:solidFill>
                      </a:endParaRPr>
                    </a:p>
                  </a:txBody>
                  <a:tcPr marL="72000" marR="72000" marT="60960" marB="60960"/>
                </a:tc>
              </a:tr>
              <a:tr h="2895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a-DK" sz="1100" dirty="0" smtClean="0"/>
                        <a:t>400x224</a:t>
                      </a:r>
                      <a:endParaRPr lang="da-DK" sz="1100" dirty="0"/>
                    </a:p>
                  </a:txBody>
                  <a:tcPr marL="72000" marR="72000" marT="60960" marB="60960"/>
                </a:tc>
                <a:tc>
                  <a:txBody>
                    <a:bodyPr/>
                    <a:lstStyle/>
                    <a:p>
                      <a:pPr algn="ctr"/>
                      <a:r>
                        <a:rPr lang="da-DK" sz="1100" dirty="0" smtClean="0"/>
                        <a:t>400</a:t>
                      </a:r>
                      <a:endParaRPr lang="da-DK" sz="1100" dirty="0"/>
                    </a:p>
                  </a:txBody>
                  <a:tcPr marL="72000" marR="72000" marT="60960" marB="60960"/>
                </a:tc>
                <a:tc>
                  <a:txBody>
                    <a:bodyPr/>
                    <a:lstStyle/>
                    <a:p>
                      <a:pPr algn="ctr"/>
                      <a:r>
                        <a:rPr lang="da-DK" sz="1100" dirty="0" smtClean="0"/>
                        <a:t>200</a:t>
                      </a:r>
                      <a:endParaRPr lang="da-DK" sz="1100" b="1" dirty="0">
                        <a:solidFill>
                          <a:srgbClr val="FFFF00"/>
                        </a:solidFill>
                      </a:endParaRPr>
                    </a:p>
                  </a:txBody>
                  <a:tcPr marL="72000" marR="72000" marT="60960" marB="60960"/>
                </a:tc>
              </a:tr>
            </a:tbl>
          </a:graphicData>
        </a:graphic>
      </p:graphicFrame>
    </p:spTree>
    <p:extLst>
      <p:ext uri="{BB962C8B-B14F-4D97-AF65-F5344CB8AC3E}">
        <p14:creationId xmlns:p14="http://schemas.microsoft.com/office/powerpoint/2010/main" val="2357643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HEVC </a:t>
            </a:r>
            <a:r>
              <a:rPr lang="en-US" dirty="0" err="1" smtClean="0"/>
              <a:t>oraz</a:t>
            </a:r>
            <a:r>
              <a:rPr lang="en-US" dirty="0" smtClean="0"/>
              <a:t> 4K: </a:t>
            </a:r>
            <a:r>
              <a:rPr lang="en-US" i="1" dirty="0" smtClean="0"/>
              <a:t>VOD</a:t>
            </a:r>
            <a:endParaRPr lang="en-US" dirty="0"/>
          </a:p>
        </p:txBody>
      </p:sp>
      <p:sp>
        <p:nvSpPr>
          <p:cNvPr id="56" name="Text Placeholder 2"/>
          <p:cNvSpPr>
            <a:spLocks noGrp="1"/>
          </p:cNvSpPr>
          <p:nvPr>
            <p:ph type="body" sz="quarter" idx="10"/>
          </p:nvPr>
        </p:nvSpPr>
        <p:spPr>
          <a:xfrm>
            <a:off x="319551" y="1066978"/>
            <a:ext cx="5348950" cy="5266007"/>
          </a:xfrm>
          <a:noFill/>
          <a:ln>
            <a:noFill/>
          </a:ln>
        </p:spPr>
        <p:txBody>
          <a:bodyPr/>
          <a:lstStyle/>
          <a:p>
            <a:r>
              <a:rPr lang="en-GB" sz="2000" dirty="0" err="1"/>
              <a:t>k</a:t>
            </a:r>
            <a:r>
              <a:rPr lang="en-GB" sz="2000" smtClean="0"/>
              <a:t>ompresja </a:t>
            </a:r>
            <a:r>
              <a:rPr lang="en-GB" sz="2000" dirty="0" smtClean="0"/>
              <a:t>HEVC 4Kp25</a:t>
            </a:r>
            <a:r>
              <a:rPr lang="en-GB" sz="2000" dirty="0"/>
              <a:t>/</a:t>
            </a:r>
            <a:r>
              <a:rPr lang="en-GB" sz="2000"/>
              <a:t>30 </a:t>
            </a:r>
            <a:r>
              <a:rPr lang="en-GB" sz="2000" smtClean="0"/>
              <a:t/>
            </a:r>
            <a:br>
              <a:rPr lang="en-GB" sz="2000" smtClean="0"/>
            </a:br>
            <a:r>
              <a:rPr lang="en-GB" sz="2000" smtClean="0"/>
              <a:t>oraz </a:t>
            </a:r>
            <a:r>
              <a:rPr lang="en-GB" sz="2000" dirty="0" smtClean="0"/>
              <a:t>4Kp50</a:t>
            </a:r>
            <a:r>
              <a:rPr lang="en-GB" sz="2000" dirty="0"/>
              <a:t>/60 </a:t>
            </a:r>
            <a:r>
              <a:rPr lang="en-GB" sz="2000" dirty="0" err="1" smtClean="0"/>
              <a:t>dla</a:t>
            </a:r>
            <a:r>
              <a:rPr lang="en-GB" sz="2000" dirty="0" smtClean="0"/>
              <a:t> </a:t>
            </a:r>
            <a:r>
              <a:rPr lang="en-GB" sz="2000" dirty="0" err="1" smtClean="0"/>
              <a:t>plików</a:t>
            </a:r>
            <a:r>
              <a:rPr lang="en-GB" sz="2000" dirty="0" smtClean="0"/>
              <a:t> video offline</a:t>
            </a:r>
            <a:endParaRPr lang="en-GB" sz="2000" dirty="0"/>
          </a:p>
          <a:p>
            <a:r>
              <a:rPr lang="en-GB" sz="2000" dirty="0" err="1"/>
              <a:t>b</a:t>
            </a:r>
            <a:r>
              <a:rPr lang="en-GB" sz="2000" smtClean="0"/>
              <a:t>azuje </a:t>
            </a:r>
            <a:r>
              <a:rPr lang="en-GB" sz="2000" dirty="0" err="1" smtClean="0"/>
              <a:t>na</a:t>
            </a:r>
            <a:r>
              <a:rPr lang="en-GB" sz="2000" dirty="0" smtClean="0"/>
              <a:t> </a:t>
            </a:r>
            <a:r>
              <a:rPr lang="en-GB" sz="2000" dirty="0" err="1" smtClean="0"/>
              <a:t>rozwiązaniu</a:t>
            </a:r>
            <a:r>
              <a:rPr lang="en-GB" sz="2000" dirty="0" smtClean="0"/>
              <a:t> Cisco </a:t>
            </a:r>
            <a:r>
              <a:rPr lang="en-GB" sz="2000" dirty="0" err="1"/>
              <a:t>AnyRes</a:t>
            </a:r>
            <a:r>
              <a:rPr lang="en-GB" sz="2000" dirty="0"/>
              <a:t> Video on Demand </a:t>
            </a:r>
            <a:r>
              <a:rPr lang="en-GB" sz="2000" err="1" smtClean="0"/>
              <a:t>pracującym</a:t>
            </a:r>
            <a:r>
              <a:rPr lang="en-GB" sz="2000" smtClean="0"/>
              <a:t> </a:t>
            </a:r>
            <a:br>
              <a:rPr lang="en-GB" sz="2000" smtClean="0"/>
            </a:br>
            <a:r>
              <a:rPr lang="en-GB" sz="2000" smtClean="0"/>
              <a:t>na Cisco </a:t>
            </a:r>
            <a:r>
              <a:rPr lang="en-GB" sz="2000" dirty="0"/>
              <a:t>Unified Computing System (UCS) </a:t>
            </a:r>
            <a:endParaRPr lang="en-GB" sz="2000" dirty="0" smtClean="0"/>
          </a:p>
          <a:p>
            <a:r>
              <a:rPr lang="en-GB" sz="2000" err="1"/>
              <a:t>n</a:t>
            </a:r>
            <a:r>
              <a:rPr lang="en-GB" sz="2000" smtClean="0"/>
              <a:t>acisk deweloperów </a:t>
            </a:r>
            <a:r>
              <a:rPr lang="en-GB" sz="2000" dirty="0" err="1" smtClean="0"/>
              <a:t>położony</a:t>
            </a:r>
            <a:r>
              <a:rPr lang="en-GB" sz="2000" dirty="0" smtClean="0"/>
              <a:t> </a:t>
            </a:r>
            <a:r>
              <a:rPr lang="en-GB" sz="2000" dirty="0" err="1" smtClean="0"/>
              <a:t>na</a:t>
            </a:r>
            <a:r>
              <a:rPr lang="en-GB" sz="2000" dirty="0" smtClean="0"/>
              <a:t> </a:t>
            </a:r>
            <a:r>
              <a:rPr lang="en-GB" sz="2000" dirty="0" err="1" smtClean="0"/>
              <a:t>jakość</a:t>
            </a:r>
            <a:r>
              <a:rPr lang="en-GB" sz="2000" dirty="0" smtClean="0"/>
              <a:t> </a:t>
            </a:r>
            <a:r>
              <a:rPr lang="en-GB" sz="2000" dirty="0" err="1" smtClean="0"/>
              <a:t>obrazu</a:t>
            </a:r>
            <a:endParaRPr lang="en-GB" sz="2000" dirty="0" smtClean="0"/>
          </a:p>
          <a:p>
            <a:pPr marL="0" indent="0">
              <a:buNone/>
            </a:pPr>
            <a:r>
              <a:rPr lang="en-GB" sz="2000" dirty="0" err="1" smtClean="0"/>
              <a:t>Roadmapa</a:t>
            </a:r>
            <a:r>
              <a:rPr lang="en-GB" sz="2000" dirty="0" smtClean="0"/>
              <a:t>:</a:t>
            </a:r>
            <a:endParaRPr lang="en-GB" sz="2000" dirty="0"/>
          </a:p>
          <a:p>
            <a:r>
              <a:rPr lang="en-US" sz="2000" dirty="0" smtClean="0"/>
              <a:t>Q2 2014</a:t>
            </a:r>
            <a:endParaRPr lang="en-US" sz="2000" dirty="0"/>
          </a:p>
          <a:p>
            <a:pPr marL="827046" lvl="1" indent="-285750">
              <a:spcBef>
                <a:spcPts val="600"/>
              </a:spcBef>
              <a:buFont typeface="Arial"/>
              <a:buChar char="•"/>
            </a:pPr>
            <a:r>
              <a:rPr lang="en-US" sz="1800" dirty="0" smtClean="0"/>
              <a:t>Progressive</a:t>
            </a:r>
            <a:endParaRPr lang="en-US" sz="1800" dirty="0"/>
          </a:p>
          <a:p>
            <a:pPr marL="827046" lvl="1" indent="-285750">
              <a:spcBef>
                <a:spcPts val="600"/>
              </a:spcBef>
              <a:buFont typeface="Arial"/>
              <a:buChar char="•"/>
            </a:pPr>
            <a:r>
              <a:rPr lang="en-US" sz="1800" dirty="0" smtClean="0"/>
              <a:t>Mobile</a:t>
            </a:r>
            <a:r>
              <a:rPr lang="en-US" sz="1800" dirty="0"/>
              <a:t>/SD</a:t>
            </a:r>
            <a:r>
              <a:rPr lang="en-US" sz="1800" dirty="0" smtClean="0"/>
              <a:t>/HD</a:t>
            </a:r>
            <a:endParaRPr lang="en-US" sz="1800" dirty="0"/>
          </a:p>
          <a:p>
            <a:pPr marL="827046" lvl="1" indent="-285750">
              <a:spcBef>
                <a:spcPts val="600"/>
              </a:spcBef>
              <a:buFont typeface="Arial"/>
              <a:buChar char="•"/>
            </a:pPr>
            <a:r>
              <a:rPr lang="en-US" sz="1800" dirty="0" smtClean="0"/>
              <a:t>4K </a:t>
            </a:r>
            <a:r>
              <a:rPr lang="en-US" sz="1800" dirty="0"/>
              <a:t>8-</a:t>
            </a:r>
            <a:r>
              <a:rPr lang="en-US" sz="1800" dirty="0" smtClean="0"/>
              <a:t>bit</a:t>
            </a:r>
            <a:endParaRPr lang="en-US" sz="1800" dirty="0"/>
          </a:p>
        </p:txBody>
      </p:sp>
      <p:grpSp>
        <p:nvGrpSpPr>
          <p:cNvPr id="57" name="Group 56"/>
          <p:cNvGrpSpPr/>
          <p:nvPr/>
        </p:nvGrpSpPr>
        <p:grpSpPr>
          <a:xfrm>
            <a:off x="5504734" y="1104913"/>
            <a:ext cx="6566884" cy="3353113"/>
            <a:chOff x="4791754" y="2822980"/>
            <a:chExt cx="6566884" cy="3353113"/>
          </a:xfrm>
        </p:grpSpPr>
        <p:graphicFrame>
          <p:nvGraphicFramePr>
            <p:cNvPr id="58" name="Diagram 57"/>
            <p:cNvGraphicFramePr/>
            <p:nvPr>
              <p:extLst>
                <p:ext uri="{D42A27DB-BD31-4B8C-83A1-F6EECF244321}">
                  <p14:modId xmlns:p14="http://schemas.microsoft.com/office/powerpoint/2010/main" val="3083152554"/>
                </p:ext>
              </p:extLst>
            </p:nvPr>
          </p:nvGraphicFramePr>
          <p:xfrm>
            <a:off x="4879639" y="3488493"/>
            <a:ext cx="6396199" cy="225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9" name="Diagram 58"/>
            <p:cNvGraphicFramePr/>
            <p:nvPr>
              <p:extLst>
                <p:ext uri="{D42A27DB-BD31-4B8C-83A1-F6EECF244321}">
                  <p14:modId xmlns:p14="http://schemas.microsoft.com/office/powerpoint/2010/main" val="2212559174"/>
                </p:ext>
              </p:extLst>
            </p:nvPr>
          </p:nvGraphicFramePr>
          <p:xfrm>
            <a:off x="4914132" y="5133661"/>
            <a:ext cx="6444506" cy="2413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0" name="Picture 3" descr="C:\Users\adrphill\Downloads\LKK13031.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530583" y="5235286"/>
              <a:ext cx="740734" cy="361773"/>
            </a:xfrm>
            <a:prstGeom prst="rect">
              <a:avLst/>
            </a:prstGeom>
            <a:noFill/>
            <a:effectLst>
              <a:outerShdw blurRad="76200" dist="12700" dir="2700000" sy="-23000" kx="-800400" algn="bl" rotWithShape="0">
                <a:prstClr val="black">
                  <a:alpha val="20000"/>
                </a:prstClr>
              </a:outerShdw>
            </a:effectLst>
          </p:spPr>
        </p:pic>
        <p:grpSp>
          <p:nvGrpSpPr>
            <p:cNvPr id="61" name="Group 24"/>
            <p:cNvGrpSpPr/>
            <p:nvPr/>
          </p:nvGrpSpPr>
          <p:grpSpPr>
            <a:xfrm>
              <a:off x="7244951" y="4447859"/>
              <a:ext cx="740734" cy="823541"/>
              <a:chOff x="2686336" y="788423"/>
              <a:chExt cx="1666590" cy="1659503"/>
            </a:xfrm>
            <a:effectLst>
              <a:outerShdw blurRad="50800" dist="38100" dir="10800000" algn="r" rotWithShape="0">
                <a:prstClr val="black">
                  <a:alpha val="40000"/>
                </a:prstClr>
              </a:outerShdw>
            </a:effectLst>
          </p:grpSpPr>
          <p:pic>
            <p:nvPicPr>
              <p:cNvPr id="105" name="Picture 3" descr="C:\Users\adrphill\Downloads\LKK13031.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686336" y="1114654"/>
                <a:ext cx="1666590" cy="1333272"/>
              </a:xfrm>
              <a:prstGeom prst="rect">
                <a:avLst/>
              </a:prstGeom>
              <a:noFill/>
            </p:spPr>
          </p:pic>
          <p:pic>
            <p:nvPicPr>
              <p:cNvPr id="106" name="Picture 3" descr="C:\Users\adrphill\Downloads\LKK13031.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686336" y="952728"/>
                <a:ext cx="1666590" cy="1333272"/>
              </a:xfrm>
              <a:prstGeom prst="rect">
                <a:avLst/>
              </a:prstGeom>
              <a:noFill/>
            </p:spPr>
          </p:pic>
          <p:pic>
            <p:nvPicPr>
              <p:cNvPr id="107" name="Picture 3" descr="C:\Users\adrphill\Downloads\LKK13031.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686336" y="788423"/>
                <a:ext cx="1666590" cy="1333272"/>
              </a:xfrm>
              <a:prstGeom prst="rect">
                <a:avLst/>
              </a:prstGeom>
              <a:noFill/>
            </p:spPr>
          </p:pic>
        </p:grpSp>
        <p:pic>
          <p:nvPicPr>
            <p:cNvPr id="62" name="Picture 15"/>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542857" y="4884229"/>
              <a:ext cx="111700" cy="99774"/>
            </a:xfrm>
            <a:prstGeom prst="rect">
              <a:avLst/>
            </a:prstGeom>
            <a:noFill/>
            <a:ln w="9525">
              <a:noFill/>
              <a:miter lim="800000"/>
              <a:headEnd/>
              <a:tailEnd/>
            </a:ln>
            <a:effectLst>
              <a:outerShdw blurRad="50800" dist="38100" dir="10800000" algn="r" rotWithShape="0">
                <a:prstClr val="black">
                  <a:alpha val="40000"/>
                </a:prstClr>
              </a:outerShdw>
              <a:reflection blurRad="6350" stA="52000" endA="300" endPos="35000" dir="5400000" sy="-100000" algn="bl" rotWithShape="0"/>
            </a:effectLst>
          </p:spPr>
        </p:pic>
        <p:pic>
          <p:nvPicPr>
            <p:cNvPr id="63" name="Picture 3" descr="C:\Users\adrphill\Downloads\LKK13031.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9750806" y="4642670"/>
              <a:ext cx="740734" cy="529317"/>
            </a:xfrm>
            <a:prstGeom prst="rect">
              <a:avLst/>
            </a:prstGeom>
            <a:noFill/>
            <a:effectLst>
              <a:outerShdw blurRad="50800" dist="38100" dir="10800000" algn="r" rotWithShape="0">
                <a:prstClr val="black">
                  <a:alpha val="40000"/>
                </a:prstClr>
              </a:outerShdw>
            </a:effectLst>
          </p:spPr>
        </p:pic>
        <p:pic>
          <p:nvPicPr>
            <p:cNvPr id="64" name="Picture 6"/>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472191" y="5441779"/>
              <a:ext cx="116784" cy="117089"/>
            </a:xfrm>
            <a:prstGeom prst="rect">
              <a:avLst/>
            </a:prstGeom>
            <a:noFill/>
            <a:ln w="9525">
              <a:noFill/>
              <a:miter lim="800000"/>
              <a:headEnd/>
              <a:tailEnd/>
            </a:ln>
            <a:effectLst>
              <a:outerShdw blurRad="76200" dist="279400" dir="2700000" sy="-23000" kx="-800400" algn="bl" rotWithShape="0">
                <a:prstClr val="black">
                  <a:alpha val="20000"/>
                </a:prstClr>
              </a:outerShdw>
            </a:effectLst>
          </p:spPr>
        </p:pic>
        <p:grpSp>
          <p:nvGrpSpPr>
            <p:cNvPr id="65" name="Group 85"/>
            <p:cNvGrpSpPr/>
            <p:nvPr/>
          </p:nvGrpSpPr>
          <p:grpSpPr>
            <a:xfrm>
              <a:off x="4920669" y="3314544"/>
              <a:ext cx="6396199" cy="324490"/>
              <a:chOff x="381000" y="861515"/>
              <a:chExt cx="8382000" cy="914400"/>
            </a:xfrm>
            <a:effectLst/>
          </p:grpSpPr>
          <p:graphicFrame>
            <p:nvGraphicFramePr>
              <p:cNvPr id="103" name="Diagram 102"/>
              <p:cNvGraphicFramePr/>
              <p:nvPr>
                <p:extLst>
                  <p:ext uri="{D42A27DB-BD31-4B8C-83A1-F6EECF244321}">
                    <p14:modId xmlns:p14="http://schemas.microsoft.com/office/powerpoint/2010/main" val="2090744607"/>
                  </p:ext>
                </p:extLst>
              </p:nvPr>
            </p:nvGraphicFramePr>
            <p:xfrm>
              <a:off x="381000" y="861515"/>
              <a:ext cx="8382000" cy="914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04" name="Picture 103" descr="B200 M2.png"/>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482970" y="974317"/>
                <a:ext cx="906495" cy="725196"/>
              </a:xfrm>
              <a:prstGeom prst="rect">
                <a:avLst/>
              </a:prstGeom>
              <a:effectLst>
                <a:outerShdw blurRad="50800" dist="38100" dir="10800000" algn="r" rotWithShape="0">
                  <a:prstClr val="black">
                    <a:alpha val="40000"/>
                  </a:prstClr>
                </a:outerShdw>
              </a:effectLst>
            </p:spPr>
          </p:pic>
        </p:grpSp>
        <p:grpSp>
          <p:nvGrpSpPr>
            <p:cNvPr id="66" name="Group 46"/>
            <p:cNvGrpSpPr/>
            <p:nvPr/>
          </p:nvGrpSpPr>
          <p:grpSpPr>
            <a:xfrm rot="269134">
              <a:off x="10394732" y="5116438"/>
              <a:ext cx="279321" cy="315669"/>
              <a:chOff x="4808201" y="3898772"/>
              <a:chExt cx="779505" cy="788993"/>
            </a:xfrm>
          </p:grpSpPr>
          <p:grpSp>
            <p:nvGrpSpPr>
              <p:cNvPr id="91" name="Group 123"/>
              <p:cNvGrpSpPr/>
              <p:nvPr/>
            </p:nvGrpSpPr>
            <p:grpSpPr>
              <a:xfrm>
                <a:off x="4808201" y="3898772"/>
                <a:ext cx="439222" cy="654181"/>
                <a:chOff x="6960851" y="1241295"/>
                <a:chExt cx="990600" cy="1475407"/>
              </a:xfrm>
            </p:grpSpPr>
            <p:pic>
              <p:nvPicPr>
                <p:cNvPr id="95" name="Picture 7" descr="\\Staypuft\marketing\Inlet Image Library\Workflow Pieces\sourcevideo_slanted.pn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rot="1608310">
                  <a:off x="6960851" y="1241295"/>
                  <a:ext cx="990600" cy="1067911"/>
                </a:xfrm>
                <a:prstGeom prst="rect">
                  <a:avLst/>
                </a:prstGeom>
                <a:noFill/>
              </p:spPr>
            </p:pic>
            <p:pic>
              <p:nvPicPr>
                <p:cNvPr id="96" name="Picture 7" descr="\\Staypuft\marketing\Inlet Image Library\Workflow Pieces\sourcevideo_slanted.png"/>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rot="1608310">
                  <a:off x="7011188" y="1439031"/>
                  <a:ext cx="889926" cy="959381"/>
                </a:xfrm>
                <a:prstGeom prst="rect">
                  <a:avLst/>
                </a:prstGeom>
                <a:noFill/>
              </p:spPr>
            </p:pic>
            <p:pic>
              <p:nvPicPr>
                <p:cNvPr id="97" name="Picture 7" descr="\\Staypuft\marketing\Inlet Image Library\Workflow Pieces\sourcevideo_slanted.pn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rot="1608310">
                  <a:off x="7070516" y="1631255"/>
                  <a:ext cx="771266" cy="831462"/>
                </a:xfrm>
                <a:prstGeom prst="rect">
                  <a:avLst/>
                </a:prstGeom>
                <a:noFill/>
              </p:spPr>
            </p:pic>
            <p:pic>
              <p:nvPicPr>
                <p:cNvPr id="98" name="Picture 7" descr="\\Staypuft\marketing\Inlet Image Library\Workflow Pieces\sourcevideo_slanted.png"/>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rot="1608310">
                  <a:off x="7125952" y="1825865"/>
                  <a:ext cx="660399" cy="711941"/>
                </a:xfrm>
                <a:prstGeom prst="rect">
                  <a:avLst/>
                </a:prstGeom>
                <a:noFill/>
              </p:spPr>
            </p:pic>
            <p:pic>
              <p:nvPicPr>
                <p:cNvPr id="99" name="Picture 7" descr="\\Staypuft\marketing\Inlet Image Library\Workflow Pieces\sourcevideo_slanted.png"/>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rot="1608310">
                  <a:off x="7184559" y="1951416"/>
                  <a:ext cx="593281" cy="639584"/>
                </a:xfrm>
                <a:prstGeom prst="rect">
                  <a:avLst/>
                </a:prstGeom>
                <a:noFill/>
              </p:spPr>
            </p:pic>
            <p:pic>
              <p:nvPicPr>
                <p:cNvPr id="100" name="Picture 7" descr="\\Staypuft\marketing\Inlet Image Library\Workflow Pieces\sourcevideo_slanted.png"/>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rot="1608310">
                  <a:off x="7269729" y="2099015"/>
                  <a:ext cx="474622" cy="511665"/>
                </a:xfrm>
                <a:prstGeom prst="rect">
                  <a:avLst/>
                </a:prstGeom>
                <a:noFill/>
              </p:spPr>
            </p:pic>
            <p:pic>
              <p:nvPicPr>
                <p:cNvPr id="101" name="Picture 7" descr="\\Staypuft\marketing\Inlet Image Library\Workflow Pieces\sourcevideo_slanted.png"/>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rot="1608310">
                  <a:off x="7334656" y="2292652"/>
                  <a:ext cx="355963" cy="383745"/>
                </a:xfrm>
                <a:prstGeom prst="rect">
                  <a:avLst/>
                </a:prstGeom>
                <a:noFill/>
              </p:spPr>
            </p:pic>
            <p:pic>
              <p:nvPicPr>
                <p:cNvPr id="102" name="Picture 7" descr="\\Staypuft\marketing\Inlet Image Library\Workflow Pieces\sourcevideo_slanted.png"/>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rot="1608310">
                  <a:off x="7371642" y="2396908"/>
                  <a:ext cx="296642" cy="319794"/>
                </a:xfrm>
                <a:prstGeom prst="rect">
                  <a:avLst/>
                </a:prstGeom>
                <a:noFill/>
              </p:spPr>
            </p:pic>
          </p:grpSp>
          <p:pic>
            <p:nvPicPr>
              <p:cNvPr id="92" name="Picture 91" descr="GeekNotesIcon.png"/>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rot="821323">
                <a:off x="5181099" y="4267187"/>
                <a:ext cx="253017" cy="253017"/>
              </a:xfrm>
              <a:prstGeom prst="rect">
                <a:avLst/>
              </a:prstGeom>
            </p:spPr>
          </p:pic>
          <p:pic>
            <p:nvPicPr>
              <p:cNvPr id="93" name="Picture 92" descr="GeekNotesIcon.png"/>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rot="821323">
                <a:off x="5258490" y="4358551"/>
                <a:ext cx="253017" cy="253017"/>
              </a:xfrm>
              <a:prstGeom prst="rect">
                <a:avLst/>
              </a:prstGeom>
            </p:spPr>
          </p:pic>
          <p:pic>
            <p:nvPicPr>
              <p:cNvPr id="94" name="Picture 93" descr="GeekNotesIcon.png"/>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rot="821323">
                <a:off x="5334689" y="4434748"/>
                <a:ext cx="253017" cy="253017"/>
              </a:xfrm>
              <a:prstGeom prst="rect">
                <a:avLst/>
              </a:prstGeom>
            </p:spPr>
          </p:pic>
        </p:grpSp>
        <p:pic>
          <p:nvPicPr>
            <p:cNvPr id="67" name="Picture 11"/>
            <p:cNvPicPr>
              <a:picLocks noChangeAspect="1" noChangeArrowheads="1"/>
            </p:cNvPicPr>
            <p:nvPr/>
          </p:nvPicPr>
          <p:blipFill>
            <a:blip r:embed="rId3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10311" y="4879537"/>
              <a:ext cx="185670" cy="158937"/>
            </a:xfrm>
            <a:prstGeom prst="rect">
              <a:avLst/>
            </a:prstGeom>
            <a:noFill/>
            <a:ln w="9525">
              <a:noFill/>
              <a:miter lim="800000"/>
              <a:headEnd/>
              <a:tailEnd/>
            </a:ln>
            <a:effectLst>
              <a:reflection blurRad="6350" stA="52000" endA="300" endPos="35000" dir="5400000" sy="-100000" algn="bl" rotWithShape="0"/>
            </a:effectLst>
          </p:spPr>
        </p:pic>
        <p:pic>
          <p:nvPicPr>
            <p:cNvPr id="68" name="Picture 2" descr="\\staypuft\Marketing\Inlet Image Library\png\FilmReel(final).png"/>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4855371" y="5090862"/>
              <a:ext cx="200159" cy="208961"/>
            </a:xfrm>
            <a:prstGeom prst="rect">
              <a:avLst/>
            </a:prstGeom>
            <a:noFill/>
            <a:effectLst>
              <a:outerShdw blurRad="50800" dist="38100" dir="10800000" algn="r" rotWithShape="0">
                <a:prstClr val="black">
                  <a:alpha val="40000"/>
                </a:prstClr>
              </a:outerShdw>
            </a:effectLst>
          </p:spPr>
        </p:pic>
        <p:grpSp>
          <p:nvGrpSpPr>
            <p:cNvPr id="69" name="Group 79"/>
            <p:cNvGrpSpPr/>
            <p:nvPr/>
          </p:nvGrpSpPr>
          <p:grpSpPr>
            <a:xfrm>
              <a:off x="6689576" y="4791739"/>
              <a:ext cx="301204" cy="289129"/>
              <a:chOff x="3218544" y="3700122"/>
              <a:chExt cx="493398" cy="505192"/>
            </a:xfrm>
          </p:grpSpPr>
          <p:pic>
            <p:nvPicPr>
              <p:cNvPr id="83" name="Picture 5"/>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3218544" y="3700122"/>
                <a:ext cx="293370" cy="338504"/>
              </a:xfrm>
              <a:prstGeom prst="rect">
                <a:avLst/>
              </a:prstGeom>
              <a:noFill/>
              <a:ln w="9525">
                <a:noFill/>
                <a:miter lim="800000"/>
                <a:headEnd/>
                <a:tailEnd/>
              </a:ln>
              <a:effectLst>
                <a:reflection blurRad="6350" stA="52000" endA="300" endPos="35000" dir="5400000" sy="-100000" algn="bl" rotWithShape="0"/>
              </a:effectLst>
            </p:spPr>
          </p:pic>
          <p:pic>
            <p:nvPicPr>
              <p:cNvPr id="84" name="Picture 5"/>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3247122" y="3723935"/>
                <a:ext cx="293370" cy="338504"/>
              </a:xfrm>
              <a:prstGeom prst="rect">
                <a:avLst/>
              </a:prstGeom>
              <a:noFill/>
              <a:ln w="9525">
                <a:noFill/>
                <a:miter lim="800000"/>
                <a:headEnd/>
                <a:tailEnd/>
              </a:ln>
              <a:effectLst>
                <a:reflection blurRad="6350" stA="52000" endA="300" endPos="35000" dir="5400000" sy="-100000" algn="bl" rotWithShape="0"/>
              </a:effectLst>
            </p:spPr>
          </p:pic>
          <p:pic>
            <p:nvPicPr>
              <p:cNvPr id="85" name="Picture 5"/>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3275694" y="3747747"/>
                <a:ext cx="293370" cy="338504"/>
              </a:xfrm>
              <a:prstGeom prst="rect">
                <a:avLst/>
              </a:prstGeom>
              <a:noFill/>
              <a:ln w="9525">
                <a:noFill/>
                <a:miter lim="800000"/>
                <a:headEnd/>
                <a:tailEnd/>
              </a:ln>
              <a:effectLst>
                <a:reflection blurRad="6350" stA="52000" endA="300" endPos="35000" dir="5400000" sy="-100000" algn="bl" rotWithShape="0"/>
              </a:effectLst>
            </p:spPr>
          </p:pic>
          <p:pic>
            <p:nvPicPr>
              <p:cNvPr id="86" name="Picture 5"/>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3304272" y="3771560"/>
                <a:ext cx="293370" cy="338504"/>
              </a:xfrm>
              <a:prstGeom prst="rect">
                <a:avLst/>
              </a:prstGeom>
              <a:noFill/>
              <a:ln w="9525">
                <a:noFill/>
                <a:miter lim="800000"/>
                <a:headEnd/>
                <a:tailEnd/>
              </a:ln>
              <a:effectLst>
                <a:reflection blurRad="6350" stA="52000" endA="300" endPos="35000" dir="5400000" sy="-100000" algn="bl" rotWithShape="0"/>
              </a:effectLst>
            </p:spPr>
          </p:pic>
          <p:pic>
            <p:nvPicPr>
              <p:cNvPr id="87" name="Picture 5"/>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3332844" y="3795372"/>
                <a:ext cx="293370" cy="338504"/>
              </a:xfrm>
              <a:prstGeom prst="rect">
                <a:avLst/>
              </a:prstGeom>
              <a:noFill/>
              <a:ln w="9525">
                <a:noFill/>
                <a:miter lim="800000"/>
                <a:headEnd/>
                <a:tailEnd/>
              </a:ln>
              <a:effectLst>
                <a:reflection blurRad="6350" stA="52000" endA="300" endPos="35000" dir="5400000" sy="-100000" algn="bl" rotWithShape="0"/>
              </a:effectLst>
            </p:spPr>
          </p:pic>
          <p:pic>
            <p:nvPicPr>
              <p:cNvPr id="88" name="Picture 5"/>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3361422" y="3819185"/>
                <a:ext cx="293370" cy="338504"/>
              </a:xfrm>
              <a:prstGeom prst="rect">
                <a:avLst/>
              </a:prstGeom>
              <a:noFill/>
              <a:ln w="9525">
                <a:noFill/>
                <a:miter lim="800000"/>
                <a:headEnd/>
                <a:tailEnd/>
              </a:ln>
              <a:effectLst>
                <a:reflection blurRad="6350" stA="52000" endA="300" endPos="35000" dir="5400000" sy="-100000" algn="bl" rotWithShape="0"/>
              </a:effectLst>
            </p:spPr>
          </p:pic>
          <p:pic>
            <p:nvPicPr>
              <p:cNvPr id="89" name="Picture 5"/>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3389994" y="3842997"/>
                <a:ext cx="293370" cy="338504"/>
              </a:xfrm>
              <a:prstGeom prst="rect">
                <a:avLst/>
              </a:prstGeom>
              <a:noFill/>
              <a:ln w="9525">
                <a:noFill/>
                <a:miter lim="800000"/>
                <a:headEnd/>
                <a:tailEnd/>
              </a:ln>
              <a:effectLst>
                <a:reflection blurRad="6350" stA="52000" endA="300" endPos="35000" dir="5400000" sy="-100000" algn="bl" rotWithShape="0"/>
              </a:effectLst>
            </p:spPr>
          </p:pic>
          <p:pic>
            <p:nvPicPr>
              <p:cNvPr id="90" name="Picture 5"/>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3418572" y="3866810"/>
                <a:ext cx="293370" cy="338504"/>
              </a:xfrm>
              <a:prstGeom prst="rect">
                <a:avLst/>
              </a:prstGeom>
              <a:noFill/>
              <a:ln w="9525">
                <a:noFill/>
                <a:miter lim="800000"/>
                <a:headEnd/>
                <a:tailEnd/>
              </a:ln>
              <a:effectLst>
                <a:reflection blurRad="6350" stA="52000" endA="300" endPos="35000" dir="5400000" sy="-100000" algn="bl" rotWithShape="0"/>
              </a:effectLst>
            </p:spPr>
          </p:pic>
        </p:grpSp>
        <p:pic>
          <p:nvPicPr>
            <p:cNvPr id="70" name="Picture 3" descr="C:\Users\adrphill\Downloads\LKK13031.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705106" y="5243892"/>
              <a:ext cx="740734" cy="361773"/>
            </a:xfrm>
            <a:prstGeom prst="rect">
              <a:avLst/>
            </a:prstGeom>
            <a:noFill/>
            <a:effectLst>
              <a:outerShdw blurRad="76200" dist="12700" dir="2700000" sy="-23000" kx="-800400" algn="bl" rotWithShape="0">
                <a:prstClr val="black">
                  <a:alpha val="20000"/>
                </a:prstClr>
              </a:outerShdw>
            </a:effectLst>
          </p:spPr>
        </p:pic>
        <p:pic>
          <p:nvPicPr>
            <p:cNvPr id="71" name="Picture 6"/>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9608105" y="4898196"/>
              <a:ext cx="110899" cy="99059"/>
            </a:xfrm>
            <a:prstGeom prst="rect">
              <a:avLst/>
            </a:prstGeom>
            <a:noFill/>
            <a:ln w="9525">
              <a:noFill/>
              <a:miter lim="800000"/>
              <a:headEnd/>
              <a:tailEnd/>
            </a:ln>
            <a:effectLst>
              <a:outerShdw blurRad="50800" dist="38100" dir="10800000" algn="r" rotWithShape="0">
                <a:prstClr val="black">
                  <a:alpha val="40000"/>
                </a:prstClr>
              </a:outerShdw>
              <a:reflection blurRad="6350" stA="52000" endA="300" endPos="35000" dir="5400000" sy="-100000" algn="bl" rotWithShape="0"/>
            </a:effectLst>
          </p:spPr>
        </p:pic>
        <p:sp>
          <p:nvSpPr>
            <p:cNvPr id="72" name=" 3"/>
            <p:cNvSpPr/>
            <p:nvPr/>
          </p:nvSpPr>
          <p:spPr>
            <a:xfrm rot="13266980" flipH="1">
              <a:off x="7860977" y="4888174"/>
              <a:ext cx="1189191" cy="812003"/>
            </a:xfrm>
            <a:prstGeom prst="leftCircularArrow">
              <a:avLst>
                <a:gd name="adj1" fmla="val 2550"/>
                <a:gd name="adj2" fmla="val 309429"/>
                <a:gd name="adj3" fmla="val 2084940"/>
                <a:gd name="adj4" fmla="val 9938494"/>
                <a:gd name="adj5" fmla="val 297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3" name=" 3"/>
            <p:cNvSpPr/>
            <p:nvPr/>
          </p:nvSpPr>
          <p:spPr>
            <a:xfrm rot="6769905" flipH="1">
              <a:off x="9166459" y="4846510"/>
              <a:ext cx="891894" cy="1082670"/>
            </a:xfrm>
            <a:prstGeom prst="leftCircularArrow">
              <a:avLst>
                <a:gd name="adj1" fmla="val 2550"/>
                <a:gd name="adj2" fmla="val 309429"/>
                <a:gd name="adj3" fmla="val 2084940"/>
                <a:gd name="adj4" fmla="val 6991541"/>
                <a:gd name="adj5" fmla="val 297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pic>
          <p:nvPicPr>
            <p:cNvPr id="74" name="Picture 4"/>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8652935" y="5490698"/>
              <a:ext cx="122641" cy="109547"/>
            </a:xfrm>
            <a:prstGeom prst="rect">
              <a:avLst/>
            </a:prstGeom>
            <a:noFill/>
            <a:ln w="9525">
              <a:noFill/>
              <a:miter lim="800000"/>
              <a:headEnd/>
              <a:tailEnd/>
            </a:ln>
            <a:effectLst>
              <a:outerShdw blurRad="76200" dist="279400" dir="2700000" sy="-23000" kx="-800400" algn="bl" rotWithShape="0">
                <a:prstClr val="black">
                  <a:alpha val="20000"/>
                </a:prstClr>
              </a:outerShdw>
            </a:effectLst>
          </p:spPr>
        </p:pic>
        <p:pic>
          <p:nvPicPr>
            <p:cNvPr id="75" name="Picture 74" descr="44x72_abr.png"/>
            <p:cNvPicPr>
              <a:picLocks noChangeAspect="1"/>
            </p:cNvPicPr>
            <p:nvPr/>
          </p:nvPicPr>
          <p:blipFill>
            <a:blip r:embed="rId37" cstate="screen">
              <a:extLst>
                <a:ext uri="{28A0092B-C50C-407E-A947-70E740481C1C}">
                  <a14:useLocalDpi xmlns:a14="http://schemas.microsoft.com/office/drawing/2010/main"/>
                </a:ext>
              </a:extLst>
            </a:blip>
            <a:srcRect/>
            <a:stretch>
              <a:fillRect/>
            </a:stretch>
          </p:blipFill>
          <p:spPr>
            <a:xfrm>
              <a:off x="4791754" y="5261094"/>
              <a:ext cx="89535" cy="131860"/>
            </a:xfrm>
            <a:prstGeom prst="rect">
              <a:avLst/>
            </a:prstGeom>
            <a:effectLst>
              <a:reflection blurRad="6350" stA="52000" endA="300" endPos="35000" dir="5400000" sy="-100000" algn="bl" rotWithShape="0"/>
            </a:effectLst>
          </p:spPr>
        </p:pic>
        <p:graphicFrame>
          <p:nvGraphicFramePr>
            <p:cNvPr id="76" name="Diagram 75"/>
            <p:cNvGraphicFramePr/>
            <p:nvPr>
              <p:extLst>
                <p:ext uri="{D42A27DB-BD31-4B8C-83A1-F6EECF244321}">
                  <p14:modId xmlns:p14="http://schemas.microsoft.com/office/powerpoint/2010/main" val="952731777"/>
                </p:ext>
              </p:extLst>
            </p:nvPr>
          </p:nvGraphicFramePr>
          <p:xfrm>
            <a:off x="4926855" y="3182583"/>
            <a:ext cx="6398525" cy="104665"/>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77" name="Lock"/>
            <p:cNvSpPr>
              <a:spLocks noEditPoints="1" noChangeArrowheads="1"/>
            </p:cNvSpPr>
            <p:nvPr/>
          </p:nvSpPr>
          <p:spPr bwMode="auto">
            <a:xfrm>
              <a:off x="9750806" y="4939568"/>
              <a:ext cx="118021" cy="13225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bg1"/>
            </a:solidFill>
            <a:ln w="6350">
              <a:solidFill>
                <a:schemeClr val="bg1">
                  <a:lumMod val="50000"/>
                </a:schemeClr>
              </a:solidFill>
              <a:miter lim="800000"/>
              <a:headEnd/>
              <a:tailEnd/>
            </a:ln>
            <a:effectLst>
              <a:reflection blurRad="6350" stA="52000" endA="300" endPos="35000" dir="5400000" sy="-100000" algn="bl" rotWithShape="0"/>
            </a:effectLst>
            <a:scene3d>
              <a:camera prst="isometricOffAxis2Left"/>
              <a:lightRig rig="threePt" dir="t"/>
            </a:scene3d>
          </p:spPr>
          <p:txBody>
            <a:bodyPr vert="horz" wrap="square" lIns="91440" tIns="45720" rIns="91440" bIns="45720" numCol="1" anchor="t" anchorCtr="0" compatLnSpc="1">
              <a:prstTxWarp prst="textNoShape">
                <a:avLst/>
              </a:prstTxWarp>
            </a:bodyPr>
            <a:lstStyle/>
            <a:p>
              <a:endParaRPr lang="en-US"/>
            </a:p>
          </p:txBody>
        </p:sp>
        <p:graphicFrame>
          <p:nvGraphicFramePr>
            <p:cNvPr id="78" name="Diagram 77"/>
            <p:cNvGraphicFramePr/>
            <p:nvPr>
              <p:extLst>
                <p:ext uri="{D42A27DB-BD31-4B8C-83A1-F6EECF244321}">
                  <p14:modId xmlns:p14="http://schemas.microsoft.com/office/powerpoint/2010/main" val="2342167455"/>
                </p:ext>
              </p:extLst>
            </p:nvPr>
          </p:nvGraphicFramePr>
          <p:xfrm>
            <a:off x="4937607" y="2837788"/>
            <a:ext cx="6382175" cy="313995"/>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pic>
          <p:nvPicPr>
            <p:cNvPr id="79" name="Picture 78" descr="armada_blue.png"/>
            <p:cNvPicPr>
              <a:picLocks noChangeAspect="1"/>
            </p:cNvPicPr>
            <p:nvPr/>
          </p:nvPicPr>
          <p:blipFill rotWithShape="1">
            <a:blip r:embed="rId48" cstate="screen">
              <a:extLst>
                <a:ext uri="{28A0092B-C50C-407E-A947-70E740481C1C}">
                  <a14:useLocalDpi xmlns:a14="http://schemas.microsoft.com/office/drawing/2010/main"/>
                </a:ext>
              </a:extLst>
            </a:blip>
            <a:srcRect t="-21060"/>
            <a:stretch/>
          </p:blipFill>
          <p:spPr>
            <a:xfrm>
              <a:off x="5127760" y="2822980"/>
              <a:ext cx="220347" cy="266896"/>
            </a:xfrm>
            <a:prstGeom prst="rect">
              <a:avLst/>
            </a:prstGeom>
          </p:spPr>
        </p:pic>
        <p:pic>
          <p:nvPicPr>
            <p:cNvPr id="80" name="Picture 2"/>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10058521" y="5424778"/>
              <a:ext cx="866036" cy="75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 3"/>
            <p:cNvSpPr/>
            <p:nvPr/>
          </p:nvSpPr>
          <p:spPr>
            <a:xfrm rot="16200000" flipH="1">
              <a:off x="10072851" y="4732258"/>
              <a:ext cx="934855" cy="1195531"/>
            </a:xfrm>
            <a:prstGeom prst="leftCircularArrow">
              <a:avLst>
                <a:gd name="adj1" fmla="val 2550"/>
                <a:gd name="adj2" fmla="val 309429"/>
                <a:gd name="adj3" fmla="val 2084940"/>
                <a:gd name="adj4" fmla="val 8528994"/>
                <a:gd name="adj5" fmla="val 297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2" name=" 3"/>
            <p:cNvSpPr/>
            <p:nvPr/>
          </p:nvSpPr>
          <p:spPr>
            <a:xfrm rot="7630555" flipH="1">
              <a:off x="6098207" y="4800565"/>
              <a:ext cx="891894" cy="1082670"/>
            </a:xfrm>
            <a:prstGeom prst="leftCircularArrow">
              <a:avLst>
                <a:gd name="adj1" fmla="val 2550"/>
                <a:gd name="adj2" fmla="val 309429"/>
                <a:gd name="adj3" fmla="val 2084940"/>
                <a:gd name="adj4" fmla="val 8024227"/>
                <a:gd name="adj5" fmla="val 297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55" name="Text Placeholder 2"/>
          <p:cNvSpPr txBox="1">
            <a:spLocks/>
          </p:cNvSpPr>
          <p:nvPr/>
        </p:nvSpPr>
        <p:spPr>
          <a:xfrm>
            <a:off x="3137501" y="4350681"/>
            <a:ext cx="9156725" cy="1794016"/>
          </a:xfrm>
          <a:prstGeom prst="rect">
            <a:avLst/>
          </a:prstGeom>
          <a:noFill/>
          <a:ln>
            <a:noFill/>
          </a:ln>
        </p:spPr>
        <p:txBody>
          <a:bodyPr lIns="121787" tIns="60893" rIns="121787" bIns="60893"/>
          <a:lstStyle>
            <a:lvl1pPr marL="304495" indent="-304495" algn="l" defTabSz="1217923" rtl="0" eaLnBrk="1" latinLnBrk="0" hangingPunct="1">
              <a:lnSpc>
                <a:spcPct val="95000"/>
              </a:lnSpc>
              <a:spcBef>
                <a:spcPts val="1973"/>
              </a:spcBef>
              <a:buClr>
                <a:srgbClr val="96CA4B"/>
              </a:buClr>
              <a:buSzPct val="90000"/>
              <a:buFont typeface="Arial" pitchFamily="34" charset="0"/>
              <a:buChar char="•"/>
              <a:tabLst/>
              <a:defRPr lang="en-US" sz="2900" kern="1200">
                <a:solidFill>
                  <a:schemeClr val="bg1"/>
                </a:solidFill>
                <a:latin typeface="+mj-lt"/>
                <a:ea typeface="+mn-ea"/>
                <a:cs typeface="+mn-cs"/>
              </a:defRPr>
            </a:lvl1pPr>
            <a:lvl2pPr marL="541296" indent="0" algn="l" defTabSz="1217923" rtl="0" eaLnBrk="1" latinLnBrk="0" hangingPunct="1">
              <a:lnSpc>
                <a:spcPct val="95000"/>
              </a:lnSpc>
              <a:spcBef>
                <a:spcPts val="800"/>
              </a:spcBef>
              <a:buClr>
                <a:schemeClr val="tx2"/>
              </a:buClr>
              <a:buFontTx/>
              <a:buNone/>
              <a:defRPr lang="en-US" sz="2400" kern="1200">
                <a:solidFill>
                  <a:schemeClr val="bg1"/>
                </a:solidFill>
                <a:latin typeface="+mj-lt"/>
                <a:ea typeface="+mn-ea"/>
                <a:cs typeface="+mn-cs"/>
              </a:defRPr>
            </a:lvl2pPr>
            <a:lvl3pPr marL="761195" indent="-2117" algn="l" defTabSz="1217923" rtl="0" eaLnBrk="1" latinLnBrk="0" hangingPunct="1">
              <a:lnSpc>
                <a:spcPct val="95000"/>
              </a:lnSpc>
              <a:spcBef>
                <a:spcPts val="1120"/>
              </a:spcBef>
              <a:buFont typeface="Arial" pitchFamily="34" charset="0"/>
              <a:buNone/>
              <a:defRPr lang="en-US" sz="2100" kern="1200">
                <a:solidFill>
                  <a:schemeClr val="bg1"/>
                </a:solidFill>
                <a:latin typeface="+mj-lt"/>
                <a:ea typeface="+mn-ea"/>
                <a:cs typeface="+mn-cs"/>
              </a:defRPr>
            </a:lvl3pPr>
            <a:lvl4pPr marL="917675" indent="0" algn="l" defTabSz="1217923" rtl="0" eaLnBrk="1" latinLnBrk="0" hangingPunct="1">
              <a:lnSpc>
                <a:spcPct val="95000"/>
              </a:lnSpc>
              <a:spcBef>
                <a:spcPts val="1120"/>
              </a:spcBef>
              <a:buFont typeface="Arial" pitchFamily="34" charset="0"/>
              <a:buNone/>
              <a:defRPr lang="en-US" sz="1900" kern="1200">
                <a:solidFill>
                  <a:schemeClr val="bg1"/>
                </a:solidFill>
                <a:latin typeface="+mj-lt"/>
                <a:ea typeface="+mn-ea"/>
                <a:cs typeface="+mn-cs"/>
              </a:defRPr>
            </a:lvl4pPr>
            <a:lvl5pPr marL="1067805" indent="0" algn="l" defTabSz="1217923" rtl="0" eaLnBrk="1" latinLnBrk="0" hangingPunct="1">
              <a:lnSpc>
                <a:spcPct val="95000"/>
              </a:lnSpc>
              <a:spcBef>
                <a:spcPts val="1120"/>
              </a:spcBef>
              <a:buFont typeface="Arial" pitchFamily="34" charset="0"/>
              <a:buNone/>
              <a:defRPr lang="en-US" sz="1900" kern="1200">
                <a:solidFill>
                  <a:schemeClr val="bg1"/>
                </a:solidFill>
                <a:latin typeface="+mj-lt"/>
                <a:ea typeface="+mn-ea"/>
                <a:cs typeface="+mn-cs"/>
              </a:defRPr>
            </a:lvl5pPr>
            <a:lvl6pPr marL="3349275" indent="-304495" algn="l" defTabSz="121792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237" indent="-304495" algn="l" defTabSz="121792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7198" indent="-304495" algn="l" defTabSz="121792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6158" indent="-304495" algn="l" defTabSz="1217923"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2000" dirty="0" smtClean="0"/>
              <a:t>Q4 2014 (</a:t>
            </a:r>
            <a:r>
              <a:rPr lang="en-GB" sz="2000" dirty="0" err="1" smtClean="0"/>
              <a:t>planowanie</a:t>
            </a:r>
            <a:r>
              <a:rPr lang="en-GB" sz="2000" dirty="0" smtClean="0"/>
              <a:t>)</a:t>
            </a:r>
          </a:p>
          <a:p>
            <a:pPr marL="827046" lvl="1" indent="-285750">
              <a:buFont typeface="Arial"/>
              <a:buChar char="•"/>
            </a:pPr>
            <a:r>
              <a:rPr lang="en-GB" sz="1800" dirty="0" smtClean="0"/>
              <a:t>Interlace Support (SAFF)</a:t>
            </a:r>
          </a:p>
          <a:p>
            <a:pPr marL="827046" lvl="1" indent="-285750">
              <a:buFont typeface="Arial"/>
              <a:buChar char="•"/>
            </a:pPr>
            <a:r>
              <a:rPr lang="en-GB" sz="1800" dirty="0" err="1"/>
              <a:t>r</a:t>
            </a:r>
            <a:r>
              <a:rPr lang="en-GB" sz="1800" smtClean="0"/>
              <a:t>ównoległa </a:t>
            </a:r>
            <a:r>
              <a:rPr lang="en-GB" sz="1800" dirty="0" err="1" smtClean="0"/>
              <a:t>kompresja</a:t>
            </a:r>
            <a:r>
              <a:rPr lang="en-GB" sz="1800" dirty="0" smtClean="0"/>
              <a:t> </a:t>
            </a:r>
            <a:r>
              <a:rPr lang="en-GB" sz="1800" dirty="0" err="1" smtClean="0"/>
              <a:t>na</a:t>
            </a:r>
            <a:r>
              <a:rPr lang="en-GB" sz="1800" dirty="0" smtClean="0"/>
              <a:t> </a:t>
            </a:r>
            <a:r>
              <a:rPr lang="en-GB" sz="1800" dirty="0" err="1" smtClean="0"/>
              <a:t>wielu</a:t>
            </a:r>
            <a:r>
              <a:rPr lang="en-GB" sz="1800" dirty="0" smtClean="0"/>
              <a:t> </a:t>
            </a:r>
            <a:r>
              <a:rPr lang="en-GB" sz="1800" err="1" smtClean="0"/>
              <a:t>serwerach</a:t>
            </a:r>
            <a:r>
              <a:rPr lang="en-GB" sz="1800" smtClean="0"/>
              <a:t> – podział </a:t>
            </a:r>
            <a:r>
              <a:rPr lang="en-GB" sz="1800" dirty="0" err="1" smtClean="0"/>
              <a:t>zadań</a:t>
            </a:r>
            <a:r>
              <a:rPr lang="en-GB" sz="1800" dirty="0" smtClean="0"/>
              <a:t> </a:t>
            </a:r>
            <a:r>
              <a:rPr lang="en-GB" sz="1800" dirty="0" err="1" smtClean="0"/>
              <a:t>pomiędzy</a:t>
            </a:r>
            <a:r>
              <a:rPr lang="en-GB" sz="1800" dirty="0" smtClean="0"/>
              <a:t> </a:t>
            </a:r>
            <a:r>
              <a:rPr lang="en-GB" sz="1800" dirty="0" err="1" smtClean="0"/>
              <a:t>serwery</a:t>
            </a:r>
            <a:endParaRPr lang="en-GB" sz="1800" dirty="0"/>
          </a:p>
          <a:p>
            <a:pPr marL="827046" lvl="1" indent="-285750">
              <a:buFont typeface="Arial"/>
              <a:buChar char="•"/>
            </a:pPr>
            <a:r>
              <a:rPr lang="en-GB" sz="1800" dirty="0" smtClean="0"/>
              <a:t>4K 10-bit</a:t>
            </a:r>
            <a:endParaRPr lang="en-GB" sz="1800" dirty="0"/>
          </a:p>
        </p:txBody>
      </p:sp>
    </p:spTree>
    <p:extLst>
      <p:ext uri="{BB962C8B-B14F-4D97-AF65-F5344CB8AC3E}">
        <p14:creationId xmlns:p14="http://schemas.microsoft.com/office/powerpoint/2010/main" val="312595381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65" y="175847"/>
            <a:ext cx="11448832" cy="838200"/>
          </a:xfrm>
        </p:spPr>
        <p:txBody>
          <a:bodyPr/>
          <a:lstStyle/>
          <a:p>
            <a:r>
              <a:rPr lang="en-US" sz="4000" dirty="0" smtClean="0"/>
              <a:t>Agenda</a:t>
            </a:r>
            <a:endParaRPr lang="en-US" sz="4000" dirty="0"/>
          </a:p>
        </p:txBody>
      </p:sp>
      <p:sp>
        <p:nvSpPr>
          <p:cNvPr id="3" name="Text Placeholder 2"/>
          <p:cNvSpPr>
            <a:spLocks noGrp="1"/>
          </p:cNvSpPr>
          <p:nvPr>
            <p:ph type="body" sz="quarter" idx="10"/>
          </p:nvPr>
        </p:nvSpPr>
        <p:spPr>
          <a:xfrm>
            <a:off x="298383" y="975842"/>
            <a:ext cx="11447014" cy="5408876"/>
          </a:xfrm>
        </p:spPr>
        <p:txBody>
          <a:bodyPr/>
          <a:lstStyle/>
          <a:p>
            <a:r>
              <a:rPr lang="en-US" sz="3200" dirty="0"/>
              <a:t>s</a:t>
            </a:r>
            <a:r>
              <a:rPr lang="en-US" sz="3200" smtClean="0"/>
              <a:t>tandard </a:t>
            </a:r>
            <a:r>
              <a:rPr lang="en-US" sz="3200" dirty="0" smtClean="0"/>
              <a:t>H.265 HEVC – o </a:t>
            </a:r>
            <a:r>
              <a:rPr lang="en-US" sz="3200" dirty="0" err="1" smtClean="0"/>
              <a:t>czym</a:t>
            </a:r>
            <a:r>
              <a:rPr lang="en-US" sz="3200" dirty="0" smtClean="0"/>
              <a:t> </a:t>
            </a:r>
            <a:r>
              <a:rPr lang="en-US" sz="3200" dirty="0" err="1" smtClean="0"/>
              <a:t>mówimy</a:t>
            </a:r>
            <a:r>
              <a:rPr lang="en-US" sz="3200" dirty="0" smtClean="0"/>
              <a:t> </a:t>
            </a:r>
            <a:r>
              <a:rPr lang="en-US" sz="3200" dirty="0" err="1" smtClean="0"/>
              <a:t>i</a:t>
            </a:r>
            <a:r>
              <a:rPr lang="en-US" sz="3200" dirty="0" smtClean="0"/>
              <a:t> </a:t>
            </a:r>
            <a:r>
              <a:rPr lang="en-US" sz="3200" dirty="0" err="1" smtClean="0"/>
              <a:t>gdzie</a:t>
            </a:r>
            <a:r>
              <a:rPr lang="en-US" sz="3200" dirty="0" smtClean="0"/>
              <a:t> </a:t>
            </a:r>
            <a:r>
              <a:rPr lang="en-US" sz="3200" dirty="0" err="1" smtClean="0"/>
              <a:t>jesteśmy</a:t>
            </a:r>
            <a:r>
              <a:rPr lang="en-US" sz="3200" dirty="0" smtClean="0"/>
              <a:t> </a:t>
            </a:r>
            <a:endParaRPr lang="en-US" sz="3200" dirty="0"/>
          </a:p>
          <a:p>
            <a:r>
              <a:rPr lang="en-US" sz="3200" dirty="0" err="1"/>
              <a:t>g</a:t>
            </a:r>
            <a:r>
              <a:rPr lang="en-US" sz="3200" smtClean="0"/>
              <a:t>otowość </a:t>
            </a:r>
            <a:r>
              <a:rPr lang="en-US" sz="3200" dirty="0" err="1" smtClean="0"/>
              <a:t>standardu</a:t>
            </a:r>
            <a:r>
              <a:rPr lang="en-US" sz="3200" dirty="0" smtClean="0"/>
              <a:t>, </a:t>
            </a:r>
            <a:r>
              <a:rPr lang="en-US" sz="3200" dirty="0" err="1" smtClean="0"/>
              <a:t>technologii</a:t>
            </a:r>
            <a:r>
              <a:rPr lang="en-US" sz="3200" dirty="0" smtClean="0"/>
              <a:t> </a:t>
            </a:r>
            <a:r>
              <a:rPr lang="en-US" sz="3200" dirty="0" err="1" smtClean="0"/>
              <a:t>i</a:t>
            </a:r>
            <a:r>
              <a:rPr lang="en-US" sz="3200" dirty="0" smtClean="0"/>
              <a:t> </a:t>
            </a:r>
            <a:r>
              <a:rPr lang="en-US" sz="3200" dirty="0" err="1" smtClean="0"/>
              <a:t>rynku</a:t>
            </a:r>
            <a:r>
              <a:rPr lang="en-US" sz="3200" dirty="0" smtClean="0"/>
              <a:t> do </a:t>
            </a:r>
            <a:r>
              <a:rPr lang="en-US" sz="3200" dirty="0" err="1" smtClean="0"/>
              <a:t>przyjęcia</a:t>
            </a:r>
            <a:r>
              <a:rPr lang="en-US" sz="3200" dirty="0" smtClean="0"/>
              <a:t> HEVC</a:t>
            </a:r>
          </a:p>
          <a:p>
            <a:r>
              <a:rPr lang="en-US" sz="3200" dirty="0" err="1"/>
              <a:t>z</a:t>
            </a:r>
            <a:r>
              <a:rPr lang="en-US" sz="3200" smtClean="0"/>
              <a:t>astosowania </a:t>
            </a:r>
            <a:r>
              <a:rPr lang="en-US" sz="3200" dirty="0" err="1" smtClean="0"/>
              <a:t>i</a:t>
            </a:r>
            <a:r>
              <a:rPr lang="en-US" sz="3200" dirty="0" smtClean="0"/>
              <a:t> </a:t>
            </a:r>
            <a:r>
              <a:rPr lang="en-US" sz="3200" dirty="0" err="1" smtClean="0"/>
              <a:t>architektura</a:t>
            </a:r>
            <a:r>
              <a:rPr lang="en-US" sz="3200" dirty="0" smtClean="0"/>
              <a:t> </a:t>
            </a:r>
            <a:r>
              <a:rPr lang="en-US" sz="3200" dirty="0" err="1" smtClean="0"/>
              <a:t>systemów</a:t>
            </a:r>
            <a:r>
              <a:rPr lang="en-US" sz="3200" dirty="0" smtClean="0"/>
              <a:t> z </a:t>
            </a:r>
            <a:r>
              <a:rPr lang="en-US" sz="3200" dirty="0" err="1" smtClean="0"/>
              <a:t>wykorzystaniem</a:t>
            </a:r>
            <a:r>
              <a:rPr lang="en-US" sz="3200" dirty="0" smtClean="0"/>
              <a:t> </a:t>
            </a:r>
            <a:r>
              <a:rPr lang="en-US" sz="3200" dirty="0" err="1" smtClean="0"/>
              <a:t>nowych</a:t>
            </a:r>
            <a:r>
              <a:rPr lang="en-US" sz="3200" dirty="0" smtClean="0"/>
              <a:t> </a:t>
            </a:r>
            <a:r>
              <a:rPr lang="en-US" sz="3200" dirty="0" err="1" smtClean="0"/>
              <a:t>metod</a:t>
            </a:r>
            <a:r>
              <a:rPr lang="en-US" sz="3200" dirty="0" smtClean="0"/>
              <a:t> </a:t>
            </a:r>
            <a:r>
              <a:rPr lang="en-US" sz="3200" dirty="0" err="1" smtClean="0"/>
              <a:t>kodowania</a:t>
            </a:r>
            <a:r>
              <a:rPr lang="en-US" sz="3200" dirty="0" smtClean="0"/>
              <a:t> </a:t>
            </a:r>
          </a:p>
          <a:p>
            <a:r>
              <a:rPr lang="en-US" sz="3200" dirty="0" err="1"/>
              <a:t>spodziewany czas adopcji technologii na rynku</a:t>
            </a:r>
            <a:endParaRPr lang="en-US" sz="3200" dirty="0" smtClean="0"/>
          </a:p>
          <a:p>
            <a:pPr lvl="1"/>
            <a:endParaRPr lang="en-US" sz="3200" dirty="0" smtClean="0"/>
          </a:p>
        </p:txBody>
      </p:sp>
    </p:spTree>
    <p:extLst>
      <p:ext uri="{BB962C8B-B14F-4D97-AF65-F5344CB8AC3E}">
        <p14:creationId xmlns:p14="http://schemas.microsoft.com/office/powerpoint/2010/main" val="157488560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6213" y="383576"/>
            <a:ext cx="11438251" cy="622861"/>
          </a:xfrm>
        </p:spPr>
        <p:txBody>
          <a:bodyPr/>
          <a:lstStyle/>
          <a:p>
            <a:r>
              <a:rPr lang="en-GB" dirty="0" smtClean="0"/>
              <a:t>Cisco HEVC </a:t>
            </a:r>
            <a:r>
              <a:rPr lang="en-GB" dirty="0" err="1" smtClean="0"/>
              <a:t>oraz</a:t>
            </a:r>
            <a:r>
              <a:rPr lang="en-GB" dirty="0" smtClean="0"/>
              <a:t> 4K: </a:t>
            </a:r>
            <a:r>
              <a:rPr lang="en-GB" i="1" dirty="0" smtClean="0"/>
              <a:t>Live</a:t>
            </a:r>
            <a:endParaRPr lang="en-GB" dirty="0"/>
          </a:p>
        </p:txBody>
      </p:sp>
      <p:sp>
        <p:nvSpPr>
          <p:cNvPr id="3" name="Text Placeholder 2"/>
          <p:cNvSpPr>
            <a:spLocks noGrp="1"/>
          </p:cNvSpPr>
          <p:nvPr>
            <p:ph type="body" sz="quarter" idx="10"/>
          </p:nvPr>
        </p:nvSpPr>
        <p:spPr>
          <a:xfrm>
            <a:off x="310908" y="1043364"/>
            <a:ext cx="8985503" cy="5266007"/>
          </a:xfrm>
        </p:spPr>
        <p:txBody>
          <a:bodyPr/>
          <a:lstStyle/>
          <a:p>
            <a:r>
              <a:rPr lang="en-GB" dirty="0" err="1"/>
              <a:t>k</a:t>
            </a:r>
            <a:r>
              <a:rPr lang="en-GB" smtClean="0"/>
              <a:t>ompresja </a:t>
            </a:r>
            <a:r>
              <a:rPr lang="en-GB" dirty="0" smtClean="0"/>
              <a:t>do </a:t>
            </a:r>
            <a:r>
              <a:rPr lang="en-GB" dirty="0"/>
              <a:t>HEVC 4Kp50/60 </a:t>
            </a:r>
            <a:r>
              <a:rPr lang="en-GB"/>
              <a:t>z </a:t>
            </a:r>
            <a:r>
              <a:rPr lang="en-GB" smtClean="0"/>
              <a:t>naciskiem </a:t>
            </a:r>
            <a:br>
              <a:rPr lang="en-GB" smtClean="0"/>
            </a:br>
            <a:r>
              <a:rPr lang="en-GB" smtClean="0"/>
              <a:t>na rozdzielczości HD</a:t>
            </a:r>
            <a:r>
              <a:rPr lang="en-GB" dirty="0"/>
              <a:t>;</a:t>
            </a:r>
            <a:r>
              <a:rPr lang="en-GB" smtClean="0"/>
              <a:t> </a:t>
            </a:r>
            <a:r>
              <a:rPr lang="en-GB" dirty="0" smtClean="0"/>
              <a:t>4K w </a:t>
            </a:r>
            <a:r>
              <a:rPr lang="en-GB" dirty="0" err="1" smtClean="0"/>
              <a:t>kroku</a:t>
            </a:r>
            <a:r>
              <a:rPr lang="en-GB" dirty="0" smtClean="0"/>
              <a:t> </a:t>
            </a:r>
            <a:r>
              <a:rPr lang="en-GB" dirty="0" err="1" smtClean="0"/>
              <a:t>drugim</a:t>
            </a:r>
            <a:endParaRPr lang="en-GB" dirty="0"/>
          </a:p>
          <a:p>
            <a:r>
              <a:rPr lang="en-GB" dirty="0" err="1"/>
              <a:t>w</a:t>
            </a:r>
            <a:r>
              <a:rPr lang="en-GB" smtClean="0"/>
              <a:t>ejście </a:t>
            </a:r>
            <a:r>
              <a:rPr lang="en-GB" dirty="0"/>
              <a:t>4 x 1080p50/60 </a:t>
            </a:r>
            <a:r>
              <a:rPr lang="en-GB" dirty="0" err="1"/>
              <a:t>dla</a:t>
            </a:r>
            <a:r>
              <a:rPr lang="en-GB" dirty="0"/>
              <a:t> </a:t>
            </a:r>
            <a:r>
              <a:rPr lang="en-GB" dirty="0" smtClean="0"/>
              <a:t>4K</a:t>
            </a:r>
            <a:endParaRPr lang="en-GB" dirty="0"/>
          </a:p>
          <a:p>
            <a:endParaRPr lang="en-GB" dirty="0" smtClean="0"/>
          </a:p>
          <a:p>
            <a:r>
              <a:rPr lang="en-GB" dirty="0" smtClean="0"/>
              <a:t>2 </a:t>
            </a:r>
            <a:r>
              <a:rPr lang="en-GB" dirty="0" err="1"/>
              <a:t>ścieżki</a:t>
            </a:r>
            <a:r>
              <a:rPr lang="en-GB" dirty="0"/>
              <a:t> </a:t>
            </a:r>
            <a:r>
              <a:rPr lang="en-GB" dirty="0" err="1"/>
              <a:t>rozwoju</a:t>
            </a:r>
            <a:r>
              <a:rPr lang="en-GB" dirty="0" smtClean="0"/>
              <a:t>:</a:t>
            </a:r>
            <a:endParaRPr lang="en-GB" dirty="0"/>
          </a:p>
          <a:p>
            <a:pPr marL="884196" lvl="1" indent="-342900">
              <a:buFont typeface="Arial"/>
              <a:buChar char="•"/>
            </a:pPr>
            <a:r>
              <a:rPr lang="en-GB" dirty="0" err="1"/>
              <a:t>o</a:t>
            </a:r>
            <a:r>
              <a:rPr lang="en-GB" smtClean="0"/>
              <a:t>programowanie </a:t>
            </a:r>
            <a:r>
              <a:rPr lang="en-GB" dirty="0"/>
              <a:t>Cisco </a:t>
            </a:r>
            <a:r>
              <a:rPr lang="en-GB" dirty="0" err="1"/>
              <a:t>AnyRes</a:t>
            </a:r>
            <a:r>
              <a:rPr lang="en-GB" dirty="0"/>
              <a:t> </a:t>
            </a:r>
            <a:r>
              <a:rPr lang="en-GB" dirty="0" smtClean="0"/>
              <a:t>Live </a:t>
            </a:r>
            <a:r>
              <a:rPr lang="en-GB" dirty="0" err="1"/>
              <a:t>d</a:t>
            </a:r>
            <a:r>
              <a:rPr lang="en-GB" dirty="0" err="1" smtClean="0"/>
              <a:t>la</a:t>
            </a:r>
            <a:r>
              <a:rPr lang="en-GB" dirty="0" smtClean="0"/>
              <a:t> </a:t>
            </a:r>
            <a:r>
              <a:rPr lang="en-GB" dirty="0" err="1" smtClean="0"/>
              <a:t>wczesnych</a:t>
            </a:r>
            <a:r>
              <a:rPr lang="en-GB" dirty="0" smtClean="0"/>
              <a:t> </a:t>
            </a:r>
            <a:r>
              <a:rPr lang="en-GB" dirty="0" err="1" smtClean="0"/>
              <a:t>rozwiązań</a:t>
            </a:r>
            <a:r>
              <a:rPr lang="en-GB" dirty="0" smtClean="0"/>
              <a:t>, </a:t>
            </a:r>
            <a:r>
              <a:rPr lang="en-GB" dirty="0" err="1" smtClean="0"/>
              <a:t>mniejszej</a:t>
            </a:r>
            <a:r>
              <a:rPr lang="en-GB" dirty="0" smtClean="0"/>
              <a:t> </a:t>
            </a:r>
            <a:r>
              <a:rPr lang="en-GB" dirty="0" err="1" smtClean="0"/>
              <a:t>gęstości</a:t>
            </a:r>
            <a:r>
              <a:rPr lang="en-GB" dirty="0" smtClean="0"/>
              <a:t> </a:t>
            </a:r>
            <a:r>
              <a:rPr lang="en-GB" dirty="0" err="1" smtClean="0"/>
              <a:t>i</a:t>
            </a:r>
            <a:r>
              <a:rPr lang="en-GB" dirty="0" smtClean="0"/>
              <a:t> </a:t>
            </a:r>
            <a:r>
              <a:rPr lang="en-GB" dirty="0" err="1" smtClean="0"/>
              <a:t>niższych</a:t>
            </a:r>
            <a:r>
              <a:rPr lang="en-GB" dirty="0" smtClean="0"/>
              <a:t> </a:t>
            </a:r>
            <a:r>
              <a:rPr lang="en-GB" dirty="0" err="1"/>
              <a:t>rozdzielczości</a:t>
            </a:r>
            <a:r>
              <a:rPr lang="en-GB" dirty="0"/>
              <a:t> </a:t>
            </a:r>
          </a:p>
          <a:p>
            <a:pPr marL="884196" lvl="1" indent="-342900">
              <a:buFont typeface="Arial"/>
              <a:buChar char="•"/>
            </a:pPr>
            <a:r>
              <a:rPr lang="en-GB" dirty="0"/>
              <a:t>Cisco </a:t>
            </a:r>
            <a:r>
              <a:rPr lang="en-GB" dirty="0" smtClean="0"/>
              <a:t>Digital Content </a:t>
            </a:r>
            <a:r>
              <a:rPr lang="en-GB" dirty="0"/>
              <a:t>Manager </a:t>
            </a:r>
            <a:r>
              <a:rPr lang="en-GB" dirty="0" smtClean="0"/>
              <a:t>(</a:t>
            </a:r>
            <a:r>
              <a:rPr lang="en-GB" dirty="0"/>
              <a:t>DCM) </a:t>
            </a:r>
            <a:r>
              <a:rPr lang="en-GB" dirty="0" err="1" smtClean="0"/>
              <a:t>dla</a:t>
            </a:r>
            <a:r>
              <a:rPr lang="en-GB" dirty="0" smtClean="0"/>
              <a:t> </a:t>
            </a:r>
            <a:r>
              <a:rPr lang="en-GB" smtClean="0"/>
              <a:t>TV </a:t>
            </a:r>
            <a:br>
              <a:rPr lang="en-GB" smtClean="0"/>
            </a:br>
            <a:r>
              <a:rPr lang="en-GB" smtClean="0"/>
              <a:t>oraz </a:t>
            </a:r>
            <a:r>
              <a:rPr lang="en-GB" dirty="0" err="1" smtClean="0"/>
              <a:t>rozwiązań</a:t>
            </a:r>
            <a:r>
              <a:rPr lang="en-GB" dirty="0" smtClean="0"/>
              <a:t> </a:t>
            </a:r>
            <a:r>
              <a:rPr lang="en-GB" dirty="0" err="1" smtClean="0"/>
              <a:t>wysokiej</a:t>
            </a:r>
            <a:r>
              <a:rPr lang="en-GB" dirty="0" smtClean="0"/>
              <a:t> </a:t>
            </a:r>
            <a:r>
              <a:rPr lang="en-GB" dirty="0" err="1" smtClean="0"/>
              <a:t>gęstości</a:t>
            </a:r>
            <a:r>
              <a:rPr lang="en-GB" dirty="0" smtClean="0"/>
              <a:t> </a:t>
            </a:r>
            <a:r>
              <a:rPr lang="en-GB" dirty="0" err="1" smtClean="0"/>
              <a:t>dla</a:t>
            </a:r>
            <a:r>
              <a:rPr lang="en-GB" dirty="0" smtClean="0"/>
              <a:t> ABR</a:t>
            </a:r>
            <a:endParaRPr lang="en-GB" dirty="0"/>
          </a:p>
        </p:txBody>
      </p:sp>
      <p:pic>
        <p:nvPicPr>
          <p:cNvPr id="10" name="Picture 9" descr="Cisco_VideoCloud_image_exp_A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3130" y="1554492"/>
            <a:ext cx="5557746" cy="4162748"/>
          </a:xfrm>
          <a:prstGeom prst="rect">
            <a:avLst/>
          </a:prstGeom>
          <a:effectLst/>
        </p:spPr>
      </p:pic>
    </p:spTree>
    <p:extLst>
      <p:ext uri="{BB962C8B-B14F-4D97-AF65-F5344CB8AC3E}">
        <p14:creationId xmlns:p14="http://schemas.microsoft.com/office/powerpoint/2010/main" val="111666060"/>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Architektura</a:t>
            </a:r>
            <a:r>
              <a:rPr lang="en-US" dirty="0"/>
              <a:t> </a:t>
            </a:r>
            <a:r>
              <a:rPr lang="en-US" err="1"/>
              <a:t>dla</a:t>
            </a:r>
            <a:r>
              <a:rPr lang="en-US"/>
              <a:t> </a:t>
            </a:r>
            <a:r>
              <a:rPr lang="en-US" smtClean="0"/>
              <a:t>dostarczania </a:t>
            </a:r>
            <a:r>
              <a:rPr lang="en-US" dirty="0" err="1"/>
              <a:t>treści</a:t>
            </a:r>
            <a:r>
              <a:rPr lang="en-US" dirty="0"/>
              <a:t> live</a:t>
            </a:r>
            <a:r>
              <a:rPr lang="en-US" dirty="0" smtClean="0"/>
              <a:t/>
            </a:r>
            <a:br>
              <a:rPr lang="en-US" dirty="0" smtClean="0"/>
            </a:br>
            <a:r>
              <a:rPr lang="en-US" sz="2800" dirty="0" smtClean="0">
                <a:solidFill>
                  <a:srgbClr val="FFFF00"/>
                </a:solidFill>
              </a:rPr>
              <a:t>HEVC – </a:t>
            </a:r>
            <a:r>
              <a:rPr lang="en-US" sz="2800" dirty="0">
                <a:solidFill>
                  <a:srgbClr val="FFFF00"/>
                </a:solidFill>
              </a:rPr>
              <a:t>1H </a:t>
            </a:r>
            <a:r>
              <a:rPr lang="en-US" sz="2800" dirty="0" smtClean="0">
                <a:solidFill>
                  <a:srgbClr val="FFFF00"/>
                </a:solidFill>
              </a:rPr>
              <a:t>2015</a:t>
            </a:r>
            <a:endParaRPr lang="nl-BE" dirty="0">
              <a:solidFill>
                <a:srgbClr val="FFFF00"/>
              </a:solidFill>
            </a:endParaRPr>
          </a:p>
        </p:txBody>
      </p:sp>
      <p:sp>
        <p:nvSpPr>
          <p:cNvPr id="3" name="Text Placeholder 2"/>
          <p:cNvSpPr>
            <a:spLocks noGrp="1"/>
          </p:cNvSpPr>
          <p:nvPr>
            <p:ph type="body" sz="quarter" idx="10"/>
          </p:nvPr>
        </p:nvSpPr>
        <p:spPr>
          <a:xfrm>
            <a:off x="319536" y="3817722"/>
            <a:ext cx="11685032" cy="2491663"/>
          </a:xfrm>
        </p:spPr>
        <p:txBody>
          <a:bodyPr/>
          <a:lstStyle/>
          <a:p>
            <a:pPr marL="609265" indent="-609265">
              <a:buFont typeface="+mj-lt"/>
              <a:buAutoNum type="arabicPeriod" startAt="2"/>
            </a:pPr>
            <a:r>
              <a:rPr lang="en-US" sz="1900" dirty="0" err="1"/>
              <a:t>k</a:t>
            </a:r>
            <a:r>
              <a:rPr lang="en-US" sz="1900" smtClean="0"/>
              <a:t>ontrybucja </a:t>
            </a:r>
            <a:r>
              <a:rPr lang="en-US" sz="1900" dirty="0" smtClean="0"/>
              <a:t>AVC</a:t>
            </a:r>
            <a:r>
              <a:rPr lang="en-US" sz="1900" dirty="0"/>
              <a:t>/JP2K </a:t>
            </a:r>
            <a:r>
              <a:rPr lang="en-US" sz="1900" dirty="0" err="1" smtClean="0"/>
              <a:t>dla</a:t>
            </a:r>
            <a:r>
              <a:rPr lang="en-US" sz="1900" dirty="0" smtClean="0"/>
              <a:t> </a:t>
            </a:r>
            <a:r>
              <a:rPr lang="en-US" sz="1900" dirty="0"/>
              <a:t>HD (720p), </a:t>
            </a:r>
            <a:r>
              <a:rPr lang="en-US" sz="1900" dirty="0" err="1"/>
              <a:t>FullHD</a:t>
            </a:r>
            <a:r>
              <a:rPr lang="en-US" sz="1900" dirty="0"/>
              <a:t> (1080p) </a:t>
            </a:r>
            <a:r>
              <a:rPr lang="en-US" sz="1900" dirty="0" err="1" smtClean="0"/>
              <a:t>oraz</a:t>
            </a:r>
            <a:r>
              <a:rPr lang="en-US" sz="1900" dirty="0" smtClean="0"/>
              <a:t> </a:t>
            </a:r>
            <a:r>
              <a:rPr lang="en-US" sz="1900" dirty="0" err="1" smtClean="0"/>
              <a:t>UltraHD</a:t>
            </a:r>
            <a:r>
              <a:rPr lang="en-US" sz="1900" dirty="0" smtClean="0"/>
              <a:t> </a:t>
            </a:r>
            <a:r>
              <a:rPr lang="en-US" sz="1900" dirty="0"/>
              <a:t>(4K)</a:t>
            </a:r>
          </a:p>
          <a:p>
            <a:pPr marL="846185" lvl="1" indent="-609265">
              <a:lnSpc>
                <a:spcPct val="75000"/>
              </a:lnSpc>
              <a:buFont typeface="Arial" pitchFamily="34" charset="0"/>
              <a:buChar char="•"/>
            </a:pPr>
            <a:r>
              <a:rPr lang="en-US" sz="1400" dirty="0" err="1"/>
              <a:t>k</a:t>
            </a:r>
            <a:r>
              <a:rPr lang="en-US" sz="1400" smtClean="0"/>
              <a:t>ontrybucja </a:t>
            </a:r>
            <a:r>
              <a:rPr lang="en-US" sz="1400" dirty="0" smtClean="0"/>
              <a:t>IP </a:t>
            </a:r>
            <a:r>
              <a:rPr lang="en-US" sz="1400" dirty="0" err="1" smtClean="0"/>
              <a:t>dla</a:t>
            </a:r>
            <a:r>
              <a:rPr lang="en-US" sz="1400" dirty="0" smtClean="0"/>
              <a:t> </a:t>
            </a:r>
            <a:r>
              <a:rPr lang="en-US" sz="1400" dirty="0"/>
              <a:t>4K </a:t>
            </a:r>
            <a:r>
              <a:rPr lang="en-US" sz="1400" dirty="0" err="1" smtClean="0"/>
              <a:t>jako</a:t>
            </a:r>
            <a:r>
              <a:rPr lang="en-US" sz="1400" dirty="0" smtClean="0"/>
              <a:t> 4x </a:t>
            </a:r>
            <a:r>
              <a:rPr lang="en-US" sz="1400" dirty="0"/>
              <a:t>1080p </a:t>
            </a:r>
            <a:r>
              <a:rPr lang="en-US" sz="1400" dirty="0" smtClean="0"/>
              <a:t>w </a:t>
            </a:r>
            <a:r>
              <a:rPr lang="en-US" sz="1400" dirty="0"/>
              <a:t>AVC</a:t>
            </a:r>
            <a:r>
              <a:rPr lang="en-US" sz="1400"/>
              <a:t>/</a:t>
            </a:r>
            <a:r>
              <a:rPr lang="en-US" sz="1400" smtClean="0"/>
              <a:t>JP2K </a:t>
            </a:r>
            <a:endParaRPr lang="en-US" sz="1400" dirty="0"/>
          </a:p>
          <a:p>
            <a:pPr marL="846185" lvl="1" indent="-609265">
              <a:lnSpc>
                <a:spcPct val="75000"/>
              </a:lnSpc>
              <a:buFont typeface="Arial" pitchFamily="34" charset="0"/>
              <a:buChar char="•"/>
            </a:pPr>
            <a:r>
              <a:rPr lang="en-US" sz="1400" dirty="0" err="1"/>
              <a:t>w</a:t>
            </a:r>
            <a:r>
              <a:rPr lang="en-US" sz="1400" smtClean="0"/>
              <a:t>ykorzystanie </a:t>
            </a:r>
            <a:r>
              <a:rPr lang="en-US" sz="1400" dirty="0" err="1" smtClean="0"/>
              <a:t>aktualnej</a:t>
            </a:r>
            <a:r>
              <a:rPr lang="en-US" sz="1400" dirty="0" smtClean="0"/>
              <a:t> </a:t>
            </a:r>
            <a:r>
              <a:rPr lang="en-US" sz="1400" dirty="0" err="1" smtClean="0"/>
              <a:t>infrastruktury</a:t>
            </a:r>
            <a:r>
              <a:rPr lang="en-US" sz="1400" dirty="0" smtClean="0"/>
              <a:t> </a:t>
            </a:r>
            <a:r>
              <a:rPr lang="en-US" sz="1400" dirty="0" err="1" smtClean="0"/>
              <a:t>oraz</a:t>
            </a:r>
            <a:r>
              <a:rPr lang="en-US" sz="1400" dirty="0" smtClean="0"/>
              <a:t> </a:t>
            </a:r>
            <a:r>
              <a:rPr lang="en-US" sz="1400" dirty="0" err="1" smtClean="0"/>
              <a:t>urządzeń</a:t>
            </a:r>
            <a:endParaRPr lang="en-US" sz="1400" dirty="0"/>
          </a:p>
          <a:p>
            <a:pPr marL="846185" lvl="1" indent="-609265">
              <a:lnSpc>
                <a:spcPct val="75000"/>
              </a:lnSpc>
              <a:buFont typeface="Arial" pitchFamily="34" charset="0"/>
              <a:buChar char="•"/>
            </a:pPr>
            <a:r>
              <a:rPr lang="en-US" sz="1400" dirty="0" err="1"/>
              <a:t>p</a:t>
            </a:r>
            <a:r>
              <a:rPr lang="en-US" sz="1400" smtClean="0"/>
              <a:t>otencjalne </a:t>
            </a:r>
            <a:r>
              <a:rPr lang="en-US" sz="1400" dirty="0" err="1" smtClean="0"/>
              <a:t>możliwości</a:t>
            </a:r>
            <a:r>
              <a:rPr lang="en-US" sz="1400" dirty="0" smtClean="0"/>
              <a:t> </a:t>
            </a:r>
            <a:r>
              <a:rPr lang="en-US" sz="1400" dirty="0" err="1" smtClean="0"/>
              <a:t>dla</a:t>
            </a:r>
            <a:r>
              <a:rPr lang="en-US" sz="1400" dirty="0" smtClean="0"/>
              <a:t> </a:t>
            </a:r>
            <a:r>
              <a:rPr lang="en-US" sz="1400" dirty="0" err="1" smtClean="0"/>
              <a:t>kontrybucji</a:t>
            </a:r>
            <a:r>
              <a:rPr lang="en-US" sz="1400" dirty="0" smtClean="0"/>
              <a:t> </a:t>
            </a:r>
            <a:r>
              <a:rPr lang="en-US" sz="1400" dirty="0" err="1" smtClean="0"/>
              <a:t>typu</a:t>
            </a:r>
            <a:r>
              <a:rPr lang="en-US" sz="1400" dirty="0" smtClean="0"/>
              <a:t> low latency</a:t>
            </a:r>
            <a:r>
              <a:rPr lang="en-US" sz="1400" dirty="0"/>
              <a:t>/bitrate </a:t>
            </a:r>
            <a:r>
              <a:rPr lang="en-US" sz="1400" dirty="0" err="1" smtClean="0"/>
              <a:t>punkt-punkt</a:t>
            </a:r>
            <a:r>
              <a:rPr lang="en-US" sz="1400" dirty="0" smtClean="0"/>
              <a:t> </a:t>
            </a:r>
            <a:r>
              <a:rPr lang="en-US" sz="1400" dirty="0"/>
              <a:t>4:2:0 </a:t>
            </a:r>
            <a:r>
              <a:rPr lang="en-US" sz="1400" dirty="0" smtClean="0"/>
              <a:t>HEVC</a:t>
            </a:r>
            <a:endParaRPr lang="en-US" sz="1400" dirty="0"/>
          </a:p>
          <a:p>
            <a:pPr marL="609265" indent="-609265">
              <a:lnSpc>
                <a:spcPct val="75000"/>
              </a:lnSpc>
              <a:buFont typeface="+mj-lt"/>
              <a:buAutoNum type="arabicPeriod" startAt="2"/>
            </a:pPr>
            <a:r>
              <a:rPr lang="en-US" sz="1900" dirty="0"/>
              <a:t>s</a:t>
            </a:r>
            <a:r>
              <a:rPr lang="en-US" sz="1900" smtClean="0"/>
              <a:t>ystem </a:t>
            </a:r>
            <a:r>
              <a:rPr lang="en-US" sz="1900" err="1" smtClean="0"/>
              <a:t>dystrybucji</a:t>
            </a:r>
            <a:r>
              <a:rPr lang="en-US" sz="1900" smtClean="0"/>
              <a:t> gotowy </a:t>
            </a:r>
            <a:r>
              <a:rPr lang="en-US" sz="1900" dirty="0" err="1" smtClean="0"/>
              <a:t>dla</a:t>
            </a:r>
            <a:r>
              <a:rPr lang="en-US" sz="1900" dirty="0" smtClean="0"/>
              <a:t> </a:t>
            </a:r>
            <a:r>
              <a:rPr lang="en-US" sz="1900" dirty="0" err="1" smtClean="0"/>
              <a:t>początkowych</a:t>
            </a:r>
            <a:r>
              <a:rPr lang="en-US" sz="1900" dirty="0" smtClean="0"/>
              <a:t> </a:t>
            </a:r>
            <a:r>
              <a:rPr lang="en-US" sz="1900" dirty="0" err="1" smtClean="0"/>
              <a:t>transmisji</a:t>
            </a:r>
            <a:r>
              <a:rPr lang="en-US" sz="1900" dirty="0" smtClean="0"/>
              <a:t> HEVC </a:t>
            </a:r>
            <a:r>
              <a:rPr lang="en-US" sz="1900" dirty="0" err="1" smtClean="0"/>
              <a:t>dla</a:t>
            </a:r>
            <a:r>
              <a:rPr lang="en-US" sz="1900" dirty="0" smtClean="0"/>
              <a:t> TV (</a:t>
            </a:r>
            <a:r>
              <a:rPr lang="en-US" sz="1900" dirty="0" err="1" smtClean="0"/>
              <a:t>pierwszy</a:t>
            </a:r>
            <a:r>
              <a:rPr lang="en-US" sz="1900" dirty="0" smtClean="0"/>
              <a:t> </a:t>
            </a:r>
            <a:r>
              <a:rPr lang="en-US" sz="1900" dirty="0" err="1" smtClean="0"/>
              <a:t>ekran</a:t>
            </a:r>
            <a:r>
              <a:rPr lang="en-US" sz="1900" dirty="0" smtClean="0"/>
              <a:t>)</a:t>
            </a:r>
            <a:endParaRPr lang="en-US" sz="1900" dirty="0"/>
          </a:p>
          <a:p>
            <a:pPr marL="846185" lvl="1" indent="-609265">
              <a:buFont typeface="Arial" pitchFamily="34" charset="0"/>
              <a:buChar char="•"/>
            </a:pPr>
            <a:r>
              <a:rPr lang="en-US" sz="1400" dirty="0" err="1"/>
              <a:t>r</a:t>
            </a:r>
            <a:r>
              <a:rPr lang="en-US" sz="1400" smtClean="0"/>
              <a:t>ozszerzony </a:t>
            </a:r>
            <a:r>
              <a:rPr lang="en-US" sz="1400" dirty="0" err="1"/>
              <a:t>zasięg</a:t>
            </a:r>
            <a:r>
              <a:rPr lang="en-US" sz="1400" dirty="0"/>
              <a:t> </a:t>
            </a:r>
            <a:r>
              <a:rPr lang="en-US" sz="1400" dirty="0" err="1"/>
              <a:t>i</a:t>
            </a:r>
            <a:r>
              <a:rPr lang="en-US" sz="1400" dirty="0"/>
              <a:t> </a:t>
            </a:r>
            <a:r>
              <a:rPr lang="en-US" sz="1400" dirty="0" err="1"/>
              <a:t>więcej</a:t>
            </a:r>
            <a:r>
              <a:rPr lang="en-US" sz="1400" dirty="0"/>
              <a:t> </a:t>
            </a:r>
            <a:r>
              <a:rPr lang="en-US" sz="1400" dirty="0" err="1"/>
              <a:t>strumieni</a:t>
            </a:r>
            <a:r>
              <a:rPr lang="en-US" sz="1400" dirty="0"/>
              <a:t> do </a:t>
            </a:r>
            <a:r>
              <a:rPr lang="en-US" sz="1400" dirty="0" err="1"/>
              <a:t>domu</a:t>
            </a:r>
            <a:r>
              <a:rPr lang="en-US" sz="1400" dirty="0"/>
              <a:t> </a:t>
            </a:r>
            <a:r>
              <a:rPr lang="en-US" sz="1400" dirty="0" err="1"/>
              <a:t>dla</a:t>
            </a:r>
            <a:r>
              <a:rPr lang="en-US" sz="1400" dirty="0"/>
              <a:t> </a:t>
            </a:r>
            <a:r>
              <a:rPr lang="en-US" sz="1400" dirty="0" err="1"/>
              <a:t>klasycznych</a:t>
            </a:r>
            <a:r>
              <a:rPr lang="en-US" sz="1400" dirty="0"/>
              <a:t> </a:t>
            </a:r>
            <a:r>
              <a:rPr lang="en-US" sz="1400" dirty="0" err="1" smtClean="0"/>
              <a:t>rozdzielczości</a:t>
            </a:r>
            <a:r>
              <a:rPr lang="en-US" sz="1400" dirty="0" smtClean="0"/>
              <a:t> </a:t>
            </a:r>
            <a:r>
              <a:rPr lang="en-US" sz="1400" dirty="0"/>
              <a:t>SD / HD IPTV, </a:t>
            </a:r>
            <a:r>
              <a:rPr lang="en-US" sz="1400" dirty="0" err="1"/>
              <a:t>wymaga</a:t>
            </a:r>
            <a:r>
              <a:rPr lang="en-US" sz="1400" dirty="0"/>
              <a:t> </a:t>
            </a:r>
            <a:r>
              <a:rPr lang="en-US" sz="1400" dirty="0" err="1"/>
              <a:t>klasycznego</a:t>
            </a:r>
            <a:r>
              <a:rPr lang="en-US" sz="1400" dirty="0"/>
              <a:t> </a:t>
            </a:r>
            <a:r>
              <a:rPr lang="en-US" sz="1400" dirty="0" err="1" smtClean="0"/>
              <a:t>toru</a:t>
            </a:r>
            <a:r>
              <a:rPr lang="en-US" sz="1400" dirty="0" smtClean="0"/>
              <a:t> </a:t>
            </a:r>
            <a:r>
              <a:rPr lang="en-US" sz="1400" dirty="0" err="1" smtClean="0"/>
              <a:t>kontrybucji</a:t>
            </a:r>
            <a:r>
              <a:rPr lang="en-US" sz="1400" dirty="0" smtClean="0"/>
              <a:t> MPEG</a:t>
            </a:r>
            <a:r>
              <a:rPr lang="en-US" sz="1400" dirty="0"/>
              <a:t>-2 </a:t>
            </a:r>
            <a:r>
              <a:rPr lang="en-US" sz="1400" dirty="0" err="1"/>
              <a:t>i</a:t>
            </a:r>
            <a:r>
              <a:rPr lang="en-US" sz="1400" dirty="0"/>
              <a:t> AVC </a:t>
            </a:r>
            <a:r>
              <a:rPr lang="en-US" sz="1400" dirty="0" smtClean="0"/>
              <a:t>4:2:0 a </a:t>
            </a:r>
            <a:r>
              <a:rPr lang="en-US" sz="1400" dirty="0" err="1" smtClean="0"/>
              <a:t>następnie</a:t>
            </a:r>
            <a:r>
              <a:rPr lang="en-US" sz="1400" dirty="0" smtClean="0"/>
              <a:t> </a:t>
            </a:r>
            <a:r>
              <a:rPr lang="en-US" sz="1400" dirty="0" err="1" smtClean="0"/>
              <a:t>transkoduje</a:t>
            </a:r>
            <a:r>
              <a:rPr lang="en-US" sz="1400" dirty="0" smtClean="0"/>
              <a:t> </a:t>
            </a:r>
            <a:r>
              <a:rPr lang="en-US" sz="1400" dirty="0"/>
              <a:t>do HEVC </a:t>
            </a:r>
            <a:endParaRPr lang="en-US" sz="1400" dirty="0" smtClean="0"/>
          </a:p>
          <a:p>
            <a:pPr marL="846185" lvl="1" indent="-609265">
              <a:buFont typeface="Arial" pitchFamily="34" charset="0"/>
              <a:buChar char="•"/>
            </a:pPr>
            <a:r>
              <a:rPr lang="en-US" sz="1400" dirty="0"/>
              <a:t>o</a:t>
            </a:r>
            <a:r>
              <a:rPr lang="en-US" sz="1400" smtClean="0"/>
              <a:t>d </a:t>
            </a:r>
            <a:r>
              <a:rPr lang="en-US" sz="1400" dirty="0" err="1"/>
              <a:t>połowy</a:t>
            </a:r>
            <a:r>
              <a:rPr lang="en-US" sz="1400" dirty="0"/>
              <a:t> </a:t>
            </a:r>
            <a:r>
              <a:rPr lang="en-US" sz="1400" dirty="0" smtClean="0"/>
              <a:t>2015 </a:t>
            </a:r>
            <a:r>
              <a:rPr lang="en-US" sz="1400" dirty="0" err="1"/>
              <a:t>nowe</a:t>
            </a:r>
            <a:r>
              <a:rPr lang="en-US" sz="1400" dirty="0"/>
              <a:t> </a:t>
            </a:r>
            <a:r>
              <a:rPr lang="en-US" sz="1400" dirty="0" err="1" smtClean="0"/>
              <a:t>wdrożenia</a:t>
            </a:r>
            <a:r>
              <a:rPr lang="en-US" sz="1400" dirty="0" smtClean="0"/>
              <a:t> UHDTV </a:t>
            </a:r>
            <a:r>
              <a:rPr lang="en-US" sz="1400" dirty="0"/>
              <a:t>HEVC, </a:t>
            </a:r>
            <a:r>
              <a:rPr lang="en-US" sz="1400" dirty="0" err="1"/>
              <a:t>przeznaczone</a:t>
            </a:r>
            <a:r>
              <a:rPr lang="en-US" sz="1400" dirty="0"/>
              <a:t> </a:t>
            </a:r>
            <a:r>
              <a:rPr lang="en-US" sz="1400" dirty="0" err="1"/>
              <a:t>dla</a:t>
            </a:r>
            <a:r>
              <a:rPr lang="en-US" sz="1400" dirty="0"/>
              <a:t> </a:t>
            </a:r>
            <a:r>
              <a:rPr lang="en-US" sz="1400" dirty="0" err="1"/>
              <a:t>klientów</a:t>
            </a:r>
            <a:r>
              <a:rPr lang="en-US" sz="1400" dirty="0"/>
              <a:t> </a:t>
            </a:r>
            <a:r>
              <a:rPr lang="en-US" sz="1400" dirty="0" err="1"/>
              <a:t>usługi</a:t>
            </a:r>
            <a:r>
              <a:rPr lang="en-US" sz="1400" dirty="0"/>
              <a:t> </a:t>
            </a:r>
            <a:r>
              <a:rPr lang="en-US" sz="1400" dirty="0" smtClean="0"/>
              <a:t>premium</a:t>
            </a:r>
            <a:endParaRPr lang="nl-BE" sz="1400" dirty="0"/>
          </a:p>
        </p:txBody>
      </p:sp>
      <p:grpSp>
        <p:nvGrpSpPr>
          <p:cNvPr id="25" name="Group 24"/>
          <p:cNvGrpSpPr/>
          <p:nvPr/>
        </p:nvGrpSpPr>
        <p:grpSpPr>
          <a:xfrm>
            <a:off x="56683" y="1531117"/>
            <a:ext cx="11947884" cy="2275297"/>
            <a:chOff x="0" y="1003299"/>
            <a:chExt cx="9144000" cy="1798327"/>
          </a:xfrm>
        </p:grpSpPr>
        <p:pic>
          <p:nvPicPr>
            <p:cNvPr id="18" name="Picture 15" descr="IP_diagram_bg"/>
            <p:cNvPicPr>
              <a:picLocks noChangeAspect="1" noChangeArrowheads="1"/>
            </p:cNvPicPr>
            <p:nvPr/>
          </p:nvPicPr>
          <p:blipFill>
            <a:blip r:embed="rId2" cstate="print"/>
            <a:srcRect/>
            <a:stretch>
              <a:fillRect/>
            </a:stretch>
          </p:blipFill>
          <p:spPr bwMode="auto">
            <a:xfrm>
              <a:off x="0" y="1003300"/>
              <a:ext cx="9144000" cy="1798326"/>
            </a:xfrm>
            <a:prstGeom prst="rect">
              <a:avLst/>
            </a:prstGeom>
            <a:noFill/>
            <a:ln w="9525">
              <a:noFill/>
              <a:miter lim="800000"/>
              <a:headEnd/>
              <a:tailEnd/>
            </a:ln>
          </p:spPr>
        </p:pic>
        <p:pic>
          <p:nvPicPr>
            <p:cNvPr id="19" name="Picture 16" descr="IP_diagram"/>
            <p:cNvPicPr>
              <a:picLocks noChangeAspect="1" noChangeArrowheads="1"/>
            </p:cNvPicPr>
            <p:nvPr/>
          </p:nvPicPr>
          <p:blipFill>
            <a:blip r:embed="rId3" cstate="print"/>
            <a:srcRect/>
            <a:stretch>
              <a:fillRect/>
            </a:stretch>
          </p:blipFill>
          <p:spPr bwMode="auto">
            <a:xfrm>
              <a:off x="573273" y="1190409"/>
              <a:ext cx="7950375" cy="1485179"/>
            </a:xfrm>
            <a:prstGeom prst="rect">
              <a:avLst/>
            </a:prstGeom>
            <a:noFill/>
            <a:ln w="9525">
              <a:noFill/>
              <a:miter lim="800000"/>
              <a:headEnd/>
              <a:tailEnd/>
            </a:ln>
          </p:spPr>
        </p:pic>
        <p:sp>
          <p:nvSpPr>
            <p:cNvPr id="20" name="Text Box 28"/>
            <p:cNvSpPr txBox="1">
              <a:spLocks noChangeArrowheads="1"/>
            </p:cNvSpPr>
            <p:nvPr/>
          </p:nvSpPr>
          <p:spPr bwMode="auto">
            <a:xfrm>
              <a:off x="1709038" y="1195606"/>
              <a:ext cx="973664" cy="243930"/>
            </a:xfrm>
            <a:prstGeom prst="rect">
              <a:avLst/>
            </a:prstGeom>
            <a:noFill/>
            <a:ln w="9525" algn="ctr">
              <a:noFill/>
              <a:miter lim="800000"/>
              <a:headEnd/>
              <a:tailEnd/>
            </a:ln>
          </p:spPr>
          <p:txBody>
            <a:bodyPr wrap="none" lIns="82124" tIns="41061" rIns="82124" bIns="41061">
              <a:spAutoFit/>
            </a:bodyPr>
            <a:lstStyle/>
            <a:p>
              <a:pPr algn="ctr" defTabSz="1085253" eaLnBrk="0" hangingPunct="0">
                <a:lnSpc>
                  <a:spcPct val="90000"/>
                </a:lnSpc>
              </a:pPr>
              <a:r>
                <a:rPr lang="en-US" sz="1600">
                  <a:solidFill>
                    <a:schemeClr val="folHlink"/>
                  </a:solidFill>
                  <a:ea typeface="ＭＳ Ｐゴシック"/>
                  <a:cs typeface="Arial" charset="0"/>
                </a:rPr>
                <a:t>Contribution</a:t>
              </a:r>
            </a:p>
          </p:txBody>
        </p:sp>
        <p:sp>
          <p:nvSpPr>
            <p:cNvPr id="21" name="Text Box 46"/>
            <p:cNvSpPr txBox="1">
              <a:spLocks noChangeArrowheads="1"/>
            </p:cNvSpPr>
            <p:nvPr/>
          </p:nvSpPr>
          <p:spPr bwMode="auto">
            <a:xfrm>
              <a:off x="3129965" y="1195606"/>
              <a:ext cx="912400" cy="419075"/>
            </a:xfrm>
            <a:prstGeom prst="rect">
              <a:avLst/>
            </a:prstGeom>
            <a:noFill/>
            <a:ln w="9525" algn="ctr">
              <a:noFill/>
              <a:miter lim="800000"/>
              <a:headEnd/>
              <a:tailEnd/>
            </a:ln>
          </p:spPr>
          <p:txBody>
            <a:bodyPr wrap="none" lIns="82124" tIns="41061" rIns="82124" bIns="41061">
              <a:spAutoFit/>
            </a:bodyPr>
            <a:lstStyle/>
            <a:p>
              <a:pPr algn="ctr" defTabSz="1085253" eaLnBrk="0" hangingPunct="0">
                <a:lnSpc>
                  <a:spcPct val="90000"/>
                </a:lnSpc>
              </a:pPr>
              <a:r>
                <a:rPr lang="en-US" sz="1600">
                  <a:solidFill>
                    <a:schemeClr val="folHlink"/>
                  </a:solidFill>
                  <a:ea typeface="ＭＳ Ｐゴシック"/>
                  <a:cs typeface="Arial" charset="0"/>
                </a:rPr>
                <a:t>Primary</a:t>
              </a:r>
            </a:p>
            <a:p>
              <a:pPr algn="ctr" defTabSz="1085253" eaLnBrk="0" hangingPunct="0">
                <a:lnSpc>
                  <a:spcPct val="90000"/>
                </a:lnSpc>
              </a:pPr>
              <a:r>
                <a:rPr lang="en-US" sz="1600">
                  <a:solidFill>
                    <a:schemeClr val="folHlink"/>
                  </a:solidFill>
                  <a:ea typeface="ＭＳ Ｐゴシック"/>
                  <a:cs typeface="Arial" charset="0"/>
                </a:rPr>
                <a:t>Distribution</a:t>
              </a:r>
            </a:p>
          </p:txBody>
        </p:sp>
        <p:sp>
          <p:nvSpPr>
            <p:cNvPr id="22" name="Text Box 47"/>
            <p:cNvSpPr txBox="1">
              <a:spLocks noChangeArrowheads="1"/>
            </p:cNvSpPr>
            <p:nvPr/>
          </p:nvSpPr>
          <p:spPr bwMode="auto">
            <a:xfrm>
              <a:off x="5671212" y="1195606"/>
              <a:ext cx="912400" cy="419075"/>
            </a:xfrm>
            <a:prstGeom prst="rect">
              <a:avLst/>
            </a:prstGeom>
            <a:noFill/>
            <a:ln w="9525" algn="ctr">
              <a:noFill/>
              <a:miter lim="800000"/>
              <a:headEnd/>
              <a:tailEnd/>
            </a:ln>
          </p:spPr>
          <p:txBody>
            <a:bodyPr wrap="none" lIns="82124" tIns="41061" rIns="82124" bIns="41061">
              <a:spAutoFit/>
            </a:bodyPr>
            <a:lstStyle/>
            <a:p>
              <a:pPr algn="ctr" defTabSz="1085253" eaLnBrk="0" hangingPunct="0">
                <a:lnSpc>
                  <a:spcPct val="90000"/>
                </a:lnSpc>
              </a:pPr>
              <a:r>
                <a:rPr lang="en-US" sz="1600">
                  <a:solidFill>
                    <a:schemeClr val="folHlink"/>
                  </a:solidFill>
                  <a:ea typeface="ＭＳ Ｐゴシック"/>
                  <a:cs typeface="Arial" charset="0"/>
                </a:rPr>
                <a:t>Secondary</a:t>
              </a:r>
            </a:p>
            <a:p>
              <a:pPr algn="ctr" defTabSz="1085253" eaLnBrk="0" hangingPunct="0">
                <a:lnSpc>
                  <a:spcPct val="90000"/>
                </a:lnSpc>
              </a:pPr>
              <a:r>
                <a:rPr lang="en-US" sz="1600">
                  <a:solidFill>
                    <a:schemeClr val="folHlink"/>
                  </a:solidFill>
                  <a:ea typeface="ＭＳ Ｐゴシック"/>
                  <a:cs typeface="Arial" charset="0"/>
                </a:rPr>
                <a:t>Distribution</a:t>
              </a:r>
            </a:p>
          </p:txBody>
        </p:sp>
        <p:pic>
          <p:nvPicPr>
            <p:cNvPr id="23" name="Picture 48" descr="highlight"/>
            <p:cNvPicPr>
              <a:picLocks noChangeAspect="1" noChangeArrowheads="1"/>
            </p:cNvPicPr>
            <p:nvPr/>
          </p:nvPicPr>
          <p:blipFill>
            <a:blip r:embed="rId4" cstate="print"/>
            <a:srcRect/>
            <a:stretch>
              <a:fillRect/>
            </a:stretch>
          </p:blipFill>
          <p:spPr bwMode="auto">
            <a:xfrm>
              <a:off x="1195562" y="1003299"/>
              <a:ext cx="5710416" cy="1798327"/>
            </a:xfrm>
            <a:prstGeom prst="rect">
              <a:avLst/>
            </a:prstGeom>
            <a:noFill/>
            <a:ln w="9525">
              <a:noFill/>
              <a:miter lim="800000"/>
              <a:headEnd/>
              <a:tailEnd/>
            </a:ln>
          </p:spPr>
        </p:pic>
      </p:grpSp>
      <p:sp>
        <p:nvSpPr>
          <p:cNvPr id="26" name="Heptagon 25"/>
          <p:cNvSpPr/>
          <p:nvPr/>
        </p:nvSpPr>
        <p:spPr>
          <a:xfrm>
            <a:off x="9325871" y="1499243"/>
            <a:ext cx="609441" cy="496184"/>
          </a:xfrm>
          <a:prstGeom prst="heptagon">
            <a:avLst/>
          </a:prstGeom>
          <a:solidFill>
            <a:schemeClr val="bg1">
              <a:lumMod val="50000"/>
            </a:scheme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r>
              <a:rPr lang="en-US" dirty="0" smtClean="0">
                <a:solidFill>
                  <a:srgbClr val="000000"/>
                </a:solidFill>
              </a:rPr>
              <a:t>1</a:t>
            </a:r>
            <a:endParaRPr lang="nl-BE" dirty="0" smtClean="0">
              <a:solidFill>
                <a:srgbClr val="000000"/>
              </a:solidFill>
            </a:endParaRPr>
          </a:p>
        </p:txBody>
      </p:sp>
      <p:sp>
        <p:nvSpPr>
          <p:cNvPr id="48" name="Heptagon 47"/>
          <p:cNvSpPr/>
          <p:nvPr/>
        </p:nvSpPr>
        <p:spPr>
          <a:xfrm>
            <a:off x="2621165" y="2211191"/>
            <a:ext cx="609441" cy="496184"/>
          </a:xfrm>
          <a:prstGeom prst="heptagon">
            <a:avLst/>
          </a:prstGeom>
          <a:solidFill>
            <a:srgbClr val="FFFF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rgbClr val="000000"/>
                </a:solidFill>
              </a:rPr>
              <a:t>2</a:t>
            </a:r>
            <a:endParaRPr lang="nl-BE" dirty="0" smtClean="0">
              <a:solidFill>
                <a:srgbClr val="000000"/>
              </a:solidFill>
            </a:endParaRPr>
          </a:p>
        </p:txBody>
      </p:sp>
      <p:sp>
        <p:nvSpPr>
          <p:cNvPr id="49" name="Heptagon 48"/>
          <p:cNvSpPr/>
          <p:nvPr/>
        </p:nvSpPr>
        <p:spPr>
          <a:xfrm>
            <a:off x="9416366" y="2973807"/>
            <a:ext cx="609441" cy="496184"/>
          </a:xfrm>
          <a:prstGeom prst="heptagon">
            <a:avLst/>
          </a:prstGeom>
          <a:solidFill>
            <a:srgbClr val="FFFF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rgbClr val="000000"/>
                </a:solidFill>
              </a:rPr>
              <a:t>3</a:t>
            </a:r>
            <a:endParaRPr lang="nl-BE" dirty="0" smtClean="0">
              <a:solidFill>
                <a:srgbClr val="000000"/>
              </a:solidFill>
            </a:endParaRPr>
          </a:p>
        </p:txBody>
      </p:sp>
      <p:grpSp>
        <p:nvGrpSpPr>
          <p:cNvPr id="28" name="Group 27"/>
          <p:cNvGrpSpPr/>
          <p:nvPr/>
        </p:nvGrpSpPr>
        <p:grpSpPr>
          <a:xfrm>
            <a:off x="5662725" y="2592807"/>
            <a:ext cx="1726750" cy="381000"/>
            <a:chOff x="7924800" y="3429000"/>
            <a:chExt cx="1295400" cy="285750"/>
          </a:xfrm>
        </p:grpSpPr>
        <p:sp>
          <p:nvSpPr>
            <p:cNvPr id="27" name="Rounded Rectangle 26"/>
            <p:cNvSpPr/>
            <p:nvPr/>
          </p:nvSpPr>
          <p:spPr>
            <a:xfrm>
              <a:off x="7924800" y="3429000"/>
              <a:ext cx="647700" cy="28575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100" b="1" dirty="0">
                  <a:solidFill>
                    <a:srgbClr val="FFFFFF"/>
                  </a:solidFill>
                </a:rPr>
                <a:t>AVC 4:2:0 DEC</a:t>
              </a:r>
              <a:endParaRPr lang="nl-BE" sz="1100" b="1" dirty="0">
                <a:solidFill>
                  <a:srgbClr val="FFFFFF"/>
                </a:solidFill>
              </a:endParaRPr>
            </a:p>
          </p:txBody>
        </p:sp>
        <p:sp>
          <p:nvSpPr>
            <p:cNvPr id="51" name="Rounded Rectangle 50"/>
            <p:cNvSpPr/>
            <p:nvPr/>
          </p:nvSpPr>
          <p:spPr>
            <a:xfrm>
              <a:off x="8572500" y="3429000"/>
              <a:ext cx="647700" cy="285750"/>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en-US" sz="1100" b="1" dirty="0">
                  <a:solidFill>
                    <a:srgbClr val="FFFFFF"/>
                  </a:solidFill>
                </a:rPr>
                <a:t>HEVC</a:t>
              </a:r>
            </a:p>
            <a:p>
              <a:pPr algn="ctr"/>
              <a:r>
                <a:rPr lang="en-US" sz="1100" b="1" dirty="0" err="1">
                  <a:solidFill>
                    <a:srgbClr val="FFFFFF"/>
                  </a:solidFill>
                </a:rPr>
                <a:t>ENC</a:t>
              </a:r>
              <a:endParaRPr lang="nl-BE" sz="1100" b="1" dirty="0">
                <a:solidFill>
                  <a:srgbClr val="FFFFFF"/>
                </a:solidFill>
              </a:endParaRPr>
            </a:p>
          </p:txBody>
        </p:sp>
      </p:grpSp>
      <p:cxnSp>
        <p:nvCxnSpPr>
          <p:cNvPr id="31" name="Straight Connector 30"/>
          <p:cNvCxnSpPr/>
          <p:nvPr/>
        </p:nvCxnSpPr>
        <p:spPr>
          <a:xfrm>
            <a:off x="3567770" y="2783307"/>
            <a:ext cx="2094954" cy="0"/>
          </a:xfrm>
          <a:prstGeom prst="line">
            <a:avLst/>
          </a:prstGeom>
          <a:ln w="76200">
            <a:solidFill>
              <a:srgbClr val="FFFF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5662725" y="3181056"/>
            <a:ext cx="1726750" cy="482017"/>
            <a:chOff x="7924800" y="3353237"/>
            <a:chExt cx="1295400" cy="361513"/>
          </a:xfrm>
        </p:grpSpPr>
        <p:sp>
          <p:nvSpPr>
            <p:cNvPr id="57" name="Rounded Rectangle 56"/>
            <p:cNvSpPr/>
            <p:nvPr/>
          </p:nvSpPr>
          <p:spPr>
            <a:xfrm>
              <a:off x="7924800" y="3353237"/>
              <a:ext cx="647700" cy="361513"/>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100" b="1" dirty="0">
                  <a:solidFill>
                    <a:srgbClr val="FFFFFF"/>
                  </a:solidFill>
                </a:rPr>
                <a:t>JPEG2K</a:t>
              </a:r>
            </a:p>
            <a:p>
              <a:pPr algn="ctr"/>
              <a:r>
                <a:rPr lang="en-US" sz="1100" b="1" dirty="0">
                  <a:solidFill>
                    <a:srgbClr val="FFFFFF"/>
                  </a:solidFill>
                </a:rPr>
                <a:t>AVC 4:2:2 DEC</a:t>
              </a:r>
              <a:endParaRPr lang="nl-BE" sz="1100" b="1" dirty="0">
                <a:solidFill>
                  <a:srgbClr val="FFFFFF"/>
                </a:solidFill>
              </a:endParaRPr>
            </a:p>
          </p:txBody>
        </p:sp>
        <p:sp>
          <p:nvSpPr>
            <p:cNvPr id="58" name="Rounded Rectangle 57"/>
            <p:cNvSpPr/>
            <p:nvPr/>
          </p:nvSpPr>
          <p:spPr>
            <a:xfrm>
              <a:off x="8572500" y="3429000"/>
              <a:ext cx="647700" cy="285750"/>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en-US" sz="1100" b="1" dirty="0">
                  <a:solidFill>
                    <a:srgbClr val="FFFFFF"/>
                  </a:solidFill>
                </a:rPr>
                <a:t>HEVC</a:t>
              </a:r>
            </a:p>
            <a:p>
              <a:pPr algn="ctr"/>
              <a:r>
                <a:rPr lang="en-US" sz="1100" b="1" dirty="0" err="1">
                  <a:solidFill>
                    <a:srgbClr val="FFFFFF"/>
                  </a:solidFill>
                </a:rPr>
                <a:t>ENC</a:t>
              </a:r>
              <a:endParaRPr lang="nl-BE" sz="1100" b="1" dirty="0">
                <a:solidFill>
                  <a:srgbClr val="FFFFFF"/>
                </a:solidFill>
              </a:endParaRPr>
            </a:p>
          </p:txBody>
        </p:sp>
      </p:grpSp>
      <p:sp>
        <p:nvSpPr>
          <p:cNvPr id="33" name="TextBox 32"/>
          <p:cNvSpPr txBox="1"/>
          <p:nvPr/>
        </p:nvSpPr>
        <p:spPr>
          <a:xfrm>
            <a:off x="3217915" y="2600585"/>
            <a:ext cx="465287" cy="307712"/>
          </a:xfrm>
          <a:prstGeom prst="rect">
            <a:avLst/>
          </a:prstGeom>
          <a:solidFill>
            <a:srgbClr val="FFFF00"/>
          </a:solidFill>
        </p:spPr>
        <p:txBody>
          <a:bodyPr wrap="square" lIns="121851" tIns="60925" rIns="121851" bIns="60925" rtlCol="0">
            <a:spAutoFit/>
          </a:bodyPr>
          <a:lstStyle/>
          <a:p>
            <a:r>
              <a:rPr lang="en-US" sz="1200" b="1" dirty="0">
                <a:solidFill>
                  <a:srgbClr val="000000"/>
                </a:solidFill>
              </a:rPr>
              <a:t>HD</a:t>
            </a:r>
            <a:endParaRPr lang="nl-BE" sz="1200" b="1" dirty="0">
              <a:solidFill>
                <a:srgbClr val="000000"/>
              </a:solidFill>
            </a:endParaRPr>
          </a:p>
        </p:txBody>
      </p:sp>
      <p:cxnSp>
        <p:nvCxnSpPr>
          <p:cNvPr id="61" name="Straight Connector 60"/>
          <p:cNvCxnSpPr>
            <a:endCxn id="57" idx="1"/>
          </p:cNvCxnSpPr>
          <p:nvPr/>
        </p:nvCxnSpPr>
        <p:spPr>
          <a:xfrm>
            <a:off x="3495255" y="3089509"/>
            <a:ext cx="2167477" cy="332548"/>
          </a:xfrm>
          <a:prstGeom prst="line">
            <a:avLst/>
          </a:prstGeom>
          <a:ln w="76200">
            <a:solidFill>
              <a:srgbClr val="FFFF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188413" y="2954759"/>
            <a:ext cx="465287" cy="307712"/>
          </a:xfrm>
          <a:prstGeom prst="rect">
            <a:avLst/>
          </a:prstGeom>
          <a:solidFill>
            <a:srgbClr val="FFFF00"/>
          </a:solidFill>
        </p:spPr>
        <p:txBody>
          <a:bodyPr wrap="square" lIns="121851" tIns="60925" rIns="121851" bIns="60925" rtlCol="0">
            <a:spAutoFit/>
          </a:bodyPr>
          <a:lstStyle/>
          <a:p>
            <a:r>
              <a:rPr lang="en-US" sz="1200" b="1" dirty="0" err="1">
                <a:solidFill>
                  <a:srgbClr val="000000"/>
                </a:solidFill>
              </a:rPr>
              <a:t>4K</a:t>
            </a:r>
            <a:endParaRPr lang="nl-BE" sz="1200" b="1" dirty="0">
              <a:solidFill>
                <a:srgbClr val="000000"/>
              </a:solidFill>
            </a:endParaRPr>
          </a:p>
        </p:txBody>
      </p:sp>
      <p:cxnSp>
        <p:nvCxnSpPr>
          <p:cNvPr id="64" name="Straight Connector 63"/>
          <p:cNvCxnSpPr/>
          <p:nvPr/>
        </p:nvCxnSpPr>
        <p:spPr>
          <a:xfrm>
            <a:off x="7389475" y="2783307"/>
            <a:ext cx="2107651" cy="0"/>
          </a:xfrm>
          <a:prstGeom prst="line">
            <a:avLst/>
          </a:prstGeom>
          <a:ln w="76200">
            <a:solidFill>
              <a:srgbClr val="FFFF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503540" y="2651447"/>
            <a:ext cx="465287" cy="307712"/>
          </a:xfrm>
          <a:prstGeom prst="rect">
            <a:avLst/>
          </a:prstGeom>
          <a:solidFill>
            <a:srgbClr val="FFFF00"/>
          </a:solidFill>
        </p:spPr>
        <p:txBody>
          <a:bodyPr wrap="square" lIns="121851" tIns="60925" rIns="121851" bIns="60925" rtlCol="0">
            <a:spAutoFit/>
          </a:bodyPr>
          <a:lstStyle/>
          <a:p>
            <a:r>
              <a:rPr lang="en-US" sz="1200" b="1" dirty="0">
                <a:solidFill>
                  <a:srgbClr val="000000"/>
                </a:solidFill>
              </a:rPr>
              <a:t>HD</a:t>
            </a:r>
            <a:endParaRPr lang="nl-BE" sz="1200" b="1" dirty="0">
              <a:solidFill>
                <a:srgbClr val="000000"/>
              </a:solidFill>
            </a:endParaRPr>
          </a:p>
        </p:txBody>
      </p:sp>
      <p:cxnSp>
        <p:nvCxnSpPr>
          <p:cNvPr id="67" name="Straight Connector 66"/>
          <p:cNvCxnSpPr/>
          <p:nvPr/>
        </p:nvCxnSpPr>
        <p:spPr>
          <a:xfrm>
            <a:off x="7454114" y="3523969"/>
            <a:ext cx="1992225" cy="0"/>
          </a:xfrm>
          <a:prstGeom prst="line">
            <a:avLst/>
          </a:prstGeom>
          <a:ln w="76200">
            <a:solidFill>
              <a:srgbClr val="FFFF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9470022" y="3468027"/>
            <a:ext cx="465287" cy="307712"/>
          </a:xfrm>
          <a:prstGeom prst="rect">
            <a:avLst/>
          </a:prstGeom>
          <a:solidFill>
            <a:srgbClr val="FFFF00"/>
          </a:solidFill>
        </p:spPr>
        <p:txBody>
          <a:bodyPr wrap="square" lIns="121851" tIns="60925" rIns="121851" bIns="60925" rtlCol="0">
            <a:spAutoFit/>
          </a:bodyPr>
          <a:lstStyle/>
          <a:p>
            <a:r>
              <a:rPr lang="en-US" sz="1200" b="1" dirty="0" err="1">
                <a:solidFill>
                  <a:srgbClr val="000000"/>
                </a:solidFill>
              </a:rPr>
              <a:t>4K</a:t>
            </a:r>
            <a:endParaRPr lang="nl-BE" sz="1200" b="1" dirty="0">
              <a:solidFill>
                <a:srgbClr val="000000"/>
              </a:solidFill>
            </a:endParaRPr>
          </a:p>
        </p:txBody>
      </p:sp>
    </p:spTree>
    <p:extLst>
      <p:ext uri="{BB962C8B-B14F-4D97-AF65-F5344CB8AC3E}">
        <p14:creationId xmlns:p14="http://schemas.microsoft.com/office/powerpoint/2010/main" val="27987332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Architektura</a:t>
            </a:r>
            <a:r>
              <a:rPr lang="en-US" dirty="0"/>
              <a:t> </a:t>
            </a:r>
            <a:r>
              <a:rPr lang="en-US" err="1"/>
              <a:t>dla</a:t>
            </a:r>
            <a:r>
              <a:rPr lang="en-US"/>
              <a:t> </a:t>
            </a:r>
            <a:r>
              <a:rPr lang="en-US" smtClean="0"/>
              <a:t>dostarczania </a:t>
            </a:r>
            <a:r>
              <a:rPr lang="en-US" dirty="0" err="1"/>
              <a:t>treści</a:t>
            </a:r>
            <a:r>
              <a:rPr lang="en-US" dirty="0"/>
              <a:t> </a:t>
            </a:r>
            <a:r>
              <a:rPr lang="en-US" dirty="0" smtClean="0"/>
              <a:t>live</a:t>
            </a:r>
            <a:br>
              <a:rPr lang="en-US" dirty="0" smtClean="0"/>
            </a:br>
            <a:r>
              <a:rPr lang="en-US" sz="2800" dirty="0" smtClean="0">
                <a:solidFill>
                  <a:srgbClr val="FFFF00"/>
                </a:solidFill>
              </a:rPr>
              <a:t>HEVC – </a:t>
            </a:r>
            <a:r>
              <a:rPr lang="en-US" sz="2800" dirty="0" err="1" smtClean="0">
                <a:solidFill>
                  <a:srgbClr val="FFFF00"/>
                </a:solidFill>
              </a:rPr>
              <a:t>połowa</a:t>
            </a:r>
            <a:r>
              <a:rPr lang="en-US" sz="2800" dirty="0" smtClean="0">
                <a:solidFill>
                  <a:srgbClr val="FFFF00"/>
                </a:solidFill>
              </a:rPr>
              <a:t> 2015</a:t>
            </a:r>
            <a:endParaRPr lang="nl-BE" sz="2400" dirty="0">
              <a:solidFill>
                <a:srgbClr val="FFFF00"/>
              </a:solidFill>
            </a:endParaRPr>
          </a:p>
        </p:txBody>
      </p:sp>
      <p:sp>
        <p:nvSpPr>
          <p:cNvPr id="3" name="Text Placeholder 2"/>
          <p:cNvSpPr>
            <a:spLocks noGrp="1"/>
          </p:cNvSpPr>
          <p:nvPr>
            <p:ph type="body" sz="quarter" idx="10"/>
          </p:nvPr>
        </p:nvSpPr>
        <p:spPr>
          <a:xfrm>
            <a:off x="319533" y="3817722"/>
            <a:ext cx="11869292" cy="2491663"/>
          </a:xfrm>
        </p:spPr>
        <p:txBody>
          <a:bodyPr/>
          <a:lstStyle/>
          <a:p>
            <a:pPr marL="609265" indent="-609265">
              <a:buFont typeface="+mj-lt"/>
              <a:buAutoNum type="arabicPeriod" startAt="4"/>
            </a:pPr>
            <a:r>
              <a:rPr lang="en-US" sz="2000" dirty="0" err="1"/>
              <a:t>k</a:t>
            </a:r>
            <a:r>
              <a:rPr lang="en-US" sz="2000" smtClean="0"/>
              <a:t>ontrybucja </a:t>
            </a:r>
            <a:r>
              <a:rPr lang="en-US" sz="2000" dirty="0" err="1" smtClean="0"/>
              <a:t>bazująca</a:t>
            </a:r>
            <a:r>
              <a:rPr lang="en-US" sz="2000" dirty="0" smtClean="0"/>
              <a:t> </a:t>
            </a:r>
            <a:r>
              <a:rPr lang="en-US" sz="2000" dirty="0" err="1" smtClean="0"/>
              <a:t>na</a:t>
            </a:r>
            <a:r>
              <a:rPr lang="en-US" sz="2000" dirty="0" smtClean="0"/>
              <a:t> HEVC</a:t>
            </a:r>
            <a:endParaRPr lang="en-US" sz="2000" dirty="0"/>
          </a:p>
          <a:p>
            <a:pPr marL="846185" lvl="1" indent="-609265">
              <a:lnSpc>
                <a:spcPct val="75000"/>
              </a:lnSpc>
              <a:buFont typeface="Arial" pitchFamily="34" charset="0"/>
              <a:buChar char="•"/>
            </a:pPr>
            <a:r>
              <a:rPr lang="en-US" sz="1400" dirty="0"/>
              <a:t>1080p 4:2:2 10bit – </a:t>
            </a:r>
            <a:r>
              <a:rPr lang="en-US" sz="1400" dirty="0" err="1" smtClean="0"/>
              <a:t>wykorzystanie</a:t>
            </a:r>
            <a:r>
              <a:rPr lang="en-US" sz="1400" dirty="0" smtClean="0"/>
              <a:t> </a:t>
            </a:r>
            <a:r>
              <a:rPr lang="en-US" sz="1400" dirty="0" err="1" smtClean="0"/>
              <a:t>przewagi</a:t>
            </a:r>
            <a:r>
              <a:rPr lang="en-US" sz="1400" dirty="0" smtClean="0"/>
              <a:t> HEVC </a:t>
            </a:r>
            <a:r>
              <a:rPr lang="en-US" sz="1400" dirty="0" err="1" smtClean="0"/>
              <a:t>nad</a:t>
            </a:r>
            <a:r>
              <a:rPr lang="en-US" sz="1400" dirty="0" smtClean="0"/>
              <a:t> AVC </a:t>
            </a:r>
          </a:p>
          <a:p>
            <a:pPr marL="846185" lvl="1" indent="-609265">
              <a:lnSpc>
                <a:spcPct val="75000"/>
              </a:lnSpc>
              <a:buFont typeface="Arial" pitchFamily="34" charset="0"/>
              <a:buChar char="•"/>
            </a:pPr>
            <a:r>
              <a:rPr lang="en-US" sz="1400" dirty="0" smtClean="0"/>
              <a:t>4</a:t>
            </a:r>
            <a:r>
              <a:rPr lang="en-US" sz="1400" dirty="0"/>
              <a:t>:2:2 10bit </a:t>
            </a:r>
            <a:r>
              <a:rPr lang="en-US" sz="1400" dirty="0" smtClean="0"/>
              <a:t>– </a:t>
            </a:r>
            <a:r>
              <a:rPr lang="en-US" sz="1400" dirty="0" err="1" smtClean="0"/>
              <a:t>dostarczenie</a:t>
            </a:r>
            <a:r>
              <a:rPr lang="en-US" sz="1400" dirty="0" smtClean="0"/>
              <a:t> 4 </a:t>
            </a:r>
            <a:r>
              <a:rPr lang="en-US" sz="1400" dirty="0" err="1" smtClean="0"/>
              <a:t>strumieni</a:t>
            </a:r>
            <a:r>
              <a:rPr lang="en-US" sz="1400" dirty="0" smtClean="0"/>
              <a:t> ( </a:t>
            </a:r>
            <a:r>
              <a:rPr lang="en-US" sz="1400" dirty="0" err="1" smtClean="0"/>
              <a:t>każdy</a:t>
            </a:r>
            <a:r>
              <a:rPr lang="en-US" sz="1400" dirty="0" smtClean="0"/>
              <a:t> ¼ </a:t>
            </a:r>
            <a:r>
              <a:rPr lang="en-US" sz="1400" err="1" smtClean="0"/>
              <a:t>obrazu</a:t>
            </a:r>
            <a:r>
              <a:rPr lang="en-US" sz="1400" smtClean="0"/>
              <a:t> ), </a:t>
            </a:r>
            <a:r>
              <a:rPr lang="en-US" sz="1400" dirty="0" err="1" smtClean="0"/>
              <a:t>jeśli</a:t>
            </a:r>
            <a:r>
              <a:rPr lang="en-US" sz="1400" dirty="0" smtClean="0"/>
              <a:t> </a:t>
            </a:r>
            <a:r>
              <a:rPr lang="en-US" sz="1400" dirty="0" err="1" smtClean="0"/>
              <a:t>technologia</a:t>
            </a:r>
            <a:r>
              <a:rPr lang="en-US" sz="1400" dirty="0" smtClean="0"/>
              <a:t> </a:t>
            </a:r>
            <a:r>
              <a:rPr lang="en-US" sz="1400" dirty="0" err="1" smtClean="0"/>
              <a:t>nie</a:t>
            </a:r>
            <a:r>
              <a:rPr lang="en-US" sz="1400" dirty="0" smtClean="0"/>
              <a:t> </a:t>
            </a:r>
            <a:r>
              <a:rPr lang="en-US" sz="1400" err="1" smtClean="0"/>
              <a:t>pozwoli</a:t>
            </a:r>
            <a:r>
              <a:rPr lang="en-US" sz="1400" smtClean="0"/>
              <a:t> </a:t>
            </a:r>
            <a:br>
              <a:rPr lang="en-US" sz="1400" smtClean="0"/>
            </a:br>
            <a:r>
              <a:rPr lang="en-US" sz="1400" smtClean="0"/>
              <a:t>na </a:t>
            </a:r>
            <a:r>
              <a:rPr lang="en-US" sz="1400" dirty="0" err="1" smtClean="0"/>
              <a:t>transmisję</a:t>
            </a:r>
            <a:r>
              <a:rPr lang="en-US" sz="1400" dirty="0" smtClean="0"/>
              <a:t> </a:t>
            </a:r>
            <a:r>
              <a:rPr lang="en-US" sz="1400" dirty="0" err="1" smtClean="0"/>
              <a:t>pełnej</a:t>
            </a:r>
            <a:r>
              <a:rPr lang="en-US" sz="1400" dirty="0" smtClean="0"/>
              <a:t> </a:t>
            </a:r>
            <a:r>
              <a:rPr lang="en-US" sz="1400" dirty="0" err="1" smtClean="0"/>
              <a:t>ramki</a:t>
            </a:r>
            <a:endParaRPr lang="en-US" sz="1400" dirty="0"/>
          </a:p>
          <a:p>
            <a:pPr marL="846185" lvl="1" indent="-609265">
              <a:buFont typeface="+mj-lt"/>
              <a:buAutoNum type="arabicPeriod" startAt="4"/>
            </a:pPr>
            <a:endParaRPr lang="nl-BE" sz="1900" dirty="0"/>
          </a:p>
          <a:p>
            <a:pPr marL="846185" lvl="1" indent="-609265">
              <a:buFont typeface="+mj-lt"/>
              <a:buAutoNum type="arabicPeriod" startAt="4"/>
            </a:pPr>
            <a:endParaRPr lang="nl-BE" sz="1900" dirty="0"/>
          </a:p>
        </p:txBody>
      </p:sp>
      <p:grpSp>
        <p:nvGrpSpPr>
          <p:cNvPr id="25" name="Group 24"/>
          <p:cNvGrpSpPr/>
          <p:nvPr/>
        </p:nvGrpSpPr>
        <p:grpSpPr>
          <a:xfrm>
            <a:off x="56683" y="1531117"/>
            <a:ext cx="11947884" cy="2275297"/>
            <a:chOff x="0" y="1003299"/>
            <a:chExt cx="9144000" cy="1798327"/>
          </a:xfrm>
        </p:grpSpPr>
        <p:pic>
          <p:nvPicPr>
            <p:cNvPr id="18" name="Picture 15" descr="IP_diagram_bg"/>
            <p:cNvPicPr>
              <a:picLocks noChangeAspect="1" noChangeArrowheads="1"/>
            </p:cNvPicPr>
            <p:nvPr/>
          </p:nvPicPr>
          <p:blipFill>
            <a:blip r:embed="rId2" cstate="print"/>
            <a:srcRect/>
            <a:stretch>
              <a:fillRect/>
            </a:stretch>
          </p:blipFill>
          <p:spPr bwMode="auto">
            <a:xfrm>
              <a:off x="0" y="1003300"/>
              <a:ext cx="9144000" cy="1798326"/>
            </a:xfrm>
            <a:prstGeom prst="rect">
              <a:avLst/>
            </a:prstGeom>
            <a:noFill/>
            <a:ln w="9525">
              <a:noFill/>
              <a:miter lim="800000"/>
              <a:headEnd/>
              <a:tailEnd/>
            </a:ln>
          </p:spPr>
        </p:pic>
        <p:pic>
          <p:nvPicPr>
            <p:cNvPr id="19" name="Picture 16" descr="IP_diagram"/>
            <p:cNvPicPr>
              <a:picLocks noChangeAspect="1" noChangeArrowheads="1"/>
            </p:cNvPicPr>
            <p:nvPr/>
          </p:nvPicPr>
          <p:blipFill>
            <a:blip r:embed="rId3" cstate="print"/>
            <a:srcRect/>
            <a:stretch>
              <a:fillRect/>
            </a:stretch>
          </p:blipFill>
          <p:spPr bwMode="auto">
            <a:xfrm>
              <a:off x="573273" y="1190409"/>
              <a:ext cx="7950375" cy="1485179"/>
            </a:xfrm>
            <a:prstGeom prst="rect">
              <a:avLst/>
            </a:prstGeom>
            <a:noFill/>
            <a:ln w="9525">
              <a:noFill/>
              <a:miter lim="800000"/>
              <a:headEnd/>
              <a:tailEnd/>
            </a:ln>
          </p:spPr>
        </p:pic>
        <p:sp>
          <p:nvSpPr>
            <p:cNvPr id="20" name="Text Box 28"/>
            <p:cNvSpPr txBox="1">
              <a:spLocks noChangeArrowheads="1"/>
            </p:cNvSpPr>
            <p:nvPr/>
          </p:nvSpPr>
          <p:spPr bwMode="auto">
            <a:xfrm>
              <a:off x="1709038" y="1195606"/>
              <a:ext cx="973664" cy="243930"/>
            </a:xfrm>
            <a:prstGeom prst="rect">
              <a:avLst/>
            </a:prstGeom>
            <a:noFill/>
            <a:ln w="9525" algn="ctr">
              <a:noFill/>
              <a:miter lim="800000"/>
              <a:headEnd/>
              <a:tailEnd/>
            </a:ln>
          </p:spPr>
          <p:txBody>
            <a:bodyPr wrap="none" lIns="82124" tIns="41061" rIns="82124" bIns="41061">
              <a:spAutoFit/>
            </a:bodyPr>
            <a:lstStyle/>
            <a:p>
              <a:pPr algn="ctr" defTabSz="1085253" eaLnBrk="0" hangingPunct="0">
                <a:lnSpc>
                  <a:spcPct val="90000"/>
                </a:lnSpc>
              </a:pPr>
              <a:r>
                <a:rPr lang="en-US" sz="1600">
                  <a:solidFill>
                    <a:schemeClr val="folHlink"/>
                  </a:solidFill>
                  <a:ea typeface="ＭＳ Ｐゴシック"/>
                  <a:cs typeface="Arial" charset="0"/>
                </a:rPr>
                <a:t>Contribution</a:t>
              </a:r>
            </a:p>
          </p:txBody>
        </p:sp>
        <p:sp>
          <p:nvSpPr>
            <p:cNvPr id="21" name="Text Box 46"/>
            <p:cNvSpPr txBox="1">
              <a:spLocks noChangeArrowheads="1"/>
            </p:cNvSpPr>
            <p:nvPr/>
          </p:nvSpPr>
          <p:spPr bwMode="auto">
            <a:xfrm>
              <a:off x="3129965" y="1195606"/>
              <a:ext cx="912400" cy="419075"/>
            </a:xfrm>
            <a:prstGeom prst="rect">
              <a:avLst/>
            </a:prstGeom>
            <a:noFill/>
            <a:ln w="9525" algn="ctr">
              <a:noFill/>
              <a:miter lim="800000"/>
              <a:headEnd/>
              <a:tailEnd/>
            </a:ln>
          </p:spPr>
          <p:txBody>
            <a:bodyPr wrap="none" lIns="82124" tIns="41061" rIns="82124" bIns="41061">
              <a:spAutoFit/>
            </a:bodyPr>
            <a:lstStyle/>
            <a:p>
              <a:pPr algn="ctr" defTabSz="1085253" eaLnBrk="0" hangingPunct="0">
                <a:lnSpc>
                  <a:spcPct val="90000"/>
                </a:lnSpc>
              </a:pPr>
              <a:r>
                <a:rPr lang="en-US" sz="1600">
                  <a:solidFill>
                    <a:schemeClr val="folHlink"/>
                  </a:solidFill>
                  <a:ea typeface="ＭＳ Ｐゴシック"/>
                  <a:cs typeface="Arial" charset="0"/>
                </a:rPr>
                <a:t>Primary</a:t>
              </a:r>
            </a:p>
            <a:p>
              <a:pPr algn="ctr" defTabSz="1085253" eaLnBrk="0" hangingPunct="0">
                <a:lnSpc>
                  <a:spcPct val="90000"/>
                </a:lnSpc>
              </a:pPr>
              <a:r>
                <a:rPr lang="en-US" sz="1600">
                  <a:solidFill>
                    <a:schemeClr val="folHlink"/>
                  </a:solidFill>
                  <a:ea typeface="ＭＳ Ｐゴシック"/>
                  <a:cs typeface="Arial" charset="0"/>
                </a:rPr>
                <a:t>Distribution</a:t>
              </a:r>
            </a:p>
          </p:txBody>
        </p:sp>
        <p:sp>
          <p:nvSpPr>
            <p:cNvPr id="22" name="Text Box 47"/>
            <p:cNvSpPr txBox="1">
              <a:spLocks noChangeArrowheads="1"/>
            </p:cNvSpPr>
            <p:nvPr/>
          </p:nvSpPr>
          <p:spPr bwMode="auto">
            <a:xfrm>
              <a:off x="5671212" y="1195606"/>
              <a:ext cx="912400" cy="419075"/>
            </a:xfrm>
            <a:prstGeom prst="rect">
              <a:avLst/>
            </a:prstGeom>
            <a:noFill/>
            <a:ln w="9525" algn="ctr">
              <a:noFill/>
              <a:miter lim="800000"/>
              <a:headEnd/>
              <a:tailEnd/>
            </a:ln>
          </p:spPr>
          <p:txBody>
            <a:bodyPr wrap="none" lIns="82124" tIns="41061" rIns="82124" bIns="41061">
              <a:spAutoFit/>
            </a:bodyPr>
            <a:lstStyle/>
            <a:p>
              <a:pPr algn="ctr" defTabSz="1085253" eaLnBrk="0" hangingPunct="0">
                <a:lnSpc>
                  <a:spcPct val="90000"/>
                </a:lnSpc>
              </a:pPr>
              <a:r>
                <a:rPr lang="en-US" sz="1600">
                  <a:solidFill>
                    <a:schemeClr val="folHlink"/>
                  </a:solidFill>
                  <a:ea typeface="ＭＳ Ｐゴシック"/>
                  <a:cs typeface="Arial" charset="0"/>
                </a:rPr>
                <a:t>Secondary</a:t>
              </a:r>
            </a:p>
            <a:p>
              <a:pPr algn="ctr" defTabSz="1085253" eaLnBrk="0" hangingPunct="0">
                <a:lnSpc>
                  <a:spcPct val="90000"/>
                </a:lnSpc>
              </a:pPr>
              <a:r>
                <a:rPr lang="en-US" sz="1600">
                  <a:solidFill>
                    <a:schemeClr val="folHlink"/>
                  </a:solidFill>
                  <a:ea typeface="ＭＳ Ｐゴシック"/>
                  <a:cs typeface="Arial" charset="0"/>
                </a:rPr>
                <a:t>Distribution</a:t>
              </a:r>
            </a:p>
          </p:txBody>
        </p:sp>
        <p:pic>
          <p:nvPicPr>
            <p:cNvPr id="23" name="Picture 48" descr="highlight"/>
            <p:cNvPicPr>
              <a:picLocks noChangeAspect="1" noChangeArrowheads="1"/>
            </p:cNvPicPr>
            <p:nvPr/>
          </p:nvPicPr>
          <p:blipFill>
            <a:blip r:embed="rId4" cstate="print"/>
            <a:srcRect/>
            <a:stretch>
              <a:fillRect/>
            </a:stretch>
          </p:blipFill>
          <p:spPr bwMode="auto">
            <a:xfrm>
              <a:off x="1195562" y="1003299"/>
              <a:ext cx="5710416" cy="1798327"/>
            </a:xfrm>
            <a:prstGeom prst="rect">
              <a:avLst/>
            </a:prstGeom>
            <a:noFill/>
            <a:ln w="9525">
              <a:noFill/>
              <a:miter lim="800000"/>
              <a:headEnd/>
              <a:tailEnd/>
            </a:ln>
          </p:spPr>
        </p:pic>
      </p:grpSp>
      <p:sp>
        <p:nvSpPr>
          <p:cNvPr id="26" name="Heptagon 25"/>
          <p:cNvSpPr/>
          <p:nvPr/>
        </p:nvSpPr>
        <p:spPr>
          <a:xfrm>
            <a:off x="9416366" y="1499243"/>
            <a:ext cx="609441" cy="496184"/>
          </a:xfrm>
          <a:prstGeom prst="heptagon">
            <a:avLst/>
          </a:prstGeom>
          <a:solidFill>
            <a:schemeClr val="bg1">
              <a:lumMod val="50000"/>
            </a:scheme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r>
              <a:rPr lang="en-US" dirty="0" smtClean="0">
                <a:solidFill>
                  <a:srgbClr val="000000"/>
                </a:solidFill>
              </a:rPr>
              <a:t>1</a:t>
            </a:r>
            <a:endParaRPr lang="nl-BE" dirty="0" smtClean="0">
              <a:solidFill>
                <a:srgbClr val="000000"/>
              </a:solidFill>
            </a:endParaRPr>
          </a:p>
        </p:txBody>
      </p:sp>
      <p:sp>
        <p:nvSpPr>
          <p:cNvPr id="48" name="Heptagon 47"/>
          <p:cNvSpPr/>
          <p:nvPr/>
        </p:nvSpPr>
        <p:spPr>
          <a:xfrm>
            <a:off x="2621165" y="2143173"/>
            <a:ext cx="609441" cy="496184"/>
          </a:xfrm>
          <a:prstGeom prst="heptagon">
            <a:avLst/>
          </a:prstGeom>
          <a:solidFill>
            <a:schemeClr val="bg1">
              <a:lumMod val="50000"/>
            </a:scheme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err="1" smtClean="0">
                <a:solidFill>
                  <a:srgbClr val="000000"/>
                </a:solidFill>
              </a:rPr>
              <a:t>2a</a:t>
            </a:r>
            <a:endParaRPr lang="nl-BE" dirty="0" smtClean="0">
              <a:solidFill>
                <a:srgbClr val="000000"/>
              </a:solidFill>
            </a:endParaRPr>
          </a:p>
        </p:txBody>
      </p:sp>
      <p:sp>
        <p:nvSpPr>
          <p:cNvPr id="49" name="Heptagon 48"/>
          <p:cNvSpPr/>
          <p:nvPr/>
        </p:nvSpPr>
        <p:spPr>
          <a:xfrm>
            <a:off x="9416366" y="3329407"/>
            <a:ext cx="609441" cy="496184"/>
          </a:xfrm>
          <a:prstGeom prst="heptagon">
            <a:avLst/>
          </a:prstGeom>
          <a:solidFill>
            <a:schemeClr val="bg1">
              <a:lumMod val="50000"/>
            </a:scheme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err="1" smtClean="0">
                <a:solidFill>
                  <a:srgbClr val="000000"/>
                </a:solidFill>
              </a:rPr>
              <a:t>2b</a:t>
            </a:r>
            <a:endParaRPr lang="nl-BE" dirty="0" smtClean="0">
              <a:solidFill>
                <a:srgbClr val="000000"/>
              </a:solidFill>
            </a:endParaRPr>
          </a:p>
        </p:txBody>
      </p:sp>
      <p:sp>
        <p:nvSpPr>
          <p:cNvPr id="29" name="Heptagon 28"/>
          <p:cNvSpPr/>
          <p:nvPr/>
        </p:nvSpPr>
        <p:spPr>
          <a:xfrm>
            <a:off x="5980121" y="2143173"/>
            <a:ext cx="609441" cy="496184"/>
          </a:xfrm>
          <a:prstGeom prst="heptagon">
            <a:avLst/>
          </a:prstGeom>
          <a:solidFill>
            <a:schemeClr val="bg1">
              <a:lumMod val="50000"/>
            </a:scheme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r>
              <a:rPr lang="en-US" dirty="0" smtClean="0">
                <a:solidFill>
                  <a:srgbClr val="000000"/>
                </a:solidFill>
              </a:rPr>
              <a:t>3</a:t>
            </a:r>
            <a:endParaRPr lang="nl-BE" dirty="0" smtClean="0">
              <a:solidFill>
                <a:srgbClr val="000000"/>
              </a:solidFill>
            </a:endParaRPr>
          </a:p>
        </p:txBody>
      </p:sp>
      <p:sp>
        <p:nvSpPr>
          <p:cNvPr id="17" name="Heptagon 16"/>
          <p:cNvSpPr/>
          <p:nvPr/>
        </p:nvSpPr>
        <p:spPr>
          <a:xfrm>
            <a:off x="2621165" y="2882211"/>
            <a:ext cx="609441" cy="496184"/>
          </a:xfrm>
          <a:prstGeom prst="heptagon">
            <a:avLst/>
          </a:prstGeom>
          <a:solidFill>
            <a:srgbClr val="FFFF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r>
              <a:rPr lang="nl-BE" dirty="0" smtClean="0">
                <a:solidFill>
                  <a:srgbClr val="000000"/>
                </a:solidFill>
              </a:rPr>
              <a:t>4</a:t>
            </a:r>
          </a:p>
        </p:txBody>
      </p:sp>
    </p:spTree>
    <p:extLst>
      <p:ext uri="{BB962C8B-B14F-4D97-AF65-F5344CB8AC3E}">
        <p14:creationId xmlns:p14="http://schemas.microsoft.com/office/powerpoint/2010/main" val="21915041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Architektura</a:t>
            </a:r>
            <a:r>
              <a:rPr lang="en-US" dirty="0"/>
              <a:t> </a:t>
            </a:r>
            <a:r>
              <a:rPr lang="en-US" err="1"/>
              <a:t>dla</a:t>
            </a:r>
            <a:r>
              <a:rPr lang="en-US"/>
              <a:t> </a:t>
            </a:r>
            <a:r>
              <a:rPr lang="en-US" smtClean="0"/>
              <a:t>dostarczania </a:t>
            </a:r>
            <a:r>
              <a:rPr lang="en-US" dirty="0" err="1"/>
              <a:t>treści</a:t>
            </a:r>
            <a:r>
              <a:rPr lang="en-US" dirty="0"/>
              <a:t> live</a:t>
            </a:r>
            <a:r>
              <a:rPr lang="en-US" dirty="0" smtClean="0"/>
              <a:t/>
            </a:r>
            <a:br>
              <a:rPr lang="en-US" dirty="0" smtClean="0"/>
            </a:br>
            <a:r>
              <a:rPr lang="en-US" sz="2800" dirty="0" smtClean="0">
                <a:solidFill>
                  <a:srgbClr val="FFFF00"/>
                </a:solidFill>
              </a:rPr>
              <a:t>HEVC – </a:t>
            </a:r>
            <a:r>
              <a:rPr lang="en-US" sz="2800" dirty="0" err="1">
                <a:solidFill>
                  <a:srgbClr val="FFFF00"/>
                </a:solidFill>
              </a:rPr>
              <a:t>k</a:t>
            </a:r>
            <a:r>
              <a:rPr lang="en-US" sz="2800" dirty="0" err="1" smtClean="0">
                <a:solidFill>
                  <a:srgbClr val="FFFF00"/>
                </a:solidFill>
              </a:rPr>
              <a:t>oniec</a:t>
            </a:r>
            <a:r>
              <a:rPr lang="en-US" sz="2800" dirty="0" smtClean="0">
                <a:solidFill>
                  <a:srgbClr val="FFFF00"/>
                </a:solidFill>
              </a:rPr>
              <a:t> 2015</a:t>
            </a:r>
            <a:endParaRPr lang="nl-BE" dirty="0">
              <a:solidFill>
                <a:srgbClr val="FFFF00"/>
              </a:solidFill>
            </a:endParaRPr>
          </a:p>
        </p:txBody>
      </p:sp>
      <p:sp>
        <p:nvSpPr>
          <p:cNvPr id="3" name="Text Placeholder 2"/>
          <p:cNvSpPr>
            <a:spLocks noGrp="1"/>
          </p:cNvSpPr>
          <p:nvPr>
            <p:ph type="body" sz="quarter" idx="10"/>
          </p:nvPr>
        </p:nvSpPr>
        <p:spPr>
          <a:xfrm>
            <a:off x="319536" y="3817713"/>
            <a:ext cx="11685032" cy="2491663"/>
          </a:xfrm>
        </p:spPr>
        <p:txBody>
          <a:bodyPr/>
          <a:lstStyle/>
          <a:p>
            <a:pPr marL="609265" indent="-609265">
              <a:buFont typeface="+mj-lt"/>
              <a:buAutoNum type="arabicPeriod" startAt="5"/>
            </a:pPr>
            <a:r>
              <a:rPr lang="en-US" sz="2000"/>
              <a:t>g</a:t>
            </a:r>
            <a:r>
              <a:rPr lang="en-US" sz="2000" smtClean="0"/>
              <a:t>łówna </a:t>
            </a:r>
            <a:r>
              <a:rPr lang="en-US" sz="2000" dirty="0" err="1" smtClean="0"/>
              <a:t>dystrybucja</a:t>
            </a:r>
            <a:r>
              <a:rPr lang="en-US" sz="2000" dirty="0" smtClean="0"/>
              <a:t> HEVC </a:t>
            </a:r>
            <a:r>
              <a:rPr lang="en-US" sz="2000" dirty="0" err="1" smtClean="0"/>
              <a:t>dla</a:t>
            </a:r>
            <a:r>
              <a:rPr lang="en-US" sz="2000" dirty="0" smtClean="0"/>
              <a:t> </a:t>
            </a:r>
            <a:r>
              <a:rPr lang="en-US" sz="2000" dirty="0" err="1" smtClean="0"/>
              <a:t>redukcji</a:t>
            </a:r>
            <a:r>
              <a:rPr lang="en-US" sz="2000" dirty="0" smtClean="0"/>
              <a:t> </a:t>
            </a:r>
            <a:r>
              <a:rPr lang="en-US" sz="2000" dirty="0" err="1" smtClean="0"/>
              <a:t>kosztów</a:t>
            </a:r>
            <a:r>
              <a:rPr lang="en-US" sz="2000" dirty="0" smtClean="0"/>
              <a:t> OPEX</a:t>
            </a:r>
            <a:endParaRPr lang="en-US" sz="2000" dirty="0"/>
          </a:p>
          <a:p>
            <a:pPr marL="846185" lvl="1" indent="-609265">
              <a:buFont typeface="Arial" pitchFamily="34" charset="0"/>
              <a:buChar char="•"/>
            </a:pPr>
            <a:r>
              <a:rPr lang="en-US" sz="1400" dirty="0" err="1"/>
              <a:t>o</a:t>
            </a:r>
            <a:r>
              <a:rPr lang="en-US" sz="1400" smtClean="0"/>
              <a:t>dbiorniki </a:t>
            </a:r>
            <a:r>
              <a:rPr lang="en-US" sz="1400" dirty="0" smtClean="0"/>
              <a:t>HEVC </a:t>
            </a:r>
            <a:r>
              <a:rPr lang="en-US" sz="1400" dirty="0" err="1" smtClean="0"/>
              <a:t>transkodują</a:t>
            </a:r>
            <a:r>
              <a:rPr lang="en-US" sz="1400" dirty="0" smtClean="0"/>
              <a:t> </a:t>
            </a:r>
            <a:r>
              <a:rPr lang="en-US" sz="1400" dirty="0" err="1" smtClean="0"/>
              <a:t>dla</a:t>
            </a:r>
            <a:r>
              <a:rPr lang="en-US" sz="1400" dirty="0" smtClean="0"/>
              <a:t> </a:t>
            </a:r>
            <a:r>
              <a:rPr lang="en-US" sz="1400" dirty="0" err="1" smtClean="0"/>
              <a:t>klasycznych</a:t>
            </a:r>
            <a:r>
              <a:rPr lang="en-US" sz="1400" dirty="0" smtClean="0"/>
              <a:t> </a:t>
            </a:r>
            <a:r>
              <a:rPr lang="en-US" sz="1400" dirty="0" err="1" smtClean="0"/>
              <a:t>rozwiązań</a:t>
            </a:r>
            <a:r>
              <a:rPr lang="en-US" sz="1400" dirty="0" smtClean="0"/>
              <a:t> </a:t>
            </a:r>
            <a:r>
              <a:rPr lang="en-US" sz="1400" dirty="0"/>
              <a:t>(MPEG-2/AVC)</a:t>
            </a:r>
          </a:p>
          <a:p>
            <a:pPr marL="846185" lvl="1" indent="-609265">
              <a:buFont typeface="Arial" pitchFamily="34" charset="0"/>
              <a:buChar char="•"/>
            </a:pPr>
            <a:r>
              <a:rPr lang="en-US" sz="1400" dirty="0"/>
              <a:t>HEVC UHDTV </a:t>
            </a:r>
            <a:r>
              <a:rPr lang="en-US" sz="1400" dirty="0" err="1" smtClean="0"/>
              <a:t>przesyłany</a:t>
            </a:r>
            <a:r>
              <a:rPr lang="en-US" sz="1400" dirty="0" smtClean="0"/>
              <a:t> w CBR</a:t>
            </a:r>
            <a:endParaRPr lang="en-US" sz="1400" dirty="0"/>
          </a:p>
          <a:p>
            <a:pPr marL="846185" lvl="1" indent="-609265">
              <a:buFont typeface="Arial" pitchFamily="34" charset="0"/>
              <a:buChar char="•"/>
            </a:pPr>
            <a:r>
              <a:rPr lang="en-US" sz="1400" dirty="0" err="1"/>
              <a:t>w</a:t>
            </a:r>
            <a:r>
              <a:rPr lang="en-US" sz="1400" smtClean="0"/>
              <a:t>ymaga </a:t>
            </a:r>
            <a:r>
              <a:rPr lang="en-US" sz="1400" dirty="0" err="1" smtClean="0"/>
              <a:t>efektywnych</a:t>
            </a:r>
            <a:r>
              <a:rPr lang="en-US" sz="1400" dirty="0" smtClean="0"/>
              <a:t> </a:t>
            </a:r>
            <a:r>
              <a:rPr lang="en-US" sz="1400" dirty="0" err="1" smtClean="0"/>
              <a:t>kosztowo</a:t>
            </a:r>
            <a:r>
              <a:rPr lang="en-US" sz="1400" dirty="0" smtClean="0"/>
              <a:t> </a:t>
            </a:r>
            <a:r>
              <a:rPr lang="en-US" sz="1400" dirty="0" err="1" smtClean="0"/>
              <a:t>rozwiązań</a:t>
            </a:r>
            <a:r>
              <a:rPr lang="en-US" sz="1400" dirty="0" smtClean="0"/>
              <a:t> </a:t>
            </a:r>
            <a:r>
              <a:rPr lang="en-US" sz="1400" dirty="0" err="1" smtClean="0"/>
              <a:t>sprzętowych</a:t>
            </a:r>
            <a:r>
              <a:rPr lang="en-US" sz="1400" dirty="0" smtClean="0"/>
              <a:t> </a:t>
            </a:r>
            <a:r>
              <a:rPr lang="en-US" sz="1400" dirty="0" err="1" smtClean="0"/>
              <a:t>dla</a:t>
            </a:r>
            <a:r>
              <a:rPr lang="en-US" sz="1400" dirty="0" smtClean="0"/>
              <a:t> </a:t>
            </a:r>
            <a:r>
              <a:rPr lang="en-US" sz="1400" dirty="0" err="1" smtClean="0"/>
              <a:t>dekodowania</a:t>
            </a:r>
            <a:r>
              <a:rPr lang="en-US" sz="1400" dirty="0" smtClean="0"/>
              <a:t> HEVC</a:t>
            </a:r>
            <a:endParaRPr lang="en-US" sz="1400" dirty="0"/>
          </a:p>
        </p:txBody>
      </p:sp>
      <p:grpSp>
        <p:nvGrpSpPr>
          <p:cNvPr id="25" name="Group 24"/>
          <p:cNvGrpSpPr/>
          <p:nvPr/>
        </p:nvGrpSpPr>
        <p:grpSpPr>
          <a:xfrm>
            <a:off x="56683" y="1531108"/>
            <a:ext cx="11947884" cy="2275297"/>
            <a:chOff x="0" y="1003299"/>
            <a:chExt cx="9144000" cy="1798327"/>
          </a:xfrm>
        </p:grpSpPr>
        <p:pic>
          <p:nvPicPr>
            <p:cNvPr id="18" name="Picture 15" descr="IP_diagram_bg"/>
            <p:cNvPicPr>
              <a:picLocks noChangeAspect="1" noChangeArrowheads="1"/>
            </p:cNvPicPr>
            <p:nvPr/>
          </p:nvPicPr>
          <p:blipFill>
            <a:blip r:embed="rId2" cstate="print"/>
            <a:srcRect/>
            <a:stretch>
              <a:fillRect/>
            </a:stretch>
          </p:blipFill>
          <p:spPr bwMode="auto">
            <a:xfrm>
              <a:off x="0" y="1003300"/>
              <a:ext cx="9144000" cy="1798326"/>
            </a:xfrm>
            <a:prstGeom prst="rect">
              <a:avLst/>
            </a:prstGeom>
            <a:noFill/>
            <a:ln w="9525">
              <a:noFill/>
              <a:miter lim="800000"/>
              <a:headEnd/>
              <a:tailEnd/>
            </a:ln>
          </p:spPr>
        </p:pic>
        <p:pic>
          <p:nvPicPr>
            <p:cNvPr id="19" name="Picture 16" descr="IP_diagram"/>
            <p:cNvPicPr>
              <a:picLocks noChangeAspect="1" noChangeArrowheads="1"/>
            </p:cNvPicPr>
            <p:nvPr/>
          </p:nvPicPr>
          <p:blipFill>
            <a:blip r:embed="rId3" cstate="print"/>
            <a:srcRect/>
            <a:stretch>
              <a:fillRect/>
            </a:stretch>
          </p:blipFill>
          <p:spPr bwMode="auto">
            <a:xfrm>
              <a:off x="573273" y="1190409"/>
              <a:ext cx="7950375" cy="1485179"/>
            </a:xfrm>
            <a:prstGeom prst="rect">
              <a:avLst/>
            </a:prstGeom>
            <a:noFill/>
            <a:ln w="9525">
              <a:noFill/>
              <a:miter lim="800000"/>
              <a:headEnd/>
              <a:tailEnd/>
            </a:ln>
          </p:spPr>
        </p:pic>
        <p:sp>
          <p:nvSpPr>
            <p:cNvPr id="20" name="Text Box 28"/>
            <p:cNvSpPr txBox="1">
              <a:spLocks noChangeArrowheads="1"/>
            </p:cNvSpPr>
            <p:nvPr/>
          </p:nvSpPr>
          <p:spPr bwMode="auto">
            <a:xfrm>
              <a:off x="1709038" y="1195606"/>
              <a:ext cx="973664" cy="243930"/>
            </a:xfrm>
            <a:prstGeom prst="rect">
              <a:avLst/>
            </a:prstGeom>
            <a:noFill/>
            <a:ln w="9525" algn="ctr">
              <a:noFill/>
              <a:miter lim="800000"/>
              <a:headEnd/>
              <a:tailEnd/>
            </a:ln>
          </p:spPr>
          <p:txBody>
            <a:bodyPr wrap="none" lIns="82124" tIns="41061" rIns="82124" bIns="41061">
              <a:spAutoFit/>
            </a:bodyPr>
            <a:lstStyle/>
            <a:p>
              <a:pPr algn="ctr" defTabSz="1085253" eaLnBrk="0" hangingPunct="0">
                <a:lnSpc>
                  <a:spcPct val="90000"/>
                </a:lnSpc>
              </a:pPr>
              <a:r>
                <a:rPr lang="en-US" sz="1600">
                  <a:solidFill>
                    <a:schemeClr val="folHlink"/>
                  </a:solidFill>
                  <a:ea typeface="ＭＳ Ｐゴシック"/>
                  <a:cs typeface="Arial" charset="0"/>
                </a:rPr>
                <a:t>Contribution</a:t>
              </a:r>
            </a:p>
          </p:txBody>
        </p:sp>
        <p:sp>
          <p:nvSpPr>
            <p:cNvPr id="21" name="Text Box 46"/>
            <p:cNvSpPr txBox="1">
              <a:spLocks noChangeArrowheads="1"/>
            </p:cNvSpPr>
            <p:nvPr/>
          </p:nvSpPr>
          <p:spPr bwMode="auto">
            <a:xfrm>
              <a:off x="3129965" y="1195606"/>
              <a:ext cx="912400" cy="419075"/>
            </a:xfrm>
            <a:prstGeom prst="rect">
              <a:avLst/>
            </a:prstGeom>
            <a:noFill/>
            <a:ln w="9525" algn="ctr">
              <a:noFill/>
              <a:miter lim="800000"/>
              <a:headEnd/>
              <a:tailEnd/>
            </a:ln>
          </p:spPr>
          <p:txBody>
            <a:bodyPr wrap="none" lIns="82124" tIns="41061" rIns="82124" bIns="41061">
              <a:spAutoFit/>
            </a:bodyPr>
            <a:lstStyle/>
            <a:p>
              <a:pPr algn="ctr" defTabSz="1085253" eaLnBrk="0" hangingPunct="0">
                <a:lnSpc>
                  <a:spcPct val="90000"/>
                </a:lnSpc>
              </a:pPr>
              <a:r>
                <a:rPr lang="en-US" sz="1600">
                  <a:solidFill>
                    <a:schemeClr val="folHlink"/>
                  </a:solidFill>
                  <a:ea typeface="ＭＳ Ｐゴシック"/>
                  <a:cs typeface="Arial" charset="0"/>
                </a:rPr>
                <a:t>Primary</a:t>
              </a:r>
            </a:p>
            <a:p>
              <a:pPr algn="ctr" defTabSz="1085253" eaLnBrk="0" hangingPunct="0">
                <a:lnSpc>
                  <a:spcPct val="90000"/>
                </a:lnSpc>
              </a:pPr>
              <a:r>
                <a:rPr lang="en-US" sz="1600">
                  <a:solidFill>
                    <a:schemeClr val="folHlink"/>
                  </a:solidFill>
                  <a:ea typeface="ＭＳ Ｐゴシック"/>
                  <a:cs typeface="Arial" charset="0"/>
                </a:rPr>
                <a:t>Distribution</a:t>
              </a:r>
            </a:p>
          </p:txBody>
        </p:sp>
        <p:sp>
          <p:nvSpPr>
            <p:cNvPr id="22" name="Text Box 47"/>
            <p:cNvSpPr txBox="1">
              <a:spLocks noChangeArrowheads="1"/>
            </p:cNvSpPr>
            <p:nvPr/>
          </p:nvSpPr>
          <p:spPr bwMode="auto">
            <a:xfrm>
              <a:off x="5671212" y="1195606"/>
              <a:ext cx="912400" cy="419075"/>
            </a:xfrm>
            <a:prstGeom prst="rect">
              <a:avLst/>
            </a:prstGeom>
            <a:noFill/>
            <a:ln w="9525" algn="ctr">
              <a:noFill/>
              <a:miter lim="800000"/>
              <a:headEnd/>
              <a:tailEnd/>
            </a:ln>
          </p:spPr>
          <p:txBody>
            <a:bodyPr wrap="none" lIns="82124" tIns="41061" rIns="82124" bIns="41061">
              <a:spAutoFit/>
            </a:bodyPr>
            <a:lstStyle/>
            <a:p>
              <a:pPr algn="ctr" defTabSz="1085253" eaLnBrk="0" hangingPunct="0">
                <a:lnSpc>
                  <a:spcPct val="90000"/>
                </a:lnSpc>
              </a:pPr>
              <a:r>
                <a:rPr lang="en-US" sz="1600">
                  <a:solidFill>
                    <a:schemeClr val="folHlink"/>
                  </a:solidFill>
                  <a:ea typeface="ＭＳ Ｐゴシック"/>
                  <a:cs typeface="Arial" charset="0"/>
                </a:rPr>
                <a:t>Secondary</a:t>
              </a:r>
            </a:p>
            <a:p>
              <a:pPr algn="ctr" defTabSz="1085253" eaLnBrk="0" hangingPunct="0">
                <a:lnSpc>
                  <a:spcPct val="90000"/>
                </a:lnSpc>
              </a:pPr>
              <a:r>
                <a:rPr lang="en-US" sz="1600">
                  <a:solidFill>
                    <a:schemeClr val="folHlink"/>
                  </a:solidFill>
                  <a:ea typeface="ＭＳ Ｐゴシック"/>
                  <a:cs typeface="Arial" charset="0"/>
                </a:rPr>
                <a:t>Distribution</a:t>
              </a:r>
            </a:p>
          </p:txBody>
        </p:sp>
        <p:pic>
          <p:nvPicPr>
            <p:cNvPr id="23" name="Picture 48" descr="highlight"/>
            <p:cNvPicPr>
              <a:picLocks noChangeAspect="1" noChangeArrowheads="1"/>
            </p:cNvPicPr>
            <p:nvPr/>
          </p:nvPicPr>
          <p:blipFill>
            <a:blip r:embed="rId4" cstate="print"/>
            <a:srcRect/>
            <a:stretch>
              <a:fillRect/>
            </a:stretch>
          </p:blipFill>
          <p:spPr bwMode="auto">
            <a:xfrm>
              <a:off x="1195562" y="1003299"/>
              <a:ext cx="5710416" cy="1798327"/>
            </a:xfrm>
            <a:prstGeom prst="rect">
              <a:avLst/>
            </a:prstGeom>
            <a:noFill/>
            <a:ln w="9525">
              <a:noFill/>
              <a:miter lim="800000"/>
              <a:headEnd/>
              <a:tailEnd/>
            </a:ln>
          </p:spPr>
        </p:pic>
      </p:grpSp>
      <p:sp>
        <p:nvSpPr>
          <p:cNvPr id="26" name="Heptagon 25"/>
          <p:cNvSpPr/>
          <p:nvPr/>
        </p:nvSpPr>
        <p:spPr>
          <a:xfrm>
            <a:off x="9325871" y="1499243"/>
            <a:ext cx="609441" cy="496184"/>
          </a:xfrm>
          <a:prstGeom prst="heptagon">
            <a:avLst/>
          </a:prstGeom>
          <a:solidFill>
            <a:schemeClr val="bg1">
              <a:lumMod val="50000"/>
            </a:scheme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r>
              <a:rPr lang="en-US" dirty="0" smtClean="0">
                <a:solidFill>
                  <a:srgbClr val="000000"/>
                </a:solidFill>
              </a:rPr>
              <a:t>1</a:t>
            </a:r>
            <a:endParaRPr lang="nl-BE" dirty="0" smtClean="0">
              <a:solidFill>
                <a:srgbClr val="000000"/>
              </a:solidFill>
            </a:endParaRPr>
          </a:p>
        </p:txBody>
      </p:sp>
      <p:sp>
        <p:nvSpPr>
          <p:cNvPr id="48" name="Heptagon 47"/>
          <p:cNvSpPr/>
          <p:nvPr/>
        </p:nvSpPr>
        <p:spPr>
          <a:xfrm>
            <a:off x="2621165" y="2143173"/>
            <a:ext cx="609441" cy="496184"/>
          </a:xfrm>
          <a:prstGeom prst="heptagon">
            <a:avLst/>
          </a:prstGeom>
          <a:solidFill>
            <a:schemeClr val="bg1">
              <a:lumMod val="50000"/>
            </a:scheme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err="1" smtClean="0">
                <a:solidFill>
                  <a:srgbClr val="000000"/>
                </a:solidFill>
              </a:rPr>
              <a:t>2a</a:t>
            </a:r>
            <a:endParaRPr lang="nl-BE" dirty="0" smtClean="0">
              <a:solidFill>
                <a:srgbClr val="000000"/>
              </a:solidFill>
            </a:endParaRPr>
          </a:p>
        </p:txBody>
      </p:sp>
      <p:sp>
        <p:nvSpPr>
          <p:cNvPr id="49" name="Heptagon 48"/>
          <p:cNvSpPr/>
          <p:nvPr/>
        </p:nvSpPr>
        <p:spPr>
          <a:xfrm>
            <a:off x="9416366" y="2973807"/>
            <a:ext cx="609441" cy="496184"/>
          </a:xfrm>
          <a:prstGeom prst="heptagon">
            <a:avLst/>
          </a:prstGeom>
          <a:solidFill>
            <a:schemeClr val="bg1">
              <a:lumMod val="50000"/>
            </a:scheme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err="1" smtClean="0">
                <a:solidFill>
                  <a:srgbClr val="000000"/>
                </a:solidFill>
              </a:rPr>
              <a:t>2b</a:t>
            </a:r>
            <a:endParaRPr lang="nl-BE" dirty="0" smtClean="0">
              <a:solidFill>
                <a:srgbClr val="000000"/>
              </a:solidFill>
            </a:endParaRPr>
          </a:p>
        </p:txBody>
      </p:sp>
      <p:sp>
        <p:nvSpPr>
          <p:cNvPr id="29" name="Heptagon 28"/>
          <p:cNvSpPr/>
          <p:nvPr/>
        </p:nvSpPr>
        <p:spPr>
          <a:xfrm>
            <a:off x="5827782" y="1953751"/>
            <a:ext cx="609441" cy="496184"/>
          </a:xfrm>
          <a:prstGeom prst="heptagon">
            <a:avLst/>
          </a:prstGeom>
          <a:solidFill>
            <a:srgbClr val="FFFF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r>
              <a:rPr lang="nl-BE" dirty="0" smtClean="0">
                <a:solidFill>
                  <a:srgbClr val="000000"/>
                </a:solidFill>
              </a:rPr>
              <a:t>5</a:t>
            </a:r>
          </a:p>
        </p:txBody>
      </p:sp>
      <p:grpSp>
        <p:nvGrpSpPr>
          <p:cNvPr id="16" name="Group 15"/>
          <p:cNvGrpSpPr/>
          <p:nvPr/>
        </p:nvGrpSpPr>
        <p:grpSpPr>
          <a:xfrm>
            <a:off x="7199607" y="2391845"/>
            <a:ext cx="1726750" cy="381000"/>
            <a:chOff x="7924800" y="3429000"/>
            <a:chExt cx="1295400" cy="285750"/>
          </a:xfrm>
        </p:grpSpPr>
        <p:sp>
          <p:nvSpPr>
            <p:cNvPr id="17" name="Rounded Rectangle 16"/>
            <p:cNvSpPr/>
            <p:nvPr/>
          </p:nvSpPr>
          <p:spPr>
            <a:xfrm>
              <a:off x="7924800" y="3429000"/>
              <a:ext cx="647700" cy="28575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100" b="1" dirty="0">
                  <a:solidFill>
                    <a:srgbClr val="FFFFFF"/>
                  </a:solidFill>
                </a:rPr>
                <a:t>HEVC DEC</a:t>
              </a:r>
              <a:endParaRPr lang="nl-BE" sz="1100" b="1" dirty="0">
                <a:solidFill>
                  <a:srgbClr val="FFFFFF"/>
                </a:solidFill>
              </a:endParaRPr>
            </a:p>
          </p:txBody>
        </p:sp>
        <p:sp>
          <p:nvSpPr>
            <p:cNvPr id="24" name="Rounded Rectangle 23"/>
            <p:cNvSpPr/>
            <p:nvPr/>
          </p:nvSpPr>
          <p:spPr>
            <a:xfrm>
              <a:off x="8572500" y="3429000"/>
              <a:ext cx="647700" cy="285750"/>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en-US" sz="1100" b="1" dirty="0">
                  <a:solidFill>
                    <a:srgbClr val="FFFFFF"/>
                  </a:solidFill>
                </a:rPr>
                <a:t>MPEG-2</a:t>
              </a:r>
            </a:p>
            <a:p>
              <a:pPr algn="ctr"/>
              <a:r>
                <a:rPr lang="en-US" sz="1100" b="1" dirty="0" err="1">
                  <a:solidFill>
                    <a:srgbClr val="FFFFFF"/>
                  </a:solidFill>
                </a:rPr>
                <a:t>ENC</a:t>
              </a:r>
              <a:endParaRPr lang="nl-BE" sz="1100" b="1" dirty="0">
                <a:solidFill>
                  <a:srgbClr val="FFFFFF"/>
                </a:solidFill>
              </a:endParaRPr>
            </a:p>
          </p:txBody>
        </p:sp>
      </p:grpSp>
      <p:grpSp>
        <p:nvGrpSpPr>
          <p:cNvPr id="27" name="Group 26"/>
          <p:cNvGrpSpPr/>
          <p:nvPr/>
        </p:nvGrpSpPr>
        <p:grpSpPr>
          <a:xfrm>
            <a:off x="7199607" y="1820843"/>
            <a:ext cx="1726750" cy="381000"/>
            <a:chOff x="7924800" y="3429000"/>
            <a:chExt cx="1295400" cy="285750"/>
          </a:xfrm>
        </p:grpSpPr>
        <p:sp>
          <p:nvSpPr>
            <p:cNvPr id="28" name="Rounded Rectangle 27"/>
            <p:cNvSpPr/>
            <p:nvPr/>
          </p:nvSpPr>
          <p:spPr>
            <a:xfrm>
              <a:off x="7924800" y="3429000"/>
              <a:ext cx="647700" cy="28575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100" b="1" dirty="0">
                  <a:solidFill>
                    <a:srgbClr val="FFFFFF"/>
                  </a:solidFill>
                </a:rPr>
                <a:t>HEVC DEC</a:t>
              </a:r>
              <a:endParaRPr lang="nl-BE" sz="1100" b="1" dirty="0">
                <a:solidFill>
                  <a:srgbClr val="FFFFFF"/>
                </a:solidFill>
              </a:endParaRPr>
            </a:p>
          </p:txBody>
        </p:sp>
        <p:sp>
          <p:nvSpPr>
            <p:cNvPr id="31" name="Rounded Rectangle 30"/>
            <p:cNvSpPr/>
            <p:nvPr/>
          </p:nvSpPr>
          <p:spPr>
            <a:xfrm>
              <a:off x="8572500" y="3429000"/>
              <a:ext cx="647700" cy="285750"/>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en-US" sz="1100" b="1" dirty="0">
                  <a:solidFill>
                    <a:srgbClr val="FFFFFF"/>
                  </a:solidFill>
                </a:rPr>
                <a:t>AVC</a:t>
              </a:r>
            </a:p>
            <a:p>
              <a:pPr algn="ctr"/>
              <a:r>
                <a:rPr lang="en-US" sz="1100" b="1" dirty="0" err="1">
                  <a:solidFill>
                    <a:srgbClr val="FFFFFF"/>
                  </a:solidFill>
                </a:rPr>
                <a:t>ENC</a:t>
              </a:r>
              <a:endParaRPr lang="nl-BE" sz="1100" b="1" dirty="0">
                <a:solidFill>
                  <a:srgbClr val="FFFFFF"/>
                </a:solidFill>
              </a:endParaRPr>
            </a:p>
          </p:txBody>
        </p:sp>
      </p:grpSp>
      <p:sp>
        <p:nvSpPr>
          <p:cNvPr id="39" name="Rounded Rectangle 38"/>
          <p:cNvSpPr/>
          <p:nvPr/>
        </p:nvSpPr>
        <p:spPr>
          <a:xfrm>
            <a:off x="7631295" y="2962847"/>
            <a:ext cx="863375" cy="381000"/>
          </a:xfrm>
          <a:prstGeom prst="roundRect">
            <a:avLst/>
          </a:prstGeom>
          <a:solidFill>
            <a:schemeClr val="bg1"/>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100" b="1" dirty="0">
                <a:solidFill>
                  <a:srgbClr val="000000"/>
                </a:solidFill>
              </a:rPr>
              <a:t>HEVC Pass-through</a:t>
            </a:r>
            <a:endParaRPr lang="nl-BE" sz="1100" b="1" dirty="0">
              <a:solidFill>
                <a:srgbClr val="000000"/>
              </a:solidFill>
            </a:endParaRPr>
          </a:p>
        </p:txBody>
      </p:sp>
      <p:cxnSp>
        <p:nvCxnSpPr>
          <p:cNvPr id="41" name="Straight Connector 40"/>
          <p:cNvCxnSpPr>
            <a:endCxn id="28" idx="1"/>
          </p:cNvCxnSpPr>
          <p:nvPr/>
        </p:nvCxnSpPr>
        <p:spPr>
          <a:xfrm flipV="1">
            <a:off x="5713511" y="2011349"/>
            <a:ext cx="1486096" cy="571003"/>
          </a:xfrm>
          <a:prstGeom prst="line">
            <a:avLst/>
          </a:prstGeom>
          <a:ln w="76200">
            <a:solidFill>
              <a:srgbClr val="FFFF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4" idx="3"/>
            <a:endCxn id="17" idx="1"/>
          </p:cNvCxnSpPr>
          <p:nvPr/>
        </p:nvCxnSpPr>
        <p:spPr>
          <a:xfrm flipV="1">
            <a:off x="5827796" y="2582347"/>
            <a:ext cx="1371825" cy="57012"/>
          </a:xfrm>
          <a:prstGeom prst="line">
            <a:avLst/>
          </a:prstGeom>
          <a:ln w="76200">
            <a:solidFill>
              <a:srgbClr val="FFFF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5" idx="3"/>
          </p:cNvCxnSpPr>
          <p:nvPr/>
        </p:nvCxnSpPr>
        <p:spPr>
          <a:xfrm>
            <a:off x="5865874" y="3223851"/>
            <a:ext cx="1725898" cy="12716"/>
          </a:xfrm>
          <a:prstGeom prst="line">
            <a:avLst/>
          </a:prstGeom>
          <a:ln w="76200">
            <a:solidFill>
              <a:srgbClr val="FFFF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362495" y="2485469"/>
            <a:ext cx="465287" cy="307776"/>
          </a:xfrm>
          <a:prstGeom prst="rect">
            <a:avLst/>
          </a:prstGeom>
          <a:solidFill>
            <a:srgbClr val="FFFF00"/>
          </a:solidFill>
        </p:spPr>
        <p:txBody>
          <a:bodyPr wrap="square" lIns="121851" tIns="60925" rIns="121851" bIns="60925" rtlCol="0">
            <a:spAutoFit/>
          </a:bodyPr>
          <a:lstStyle/>
          <a:p>
            <a:r>
              <a:rPr lang="en-US" sz="1200" b="1" dirty="0">
                <a:solidFill>
                  <a:srgbClr val="000000"/>
                </a:solidFill>
              </a:rPr>
              <a:t>HD</a:t>
            </a:r>
            <a:endParaRPr lang="nl-BE" sz="1200" b="1" dirty="0">
              <a:solidFill>
                <a:srgbClr val="000000"/>
              </a:solidFill>
            </a:endParaRPr>
          </a:p>
        </p:txBody>
      </p:sp>
      <p:sp>
        <p:nvSpPr>
          <p:cNvPr id="45" name="TextBox 44"/>
          <p:cNvSpPr txBox="1"/>
          <p:nvPr/>
        </p:nvSpPr>
        <p:spPr>
          <a:xfrm>
            <a:off x="5400585" y="3069963"/>
            <a:ext cx="465287" cy="307776"/>
          </a:xfrm>
          <a:prstGeom prst="rect">
            <a:avLst/>
          </a:prstGeom>
          <a:solidFill>
            <a:srgbClr val="FFFF00"/>
          </a:solidFill>
        </p:spPr>
        <p:txBody>
          <a:bodyPr wrap="square" lIns="121851" tIns="60925" rIns="121851" bIns="60925" rtlCol="0">
            <a:spAutoFit/>
          </a:bodyPr>
          <a:lstStyle/>
          <a:p>
            <a:r>
              <a:rPr lang="en-US" sz="1200" b="1" dirty="0" err="1">
                <a:solidFill>
                  <a:srgbClr val="000000"/>
                </a:solidFill>
              </a:rPr>
              <a:t>4K</a:t>
            </a:r>
            <a:endParaRPr lang="nl-BE" sz="1200" b="1" dirty="0">
              <a:solidFill>
                <a:srgbClr val="000000"/>
              </a:solidFill>
            </a:endParaRPr>
          </a:p>
        </p:txBody>
      </p:sp>
      <p:sp>
        <p:nvSpPr>
          <p:cNvPr id="32" name="Heptagon 31"/>
          <p:cNvSpPr/>
          <p:nvPr/>
        </p:nvSpPr>
        <p:spPr>
          <a:xfrm>
            <a:off x="2621165" y="2988475"/>
            <a:ext cx="609441" cy="496184"/>
          </a:xfrm>
          <a:prstGeom prst="heptagon">
            <a:avLst/>
          </a:prstGeom>
          <a:solidFill>
            <a:schemeClr val="bg1">
              <a:lumMod val="50000"/>
            </a:scheme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rgbClr val="000000"/>
                </a:solidFill>
              </a:rPr>
              <a:t>4</a:t>
            </a:r>
            <a:endParaRPr lang="nl-BE" dirty="0" smtClean="0">
              <a:solidFill>
                <a:srgbClr val="000000"/>
              </a:solidFill>
            </a:endParaRPr>
          </a:p>
        </p:txBody>
      </p:sp>
    </p:spTree>
    <p:extLst>
      <p:ext uri="{BB962C8B-B14F-4D97-AF65-F5344CB8AC3E}">
        <p14:creationId xmlns:p14="http://schemas.microsoft.com/office/powerpoint/2010/main" val="3057479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Architektura</a:t>
            </a:r>
            <a:r>
              <a:rPr lang="en-US" dirty="0"/>
              <a:t> </a:t>
            </a:r>
            <a:r>
              <a:rPr lang="en-US" err="1"/>
              <a:t>dla</a:t>
            </a:r>
            <a:r>
              <a:rPr lang="en-US"/>
              <a:t> </a:t>
            </a:r>
            <a:r>
              <a:rPr lang="en-US" smtClean="0"/>
              <a:t>dostarczania </a:t>
            </a:r>
            <a:r>
              <a:rPr lang="en-US" dirty="0" err="1"/>
              <a:t>treści</a:t>
            </a:r>
            <a:r>
              <a:rPr lang="en-US" dirty="0"/>
              <a:t> live</a:t>
            </a:r>
            <a:r>
              <a:rPr lang="en-US" dirty="0" smtClean="0"/>
              <a:t/>
            </a:r>
            <a:br>
              <a:rPr lang="en-US" dirty="0" smtClean="0"/>
            </a:br>
            <a:r>
              <a:rPr lang="en-US" sz="2800" dirty="0" smtClean="0">
                <a:solidFill>
                  <a:srgbClr val="FFFF00"/>
                </a:solidFill>
              </a:rPr>
              <a:t>HEVC – </a:t>
            </a:r>
            <a:r>
              <a:rPr lang="en-US" sz="2800" dirty="0" err="1" smtClean="0">
                <a:solidFill>
                  <a:srgbClr val="FFFF00"/>
                </a:solidFill>
              </a:rPr>
              <a:t>połowa</a:t>
            </a:r>
            <a:r>
              <a:rPr lang="en-US" sz="2800" dirty="0" smtClean="0">
                <a:solidFill>
                  <a:srgbClr val="FFFF00"/>
                </a:solidFill>
              </a:rPr>
              <a:t> 2016</a:t>
            </a:r>
            <a:endParaRPr lang="nl-BE" dirty="0">
              <a:solidFill>
                <a:srgbClr val="FFFF00"/>
              </a:solidFill>
            </a:endParaRPr>
          </a:p>
        </p:txBody>
      </p:sp>
      <p:sp>
        <p:nvSpPr>
          <p:cNvPr id="3" name="Text Placeholder 2"/>
          <p:cNvSpPr>
            <a:spLocks noGrp="1"/>
          </p:cNvSpPr>
          <p:nvPr>
            <p:ph type="body" sz="quarter" idx="10"/>
          </p:nvPr>
        </p:nvSpPr>
        <p:spPr>
          <a:xfrm>
            <a:off x="319536" y="3817713"/>
            <a:ext cx="11685032" cy="2491663"/>
          </a:xfrm>
        </p:spPr>
        <p:txBody>
          <a:bodyPr/>
          <a:lstStyle/>
          <a:p>
            <a:pPr marL="609265" indent="-609265">
              <a:buFont typeface="+mj-lt"/>
              <a:buAutoNum type="arabicPeriod" startAt="6"/>
            </a:pPr>
            <a:r>
              <a:rPr lang="en-US" sz="2000" dirty="0"/>
              <a:t>HEVC </a:t>
            </a:r>
            <a:r>
              <a:rPr lang="en-US" sz="2000" dirty="0" err="1" smtClean="0"/>
              <a:t>wdrażany</a:t>
            </a:r>
            <a:r>
              <a:rPr lang="en-US" sz="2000" dirty="0" smtClean="0"/>
              <a:t> w </a:t>
            </a:r>
            <a:r>
              <a:rPr lang="en-US" sz="2000" dirty="0" err="1" smtClean="0"/>
              <a:t>sieciach</a:t>
            </a:r>
            <a:r>
              <a:rPr lang="en-US" sz="2000" dirty="0" smtClean="0"/>
              <a:t> </a:t>
            </a:r>
            <a:r>
              <a:rPr lang="en-US" sz="2000" dirty="0" err="1" smtClean="0"/>
              <a:t>kablowych</a:t>
            </a:r>
            <a:endParaRPr lang="en-US" sz="2000" dirty="0"/>
          </a:p>
          <a:p>
            <a:pPr marL="846185" lvl="1" indent="-609265">
              <a:buFont typeface="Arial" pitchFamily="34" charset="0"/>
              <a:buChar char="•"/>
            </a:pPr>
            <a:r>
              <a:rPr lang="en-US" sz="1400" dirty="0" err="1"/>
              <a:t>z</a:t>
            </a:r>
            <a:r>
              <a:rPr lang="en-US" sz="1400" smtClean="0"/>
              <a:t>astępowanie </a:t>
            </a:r>
            <a:r>
              <a:rPr lang="en-US" sz="1400" dirty="0" smtClean="0"/>
              <a:t>STB z MPEG-2</a:t>
            </a:r>
            <a:endParaRPr lang="en-US" sz="1400" dirty="0"/>
          </a:p>
          <a:p>
            <a:pPr marL="846185" lvl="1" indent="-609265">
              <a:buFont typeface="Arial" pitchFamily="34" charset="0"/>
              <a:buChar char="•"/>
            </a:pPr>
            <a:r>
              <a:rPr lang="en-US" sz="1400" dirty="0" err="1"/>
              <a:t>b</a:t>
            </a:r>
            <a:r>
              <a:rPr lang="en-US" sz="1400" smtClean="0"/>
              <a:t>udowa </a:t>
            </a:r>
            <a:r>
              <a:rPr lang="en-US" sz="1400" dirty="0" err="1" smtClean="0"/>
              <a:t>rozwiązań</a:t>
            </a:r>
            <a:r>
              <a:rPr lang="en-US" sz="1400" dirty="0" smtClean="0"/>
              <a:t> </a:t>
            </a:r>
            <a:r>
              <a:rPr lang="en-US" sz="1400" dirty="0" err="1" smtClean="0"/>
              <a:t>programowych</a:t>
            </a:r>
            <a:r>
              <a:rPr lang="en-US" sz="1400" dirty="0" smtClean="0"/>
              <a:t> </a:t>
            </a:r>
            <a:r>
              <a:rPr lang="en-US" sz="1400" dirty="0" err="1" smtClean="0"/>
              <a:t>na</a:t>
            </a:r>
            <a:r>
              <a:rPr lang="en-US" sz="1400" dirty="0" smtClean="0"/>
              <a:t> </a:t>
            </a:r>
            <a:r>
              <a:rPr lang="en-US" sz="1400" dirty="0" err="1" smtClean="0"/>
              <a:t>produktach</a:t>
            </a:r>
            <a:r>
              <a:rPr lang="en-US" sz="1400" dirty="0" smtClean="0"/>
              <a:t> </a:t>
            </a:r>
            <a:r>
              <a:rPr lang="en-US" sz="1400" dirty="0" err="1" smtClean="0"/>
              <a:t>typu</a:t>
            </a:r>
            <a:r>
              <a:rPr lang="en-US" sz="1400" dirty="0" smtClean="0"/>
              <a:t> Home Gateway</a:t>
            </a:r>
            <a:endParaRPr lang="en-US" sz="1400" dirty="0"/>
          </a:p>
          <a:p>
            <a:pPr marL="609265" indent="-609265">
              <a:buFont typeface="+mj-lt"/>
              <a:buAutoNum type="arabicPeriod" startAt="6"/>
            </a:pPr>
            <a:r>
              <a:rPr lang="en-US" sz="2000" err="1"/>
              <a:t>p</a:t>
            </a:r>
            <a:r>
              <a:rPr lang="en-US" sz="2000" smtClean="0"/>
              <a:t>oczątek modernizacji infrastruktury </a:t>
            </a:r>
            <a:r>
              <a:rPr lang="en-US" sz="2000" dirty="0" err="1" smtClean="0"/>
              <a:t>kontrybucji</a:t>
            </a:r>
            <a:r>
              <a:rPr lang="en-US" sz="2000" dirty="0" smtClean="0"/>
              <a:t> </a:t>
            </a:r>
            <a:r>
              <a:rPr lang="en-US" sz="2000" dirty="0" err="1" smtClean="0"/>
              <a:t>dla</a:t>
            </a:r>
            <a:r>
              <a:rPr lang="en-US" sz="2000" dirty="0" smtClean="0"/>
              <a:t> </a:t>
            </a:r>
            <a:r>
              <a:rPr lang="en-US" sz="2000" dirty="0" err="1" smtClean="0"/>
              <a:t>transmisji</a:t>
            </a:r>
            <a:r>
              <a:rPr lang="en-US" sz="2000" dirty="0" smtClean="0"/>
              <a:t> </a:t>
            </a:r>
            <a:r>
              <a:rPr lang="en-US" sz="2000" dirty="0" err="1" smtClean="0"/>
              <a:t>pełnej</a:t>
            </a:r>
            <a:r>
              <a:rPr lang="en-US" sz="2000" dirty="0" smtClean="0"/>
              <a:t> </a:t>
            </a:r>
            <a:r>
              <a:rPr lang="en-US" sz="2000" dirty="0" err="1" smtClean="0"/>
              <a:t>ramki</a:t>
            </a:r>
            <a:r>
              <a:rPr lang="en-US" sz="2000" dirty="0" smtClean="0"/>
              <a:t> 4k</a:t>
            </a:r>
            <a:endParaRPr lang="en-US" sz="2000" dirty="0"/>
          </a:p>
          <a:p>
            <a:pPr marL="846185" lvl="1" indent="-609265">
              <a:buFont typeface="Arial" pitchFamily="34" charset="0"/>
              <a:buChar char="•"/>
            </a:pPr>
            <a:endParaRPr lang="nl-BE" sz="1900" dirty="0"/>
          </a:p>
          <a:p>
            <a:pPr marL="846185" lvl="1" indent="-609265">
              <a:buFont typeface="Arial" pitchFamily="34" charset="0"/>
              <a:buChar char="•"/>
            </a:pPr>
            <a:endParaRPr lang="nl-BE" sz="1900" dirty="0"/>
          </a:p>
        </p:txBody>
      </p:sp>
      <p:grpSp>
        <p:nvGrpSpPr>
          <p:cNvPr id="25" name="Group 24"/>
          <p:cNvGrpSpPr/>
          <p:nvPr/>
        </p:nvGrpSpPr>
        <p:grpSpPr>
          <a:xfrm>
            <a:off x="56683" y="1531108"/>
            <a:ext cx="11947884" cy="2275297"/>
            <a:chOff x="0" y="1003299"/>
            <a:chExt cx="9144000" cy="1798327"/>
          </a:xfrm>
        </p:grpSpPr>
        <p:pic>
          <p:nvPicPr>
            <p:cNvPr id="18" name="Picture 15" descr="IP_diagram_bg"/>
            <p:cNvPicPr>
              <a:picLocks noChangeAspect="1" noChangeArrowheads="1"/>
            </p:cNvPicPr>
            <p:nvPr/>
          </p:nvPicPr>
          <p:blipFill>
            <a:blip r:embed="rId2" cstate="print"/>
            <a:srcRect/>
            <a:stretch>
              <a:fillRect/>
            </a:stretch>
          </p:blipFill>
          <p:spPr bwMode="auto">
            <a:xfrm>
              <a:off x="0" y="1003300"/>
              <a:ext cx="9144000" cy="1798326"/>
            </a:xfrm>
            <a:prstGeom prst="rect">
              <a:avLst/>
            </a:prstGeom>
            <a:noFill/>
            <a:ln w="9525">
              <a:noFill/>
              <a:miter lim="800000"/>
              <a:headEnd/>
              <a:tailEnd/>
            </a:ln>
          </p:spPr>
        </p:pic>
        <p:pic>
          <p:nvPicPr>
            <p:cNvPr id="19" name="Picture 16" descr="IP_diagram"/>
            <p:cNvPicPr>
              <a:picLocks noChangeAspect="1" noChangeArrowheads="1"/>
            </p:cNvPicPr>
            <p:nvPr/>
          </p:nvPicPr>
          <p:blipFill>
            <a:blip r:embed="rId3" cstate="print"/>
            <a:srcRect/>
            <a:stretch>
              <a:fillRect/>
            </a:stretch>
          </p:blipFill>
          <p:spPr bwMode="auto">
            <a:xfrm>
              <a:off x="573273" y="1190409"/>
              <a:ext cx="7950375" cy="1485179"/>
            </a:xfrm>
            <a:prstGeom prst="rect">
              <a:avLst/>
            </a:prstGeom>
            <a:noFill/>
            <a:ln w="9525">
              <a:noFill/>
              <a:miter lim="800000"/>
              <a:headEnd/>
              <a:tailEnd/>
            </a:ln>
          </p:spPr>
        </p:pic>
        <p:sp>
          <p:nvSpPr>
            <p:cNvPr id="20" name="Text Box 28"/>
            <p:cNvSpPr txBox="1">
              <a:spLocks noChangeArrowheads="1"/>
            </p:cNvSpPr>
            <p:nvPr/>
          </p:nvSpPr>
          <p:spPr bwMode="auto">
            <a:xfrm>
              <a:off x="1709038" y="1195606"/>
              <a:ext cx="973664" cy="243930"/>
            </a:xfrm>
            <a:prstGeom prst="rect">
              <a:avLst/>
            </a:prstGeom>
            <a:noFill/>
            <a:ln w="9525" algn="ctr">
              <a:noFill/>
              <a:miter lim="800000"/>
              <a:headEnd/>
              <a:tailEnd/>
            </a:ln>
          </p:spPr>
          <p:txBody>
            <a:bodyPr wrap="none" lIns="82124" tIns="41061" rIns="82124" bIns="41061">
              <a:spAutoFit/>
            </a:bodyPr>
            <a:lstStyle/>
            <a:p>
              <a:pPr algn="ctr" defTabSz="1085253" eaLnBrk="0" hangingPunct="0">
                <a:lnSpc>
                  <a:spcPct val="90000"/>
                </a:lnSpc>
              </a:pPr>
              <a:r>
                <a:rPr lang="en-US" sz="1600">
                  <a:solidFill>
                    <a:schemeClr val="folHlink"/>
                  </a:solidFill>
                  <a:ea typeface="ＭＳ Ｐゴシック"/>
                  <a:cs typeface="Arial" charset="0"/>
                </a:rPr>
                <a:t>Contribution</a:t>
              </a:r>
            </a:p>
          </p:txBody>
        </p:sp>
        <p:sp>
          <p:nvSpPr>
            <p:cNvPr id="21" name="Text Box 46"/>
            <p:cNvSpPr txBox="1">
              <a:spLocks noChangeArrowheads="1"/>
            </p:cNvSpPr>
            <p:nvPr/>
          </p:nvSpPr>
          <p:spPr bwMode="auto">
            <a:xfrm>
              <a:off x="3129965" y="1195606"/>
              <a:ext cx="912400" cy="419075"/>
            </a:xfrm>
            <a:prstGeom prst="rect">
              <a:avLst/>
            </a:prstGeom>
            <a:noFill/>
            <a:ln w="9525" algn="ctr">
              <a:noFill/>
              <a:miter lim="800000"/>
              <a:headEnd/>
              <a:tailEnd/>
            </a:ln>
          </p:spPr>
          <p:txBody>
            <a:bodyPr wrap="none" lIns="82124" tIns="41061" rIns="82124" bIns="41061">
              <a:spAutoFit/>
            </a:bodyPr>
            <a:lstStyle/>
            <a:p>
              <a:pPr algn="ctr" defTabSz="1085253" eaLnBrk="0" hangingPunct="0">
                <a:lnSpc>
                  <a:spcPct val="90000"/>
                </a:lnSpc>
              </a:pPr>
              <a:r>
                <a:rPr lang="en-US" sz="1600">
                  <a:solidFill>
                    <a:schemeClr val="folHlink"/>
                  </a:solidFill>
                  <a:ea typeface="ＭＳ Ｐゴシック"/>
                  <a:cs typeface="Arial" charset="0"/>
                </a:rPr>
                <a:t>Primary</a:t>
              </a:r>
            </a:p>
            <a:p>
              <a:pPr algn="ctr" defTabSz="1085253" eaLnBrk="0" hangingPunct="0">
                <a:lnSpc>
                  <a:spcPct val="90000"/>
                </a:lnSpc>
              </a:pPr>
              <a:r>
                <a:rPr lang="en-US" sz="1600">
                  <a:solidFill>
                    <a:schemeClr val="folHlink"/>
                  </a:solidFill>
                  <a:ea typeface="ＭＳ Ｐゴシック"/>
                  <a:cs typeface="Arial" charset="0"/>
                </a:rPr>
                <a:t>Distribution</a:t>
              </a:r>
            </a:p>
          </p:txBody>
        </p:sp>
        <p:sp>
          <p:nvSpPr>
            <p:cNvPr id="22" name="Text Box 47"/>
            <p:cNvSpPr txBox="1">
              <a:spLocks noChangeArrowheads="1"/>
            </p:cNvSpPr>
            <p:nvPr/>
          </p:nvSpPr>
          <p:spPr bwMode="auto">
            <a:xfrm>
              <a:off x="5671212" y="1195606"/>
              <a:ext cx="912400" cy="419075"/>
            </a:xfrm>
            <a:prstGeom prst="rect">
              <a:avLst/>
            </a:prstGeom>
            <a:noFill/>
            <a:ln w="9525" algn="ctr">
              <a:noFill/>
              <a:miter lim="800000"/>
              <a:headEnd/>
              <a:tailEnd/>
            </a:ln>
          </p:spPr>
          <p:txBody>
            <a:bodyPr wrap="none" lIns="82124" tIns="41061" rIns="82124" bIns="41061">
              <a:spAutoFit/>
            </a:bodyPr>
            <a:lstStyle/>
            <a:p>
              <a:pPr algn="ctr" defTabSz="1085253" eaLnBrk="0" hangingPunct="0">
                <a:lnSpc>
                  <a:spcPct val="90000"/>
                </a:lnSpc>
              </a:pPr>
              <a:r>
                <a:rPr lang="en-US" sz="1600">
                  <a:solidFill>
                    <a:schemeClr val="folHlink"/>
                  </a:solidFill>
                  <a:ea typeface="ＭＳ Ｐゴシック"/>
                  <a:cs typeface="Arial" charset="0"/>
                </a:rPr>
                <a:t>Secondary</a:t>
              </a:r>
            </a:p>
            <a:p>
              <a:pPr algn="ctr" defTabSz="1085253" eaLnBrk="0" hangingPunct="0">
                <a:lnSpc>
                  <a:spcPct val="90000"/>
                </a:lnSpc>
              </a:pPr>
              <a:r>
                <a:rPr lang="en-US" sz="1600">
                  <a:solidFill>
                    <a:schemeClr val="folHlink"/>
                  </a:solidFill>
                  <a:ea typeface="ＭＳ Ｐゴシック"/>
                  <a:cs typeface="Arial" charset="0"/>
                </a:rPr>
                <a:t>Distribution</a:t>
              </a:r>
            </a:p>
          </p:txBody>
        </p:sp>
        <p:pic>
          <p:nvPicPr>
            <p:cNvPr id="23" name="Picture 48" descr="highlight"/>
            <p:cNvPicPr>
              <a:picLocks noChangeAspect="1" noChangeArrowheads="1"/>
            </p:cNvPicPr>
            <p:nvPr/>
          </p:nvPicPr>
          <p:blipFill>
            <a:blip r:embed="rId4" cstate="print"/>
            <a:srcRect/>
            <a:stretch>
              <a:fillRect/>
            </a:stretch>
          </p:blipFill>
          <p:spPr bwMode="auto">
            <a:xfrm>
              <a:off x="1195562" y="1003299"/>
              <a:ext cx="5710416" cy="1798327"/>
            </a:xfrm>
            <a:prstGeom prst="rect">
              <a:avLst/>
            </a:prstGeom>
            <a:noFill/>
            <a:ln w="9525">
              <a:noFill/>
              <a:miter lim="800000"/>
              <a:headEnd/>
              <a:tailEnd/>
            </a:ln>
          </p:spPr>
        </p:pic>
      </p:grpSp>
      <p:sp>
        <p:nvSpPr>
          <p:cNvPr id="26" name="Heptagon 25"/>
          <p:cNvSpPr/>
          <p:nvPr/>
        </p:nvSpPr>
        <p:spPr>
          <a:xfrm>
            <a:off x="9416366" y="1499243"/>
            <a:ext cx="609441" cy="496184"/>
          </a:xfrm>
          <a:prstGeom prst="heptagon">
            <a:avLst/>
          </a:prstGeom>
          <a:solidFill>
            <a:schemeClr val="bg1">
              <a:lumMod val="50000"/>
            </a:scheme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r>
              <a:rPr lang="en-US" dirty="0" smtClean="0">
                <a:solidFill>
                  <a:srgbClr val="000000"/>
                </a:solidFill>
              </a:rPr>
              <a:t>1</a:t>
            </a:r>
            <a:endParaRPr lang="nl-BE" dirty="0" smtClean="0">
              <a:solidFill>
                <a:srgbClr val="000000"/>
              </a:solidFill>
            </a:endParaRPr>
          </a:p>
        </p:txBody>
      </p:sp>
      <p:sp>
        <p:nvSpPr>
          <p:cNvPr id="48" name="Heptagon 47"/>
          <p:cNvSpPr/>
          <p:nvPr/>
        </p:nvSpPr>
        <p:spPr>
          <a:xfrm>
            <a:off x="2621165" y="2143173"/>
            <a:ext cx="609441" cy="496184"/>
          </a:xfrm>
          <a:prstGeom prst="heptagon">
            <a:avLst/>
          </a:prstGeom>
          <a:solidFill>
            <a:schemeClr val="bg1">
              <a:lumMod val="50000"/>
            </a:scheme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err="1" smtClean="0">
                <a:solidFill>
                  <a:srgbClr val="000000"/>
                </a:solidFill>
              </a:rPr>
              <a:t>2a</a:t>
            </a:r>
            <a:endParaRPr lang="nl-BE" dirty="0" smtClean="0">
              <a:solidFill>
                <a:srgbClr val="000000"/>
              </a:solidFill>
            </a:endParaRPr>
          </a:p>
        </p:txBody>
      </p:sp>
      <p:sp>
        <p:nvSpPr>
          <p:cNvPr id="49" name="Heptagon 48"/>
          <p:cNvSpPr/>
          <p:nvPr/>
        </p:nvSpPr>
        <p:spPr>
          <a:xfrm>
            <a:off x="9416366" y="3329407"/>
            <a:ext cx="609441" cy="496184"/>
          </a:xfrm>
          <a:prstGeom prst="heptagon">
            <a:avLst/>
          </a:prstGeom>
          <a:solidFill>
            <a:schemeClr val="bg1">
              <a:lumMod val="50000"/>
            </a:scheme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err="1" smtClean="0">
                <a:solidFill>
                  <a:srgbClr val="000000"/>
                </a:solidFill>
              </a:rPr>
              <a:t>2b</a:t>
            </a:r>
            <a:endParaRPr lang="nl-BE" dirty="0" smtClean="0">
              <a:solidFill>
                <a:srgbClr val="000000"/>
              </a:solidFill>
            </a:endParaRPr>
          </a:p>
        </p:txBody>
      </p:sp>
      <p:sp>
        <p:nvSpPr>
          <p:cNvPr id="29" name="Heptagon 28"/>
          <p:cNvSpPr/>
          <p:nvPr/>
        </p:nvSpPr>
        <p:spPr>
          <a:xfrm>
            <a:off x="5980121" y="2143173"/>
            <a:ext cx="609441" cy="496184"/>
          </a:xfrm>
          <a:prstGeom prst="heptagon">
            <a:avLst/>
          </a:prstGeom>
          <a:solidFill>
            <a:schemeClr val="bg1">
              <a:lumMod val="50000"/>
            </a:scheme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r>
              <a:rPr lang="en-US" dirty="0" smtClean="0">
                <a:solidFill>
                  <a:srgbClr val="000000"/>
                </a:solidFill>
              </a:rPr>
              <a:t>5</a:t>
            </a:r>
            <a:endParaRPr lang="nl-BE" dirty="0" smtClean="0">
              <a:solidFill>
                <a:srgbClr val="000000"/>
              </a:solidFill>
            </a:endParaRPr>
          </a:p>
        </p:txBody>
      </p:sp>
      <p:sp>
        <p:nvSpPr>
          <p:cNvPr id="30" name="Heptagon 29"/>
          <p:cNvSpPr/>
          <p:nvPr/>
        </p:nvSpPr>
        <p:spPr>
          <a:xfrm>
            <a:off x="2621165" y="2962847"/>
            <a:ext cx="609441" cy="496184"/>
          </a:xfrm>
          <a:prstGeom prst="heptagon">
            <a:avLst/>
          </a:prstGeom>
          <a:solidFill>
            <a:schemeClr val="bg1">
              <a:lumMod val="50000"/>
            </a:schemeClr>
          </a:solidFill>
          <a:ln w="76200" cap="flat" cmpd="sng" algn="ctr">
            <a:solidFill>
              <a:srgbClr val="FFFF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r>
              <a:rPr lang="en-US" dirty="0" smtClean="0">
                <a:solidFill>
                  <a:srgbClr val="000000"/>
                </a:solidFill>
              </a:rPr>
              <a:t>4</a:t>
            </a:r>
            <a:endParaRPr lang="nl-BE" dirty="0" smtClean="0">
              <a:solidFill>
                <a:srgbClr val="000000"/>
              </a:solidFill>
            </a:endParaRPr>
          </a:p>
        </p:txBody>
      </p:sp>
      <p:sp>
        <p:nvSpPr>
          <p:cNvPr id="32" name="Heptagon 31"/>
          <p:cNvSpPr/>
          <p:nvPr/>
        </p:nvSpPr>
        <p:spPr>
          <a:xfrm>
            <a:off x="9416366" y="2391265"/>
            <a:ext cx="609441" cy="496184"/>
          </a:xfrm>
          <a:prstGeom prst="heptagon">
            <a:avLst/>
          </a:prstGeom>
          <a:solidFill>
            <a:srgbClr val="FFFF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r>
              <a:rPr lang="nl-BE" dirty="0" smtClean="0">
                <a:solidFill>
                  <a:srgbClr val="000000"/>
                </a:solidFill>
              </a:rPr>
              <a:t>6</a:t>
            </a:r>
          </a:p>
        </p:txBody>
      </p:sp>
      <p:sp>
        <p:nvSpPr>
          <p:cNvPr id="17" name="Heptagon 16"/>
          <p:cNvSpPr/>
          <p:nvPr/>
        </p:nvSpPr>
        <p:spPr>
          <a:xfrm>
            <a:off x="2621165" y="2946104"/>
            <a:ext cx="609441" cy="496184"/>
          </a:xfrm>
          <a:prstGeom prst="heptagon">
            <a:avLst/>
          </a:prstGeom>
          <a:solidFill>
            <a:srgbClr val="FFFF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51" tIns="60925" rIns="121851" bIns="60925" rtlCol="0" anchor="ctr"/>
          <a:lstStyle/>
          <a:p>
            <a:pPr algn="ctr"/>
            <a:r>
              <a:rPr lang="nl-BE" dirty="0" smtClean="0">
                <a:solidFill>
                  <a:srgbClr val="000000"/>
                </a:solidFill>
              </a:rPr>
              <a:t>7</a:t>
            </a:r>
          </a:p>
        </p:txBody>
      </p:sp>
    </p:spTree>
    <p:extLst>
      <p:ext uri="{BB962C8B-B14F-4D97-AF65-F5344CB8AC3E}">
        <p14:creationId xmlns:p14="http://schemas.microsoft.com/office/powerpoint/2010/main" val="27240267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New_Cloud.png"/>
          <p:cNvPicPr>
            <a:picLocks noChangeAspect="1"/>
          </p:cNvPicPr>
          <p:nvPr/>
        </p:nvPicPr>
        <p:blipFill>
          <a:blip r:embed="rId3" cstate="screen">
            <a:lum bright="6000"/>
            <a:extLst>
              <a:ext uri="{28A0092B-C50C-407E-A947-70E740481C1C}">
                <a14:useLocalDpi xmlns:a14="http://schemas.microsoft.com/office/drawing/2010/main"/>
              </a:ext>
            </a:extLst>
          </a:blip>
          <a:srcRect/>
          <a:stretch>
            <a:fillRect/>
          </a:stretch>
        </p:blipFill>
        <p:spPr>
          <a:xfrm>
            <a:off x="0" y="1999001"/>
            <a:ext cx="7313626" cy="4859003"/>
          </a:xfrm>
          <a:prstGeom prst="rect">
            <a:avLst/>
          </a:prstGeom>
          <a:effectLst>
            <a:outerShdw blurRad="393700" dir="2700000">
              <a:srgbClr val="FFFFFF">
                <a:alpha val="44000"/>
              </a:srgbClr>
            </a:outerShdw>
          </a:effectLst>
        </p:spPr>
      </p:pic>
      <p:pic>
        <p:nvPicPr>
          <p:cNvPr id="11" name="Picture 10" descr="Screen Shot 2013-06-19 at 5.47.19 PM.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9530" y="3876347"/>
            <a:ext cx="1653367" cy="618205"/>
          </a:xfrm>
          <a:prstGeom prst="rect">
            <a:avLst/>
          </a:prstGeom>
          <a:effectLst/>
        </p:spPr>
      </p:pic>
      <p:sp>
        <p:nvSpPr>
          <p:cNvPr id="12" name="Right Arrow 11"/>
          <p:cNvSpPr/>
          <p:nvPr/>
        </p:nvSpPr>
        <p:spPr>
          <a:xfrm>
            <a:off x="1603894" y="2329583"/>
            <a:ext cx="5658169" cy="1722855"/>
          </a:xfrm>
          <a:prstGeom prst="rightArrow">
            <a:avLst/>
          </a:prstGeom>
          <a:gradFill flip="none" rotWithShape="1">
            <a:gsLst>
              <a:gs pos="0">
                <a:schemeClr val="tx1">
                  <a:alpha val="0"/>
                </a:schemeClr>
              </a:gs>
              <a:gs pos="100000">
                <a:schemeClr val="accent6">
                  <a:lumMod val="60000"/>
                  <a:lumOff val="40000"/>
                  <a:alpha val="9000"/>
                </a:schemeClr>
              </a:gs>
              <a:gs pos="36000">
                <a:schemeClr val="accent6">
                  <a:lumMod val="60000"/>
                  <a:lumOff val="40000"/>
                  <a:alpha val="54000"/>
                </a:schemeClr>
              </a:gs>
              <a:gs pos="70000">
                <a:srgbClr val="B579FF">
                  <a:alpha val="56000"/>
                </a:srgbClr>
              </a:gs>
            </a:gsLst>
            <a:lin ang="0" scaled="0"/>
            <a:tileRect/>
          </a:gradFill>
          <a:ln w="9525" cap="flat" cmpd="sng" algn="ctr">
            <a:noFill/>
            <a:prstDash val="solid"/>
          </a:ln>
          <a:effectLst>
            <a:outerShdw blurRad="482600" dist="38100" dir="2700000">
              <a:srgbClr val="000000">
                <a:alpha val="90000"/>
              </a:srgbClr>
            </a:outerShdw>
          </a:effectLst>
          <a:scene3d>
            <a:camera prst="perspectiveFront" fov="900000">
              <a:rot lat="21534000" lon="21594000" rev="0"/>
            </a:camera>
            <a:lightRig rig="glow" dir="t"/>
          </a:scene3d>
          <a:sp3d z="139700" extrusionH="1905000">
            <a:bevelT w="0" h="0"/>
            <a:extrusionClr>
              <a:srgbClr val="25143B"/>
            </a:extrusionClr>
            <a:contourClr>
              <a:srgbClr val="6D2CBC"/>
            </a:contourClr>
          </a:sp3d>
        </p:spPr>
        <p:txBody>
          <a:bodyPr lIns="121845" tIns="60923" rIns="121845" bIns="60923" rtlCol="0" anchor="ctr"/>
          <a:lstStyle/>
          <a:p>
            <a:pPr algn="ctr"/>
            <a:endParaRPr lang="en-US" sz="1600" kern="0" dirty="0">
              <a:solidFill>
                <a:sysClr val="window" lastClr="FFFFFF"/>
              </a:solidFill>
              <a:latin typeface="Century Gothic"/>
            </a:endParaRPr>
          </a:p>
        </p:txBody>
      </p:sp>
      <p:sp>
        <p:nvSpPr>
          <p:cNvPr id="13" name="Right Arrow 12"/>
          <p:cNvSpPr/>
          <p:nvPr/>
        </p:nvSpPr>
        <p:spPr>
          <a:xfrm>
            <a:off x="2235206" y="3379333"/>
            <a:ext cx="6020152" cy="1222611"/>
          </a:xfrm>
          <a:prstGeom prst="rightArrow">
            <a:avLst/>
          </a:prstGeom>
          <a:gradFill flip="none" rotWithShape="1">
            <a:gsLst>
              <a:gs pos="0">
                <a:schemeClr val="tx1">
                  <a:alpha val="0"/>
                </a:schemeClr>
              </a:gs>
              <a:gs pos="100000">
                <a:schemeClr val="accent6">
                  <a:lumMod val="60000"/>
                  <a:lumOff val="40000"/>
                  <a:alpha val="9000"/>
                </a:schemeClr>
              </a:gs>
              <a:gs pos="36000">
                <a:schemeClr val="accent6">
                  <a:lumMod val="60000"/>
                  <a:lumOff val="40000"/>
                  <a:alpha val="54000"/>
                </a:schemeClr>
              </a:gs>
              <a:gs pos="70000">
                <a:srgbClr val="B579FF">
                  <a:alpha val="56000"/>
                </a:srgbClr>
              </a:gs>
            </a:gsLst>
            <a:lin ang="0" scaled="0"/>
            <a:tileRect/>
          </a:gradFill>
          <a:ln w="9525" cap="flat" cmpd="sng" algn="ctr">
            <a:noFill/>
            <a:prstDash val="solid"/>
          </a:ln>
          <a:effectLst>
            <a:outerShdw blurRad="482600" dist="38100" dir="2700000">
              <a:srgbClr val="000000">
                <a:alpha val="90000"/>
              </a:srgbClr>
            </a:outerShdw>
          </a:effectLst>
          <a:scene3d>
            <a:camera prst="perspectiveFront" fov="900000">
              <a:rot lat="21534000" lon="21594000" rev="0"/>
            </a:camera>
            <a:lightRig rig="glow" dir="t"/>
          </a:scene3d>
          <a:sp3d z="139700" extrusionH="1905000">
            <a:bevelT w="0" h="0"/>
            <a:extrusionClr>
              <a:srgbClr val="25143B"/>
            </a:extrusionClr>
            <a:contourClr>
              <a:srgbClr val="6D2CBC"/>
            </a:contourClr>
          </a:sp3d>
        </p:spPr>
        <p:txBody>
          <a:bodyPr lIns="121845" tIns="60923" rIns="121845" bIns="60923" rtlCol="0" anchor="ctr"/>
          <a:lstStyle/>
          <a:p>
            <a:pPr algn="ctr"/>
            <a:endParaRPr lang="en-US" sz="1600" kern="0" dirty="0">
              <a:solidFill>
                <a:sysClr val="window" lastClr="FFFFFF"/>
              </a:solidFill>
              <a:latin typeface="Century Gothic"/>
            </a:endParaRPr>
          </a:p>
        </p:txBody>
      </p:sp>
      <p:sp>
        <p:nvSpPr>
          <p:cNvPr id="14" name="Right Arrow 13"/>
          <p:cNvSpPr/>
          <p:nvPr/>
        </p:nvSpPr>
        <p:spPr>
          <a:xfrm>
            <a:off x="2987851" y="4066297"/>
            <a:ext cx="7044693" cy="1222611"/>
          </a:xfrm>
          <a:prstGeom prst="rightArrow">
            <a:avLst/>
          </a:prstGeom>
          <a:gradFill flip="none" rotWithShape="1">
            <a:gsLst>
              <a:gs pos="0">
                <a:schemeClr val="tx1">
                  <a:alpha val="0"/>
                </a:schemeClr>
              </a:gs>
              <a:gs pos="100000">
                <a:schemeClr val="accent6">
                  <a:lumMod val="60000"/>
                  <a:lumOff val="40000"/>
                  <a:alpha val="9000"/>
                </a:schemeClr>
              </a:gs>
              <a:gs pos="36000">
                <a:schemeClr val="accent6">
                  <a:lumMod val="60000"/>
                  <a:lumOff val="40000"/>
                  <a:alpha val="54000"/>
                </a:schemeClr>
              </a:gs>
              <a:gs pos="70000">
                <a:srgbClr val="B579FF">
                  <a:alpha val="56000"/>
                </a:srgbClr>
              </a:gs>
            </a:gsLst>
            <a:lin ang="0" scaled="0"/>
            <a:tileRect/>
          </a:gradFill>
          <a:ln w="9525" cap="flat" cmpd="sng" algn="ctr">
            <a:noFill/>
            <a:prstDash val="solid"/>
          </a:ln>
          <a:effectLst>
            <a:outerShdw blurRad="482600" dist="38100" dir="2700000">
              <a:srgbClr val="000000">
                <a:alpha val="90000"/>
              </a:srgbClr>
            </a:outerShdw>
          </a:effectLst>
          <a:scene3d>
            <a:camera prst="perspectiveFront" fov="900000">
              <a:rot lat="21534000" lon="21594000" rev="0"/>
            </a:camera>
            <a:lightRig rig="glow" dir="t"/>
          </a:scene3d>
          <a:sp3d z="139700" extrusionH="1905000">
            <a:bevelT w="0" h="0"/>
            <a:extrusionClr>
              <a:srgbClr val="25143B"/>
            </a:extrusionClr>
            <a:contourClr>
              <a:srgbClr val="6D2CBC"/>
            </a:contourClr>
          </a:sp3d>
        </p:spPr>
        <p:txBody>
          <a:bodyPr lIns="121845" tIns="60923" rIns="121845" bIns="60923" rtlCol="0" anchor="ctr"/>
          <a:lstStyle/>
          <a:p>
            <a:pPr algn="ctr"/>
            <a:endParaRPr lang="en-US" sz="1600" kern="0" dirty="0">
              <a:solidFill>
                <a:sysClr val="window" lastClr="FFFFFF"/>
              </a:solidFill>
              <a:latin typeface="Century Gothic"/>
            </a:endParaRPr>
          </a:p>
        </p:txBody>
      </p:sp>
      <p:sp>
        <p:nvSpPr>
          <p:cNvPr id="15" name="Right Arrow 14"/>
          <p:cNvSpPr/>
          <p:nvPr/>
        </p:nvSpPr>
        <p:spPr>
          <a:xfrm>
            <a:off x="3834846" y="4780849"/>
            <a:ext cx="7644783" cy="1222611"/>
          </a:xfrm>
          <a:prstGeom prst="rightArrow">
            <a:avLst/>
          </a:prstGeom>
          <a:gradFill flip="none" rotWithShape="1">
            <a:gsLst>
              <a:gs pos="0">
                <a:schemeClr val="tx1">
                  <a:alpha val="0"/>
                </a:schemeClr>
              </a:gs>
              <a:gs pos="100000">
                <a:schemeClr val="accent6">
                  <a:lumMod val="60000"/>
                  <a:lumOff val="40000"/>
                  <a:alpha val="9000"/>
                </a:schemeClr>
              </a:gs>
              <a:gs pos="36000">
                <a:schemeClr val="accent6">
                  <a:lumMod val="60000"/>
                  <a:lumOff val="40000"/>
                  <a:alpha val="54000"/>
                </a:schemeClr>
              </a:gs>
              <a:gs pos="70000">
                <a:srgbClr val="B579FF">
                  <a:alpha val="56000"/>
                </a:srgbClr>
              </a:gs>
            </a:gsLst>
            <a:lin ang="0" scaled="0"/>
            <a:tileRect/>
          </a:gradFill>
          <a:ln w="9525" cap="flat" cmpd="sng" algn="ctr">
            <a:noFill/>
            <a:prstDash val="solid"/>
          </a:ln>
          <a:effectLst>
            <a:outerShdw blurRad="482600" dist="38100" dir="2700000">
              <a:srgbClr val="000000">
                <a:alpha val="90000"/>
              </a:srgbClr>
            </a:outerShdw>
          </a:effectLst>
          <a:scene3d>
            <a:camera prst="perspectiveFront" fov="900000">
              <a:rot lat="21534000" lon="21594000" rev="0"/>
            </a:camera>
            <a:lightRig rig="glow" dir="t"/>
          </a:scene3d>
          <a:sp3d z="139700" extrusionH="1905000">
            <a:bevelT w="0" h="0"/>
            <a:extrusionClr>
              <a:srgbClr val="25143B"/>
            </a:extrusionClr>
            <a:contourClr>
              <a:srgbClr val="6D2CBC"/>
            </a:contourClr>
          </a:sp3d>
        </p:spPr>
        <p:txBody>
          <a:bodyPr lIns="121845" tIns="60923" rIns="121845" bIns="60923" rtlCol="0" anchor="ctr"/>
          <a:lstStyle/>
          <a:p>
            <a:pPr algn="ctr"/>
            <a:endParaRPr lang="en-US" sz="1600" kern="0" dirty="0">
              <a:solidFill>
                <a:sysClr val="window" lastClr="FFFFFF"/>
              </a:solidFill>
              <a:latin typeface="Century Gothic"/>
            </a:endParaRPr>
          </a:p>
        </p:txBody>
      </p:sp>
      <p:sp>
        <p:nvSpPr>
          <p:cNvPr id="18" name="Right Arrow 17"/>
          <p:cNvSpPr/>
          <p:nvPr/>
        </p:nvSpPr>
        <p:spPr>
          <a:xfrm>
            <a:off x="4790315" y="5493337"/>
            <a:ext cx="7224899" cy="1222611"/>
          </a:xfrm>
          <a:prstGeom prst="rightArrow">
            <a:avLst/>
          </a:prstGeom>
          <a:gradFill flip="none" rotWithShape="1">
            <a:gsLst>
              <a:gs pos="0">
                <a:schemeClr val="tx1">
                  <a:alpha val="0"/>
                </a:schemeClr>
              </a:gs>
              <a:gs pos="100000">
                <a:schemeClr val="accent6">
                  <a:lumMod val="60000"/>
                  <a:lumOff val="40000"/>
                  <a:alpha val="9000"/>
                </a:schemeClr>
              </a:gs>
              <a:gs pos="36000">
                <a:schemeClr val="accent6">
                  <a:lumMod val="60000"/>
                  <a:lumOff val="40000"/>
                  <a:alpha val="54000"/>
                </a:schemeClr>
              </a:gs>
              <a:gs pos="70000">
                <a:srgbClr val="B579FF">
                  <a:alpha val="56000"/>
                </a:srgbClr>
              </a:gs>
            </a:gsLst>
            <a:lin ang="0" scaled="0"/>
            <a:tileRect/>
          </a:gradFill>
          <a:ln w="9525" cap="flat" cmpd="sng" algn="ctr">
            <a:noFill/>
            <a:prstDash val="solid"/>
          </a:ln>
          <a:effectLst>
            <a:outerShdw blurRad="482600" dist="38100" dir="2700000">
              <a:srgbClr val="000000">
                <a:alpha val="90000"/>
              </a:srgbClr>
            </a:outerShdw>
          </a:effectLst>
          <a:scene3d>
            <a:camera prst="perspectiveFront" fov="900000">
              <a:rot lat="21534000" lon="21594000" rev="0"/>
            </a:camera>
            <a:lightRig rig="glow" dir="t"/>
          </a:scene3d>
          <a:sp3d z="139700" extrusionH="1905000">
            <a:bevelT w="0" h="0"/>
            <a:extrusionClr>
              <a:srgbClr val="25143B"/>
            </a:extrusionClr>
            <a:contourClr>
              <a:srgbClr val="6D2CBC"/>
            </a:contourClr>
          </a:sp3d>
        </p:spPr>
        <p:txBody>
          <a:bodyPr lIns="121845" tIns="60923" rIns="121845" bIns="60923" rtlCol="0" anchor="ctr"/>
          <a:lstStyle/>
          <a:p>
            <a:pPr algn="ctr"/>
            <a:endParaRPr lang="en-US" sz="1600" kern="0" dirty="0">
              <a:solidFill>
                <a:sysClr val="window" lastClr="FFFFFF"/>
              </a:solidFill>
              <a:latin typeface="Century Gothic"/>
            </a:endParaRPr>
          </a:p>
        </p:txBody>
      </p:sp>
      <p:sp>
        <p:nvSpPr>
          <p:cNvPr id="10" name="Rectangle 9"/>
          <p:cNvSpPr/>
          <p:nvPr/>
        </p:nvSpPr>
        <p:spPr>
          <a:xfrm>
            <a:off x="564332" y="1106364"/>
            <a:ext cx="10565666" cy="5409098"/>
          </a:xfrm>
          <a:prstGeom prst="rect">
            <a:avLst/>
          </a:prstGeom>
        </p:spPr>
        <p:txBody>
          <a:bodyPr wrap="square" lIns="121845" tIns="60923" rIns="121845" bIns="60923">
            <a:spAutoFit/>
          </a:bodyPr>
          <a:lstStyle/>
          <a:p>
            <a:pPr marL="304603" indent="-304603" defTabSz="1218379">
              <a:lnSpc>
                <a:spcPct val="95000"/>
              </a:lnSpc>
              <a:spcBef>
                <a:spcPts val="1866"/>
              </a:spcBef>
              <a:buClr>
                <a:srgbClr val="FFFFFF"/>
              </a:buClr>
              <a:buSzPct val="90000"/>
              <a:buFont typeface="Arial" pitchFamily="34" charset="0"/>
              <a:buChar char="•"/>
            </a:pPr>
            <a:r>
              <a:rPr lang="en-US" sz="2700" dirty="0">
                <a:solidFill>
                  <a:schemeClr val="bg1"/>
                </a:solidFill>
              </a:rPr>
              <a:t>HEVC </a:t>
            </a:r>
            <a:r>
              <a:rPr lang="en-US" sz="2700" dirty="0" err="1" smtClean="0">
                <a:solidFill>
                  <a:schemeClr val="bg1"/>
                </a:solidFill>
              </a:rPr>
              <a:t>będzie</a:t>
            </a:r>
            <a:r>
              <a:rPr lang="en-US" sz="2700" dirty="0" smtClean="0">
                <a:solidFill>
                  <a:schemeClr val="bg1"/>
                </a:solidFill>
              </a:rPr>
              <a:t> </a:t>
            </a:r>
            <a:r>
              <a:rPr lang="en-US" sz="2700" dirty="0" err="1" smtClean="0">
                <a:solidFill>
                  <a:schemeClr val="bg1"/>
                </a:solidFill>
              </a:rPr>
              <a:t>łatwo</a:t>
            </a:r>
            <a:r>
              <a:rPr lang="en-US" sz="2700" dirty="0" smtClean="0">
                <a:solidFill>
                  <a:schemeClr val="bg1"/>
                </a:solidFill>
              </a:rPr>
              <a:t> </a:t>
            </a:r>
            <a:r>
              <a:rPr lang="en-US" sz="2700" dirty="0" err="1" smtClean="0">
                <a:solidFill>
                  <a:schemeClr val="bg1"/>
                </a:solidFill>
              </a:rPr>
              <a:t>integrowany</a:t>
            </a:r>
            <a:r>
              <a:rPr lang="en-US" sz="2700" dirty="0" smtClean="0">
                <a:solidFill>
                  <a:schemeClr val="bg1"/>
                </a:solidFill>
              </a:rPr>
              <a:t> </a:t>
            </a:r>
            <a:r>
              <a:rPr lang="en-US" sz="2700" dirty="0" err="1" smtClean="0">
                <a:solidFill>
                  <a:schemeClr val="bg1"/>
                </a:solidFill>
              </a:rPr>
              <a:t>i</a:t>
            </a:r>
            <a:r>
              <a:rPr lang="en-US" sz="2700" dirty="0" smtClean="0">
                <a:solidFill>
                  <a:schemeClr val="bg1"/>
                </a:solidFill>
              </a:rPr>
              <a:t> </a:t>
            </a:r>
            <a:r>
              <a:rPr lang="en-US" sz="2700" err="1" smtClean="0">
                <a:solidFill>
                  <a:schemeClr val="bg1"/>
                </a:solidFill>
              </a:rPr>
              <a:t>wspierany</a:t>
            </a:r>
            <a:r>
              <a:rPr lang="en-US" sz="2700" smtClean="0">
                <a:solidFill>
                  <a:schemeClr val="bg1"/>
                </a:solidFill>
              </a:rPr>
              <a:t> </a:t>
            </a:r>
            <a:br>
              <a:rPr lang="en-US" sz="2700" smtClean="0">
                <a:solidFill>
                  <a:schemeClr val="bg1"/>
                </a:solidFill>
              </a:rPr>
            </a:br>
            <a:r>
              <a:rPr lang="en-US" sz="2700" smtClean="0">
                <a:solidFill>
                  <a:schemeClr val="bg1"/>
                </a:solidFill>
              </a:rPr>
              <a:t>w HTML5 oraz </a:t>
            </a:r>
            <a:r>
              <a:rPr lang="en-US" sz="2700" dirty="0" smtClean="0">
                <a:solidFill>
                  <a:schemeClr val="bg1"/>
                </a:solidFill>
              </a:rPr>
              <a:t>MPEG-DASH </a:t>
            </a:r>
            <a:r>
              <a:rPr lang="en-US" sz="2700" dirty="0" err="1" smtClean="0">
                <a:solidFill>
                  <a:schemeClr val="bg1"/>
                </a:solidFill>
              </a:rPr>
              <a:t>dla</a:t>
            </a:r>
            <a:r>
              <a:rPr lang="en-US" sz="2700" dirty="0" smtClean="0">
                <a:solidFill>
                  <a:schemeClr val="bg1"/>
                </a:solidFill>
              </a:rPr>
              <a:t> ABR</a:t>
            </a:r>
            <a:endParaRPr lang="en-US" sz="2700" dirty="0">
              <a:solidFill>
                <a:schemeClr val="bg1"/>
              </a:solidFill>
            </a:endParaRPr>
          </a:p>
          <a:p>
            <a:pPr marL="304603" indent="-304603" defTabSz="1218379">
              <a:lnSpc>
                <a:spcPct val="95000"/>
              </a:lnSpc>
              <a:spcBef>
                <a:spcPts val="1866"/>
              </a:spcBef>
              <a:buClr>
                <a:srgbClr val="FFFFFF"/>
              </a:buClr>
              <a:buSzPct val="90000"/>
              <a:buFont typeface="Arial" pitchFamily="34" charset="0"/>
              <a:buChar char="•"/>
            </a:pPr>
            <a:r>
              <a:rPr lang="en-US" sz="2700" dirty="0">
                <a:solidFill>
                  <a:schemeClr val="bg1"/>
                </a:solidFill>
                <a:latin typeface="+mj-lt"/>
                <a:ea typeface="+mj-ea"/>
                <a:cs typeface="+mj-cs"/>
              </a:rPr>
              <a:t>Cisco</a:t>
            </a:r>
            <a:r>
              <a:rPr lang="en-US" sz="2700" dirty="0">
                <a:gradFill>
                  <a:gsLst>
                    <a:gs pos="0">
                      <a:srgbClr val="00B2F0"/>
                    </a:gs>
                    <a:gs pos="44000">
                      <a:srgbClr val="40FFFE"/>
                    </a:gs>
                    <a:gs pos="100000">
                      <a:srgbClr val="96CA4B"/>
                    </a:gs>
                  </a:gsLst>
                  <a:lin ang="4800000" scaled="0"/>
                </a:gradFill>
                <a:latin typeface="+mj-lt"/>
                <a:ea typeface="+mj-ea"/>
                <a:cs typeface="+mj-cs"/>
              </a:rPr>
              <a:t> </a:t>
            </a:r>
            <a:r>
              <a:rPr lang="en-US" sz="2700">
                <a:solidFill>
                  <a:schemeClr val="bg1"/>
                </a:solidFill>
                <a:latin typeface="Arial"/>
              </a:rPr>
              <a:t>HEVC </a:t>
            </a:r>
            <a:r>
              <a:rPr lang="en-US" sz="2700" dirty="0">
                <a:solidFill>
                  <a:schemeClr val="bg1"/>
                </a:solidFill>
                <a:latin typeface="Arial"/>
              </a:rPr>
              <a:t>i</a:t>
            </a:r>
            <a:r>
              <a:rPr lang="en-US" sz="2700" smtClean="0">
                <a:solidFill>
                  <a:schemeClr val="bg1"/>
                </a:solidFill>
                <a:latin typeface="Arial"/>
              </a:rPr>
              <a:t> </a:t>
            </a:r>
            <a:r>
              <a:rPr lang="en-US" sz="2700" dirty="0" smtClean="0">
                <a:solidFill>
                  <a:schemeClr val="bg1"/>
                </a:solidFill>
                <a:latin typeface="Arial"/>
              </a:rPr>
              <a:t>DASH</a:t>
            </a:r>
          </a:p>
          <a:p>
            <a:pPr lvl="2" defTabSz="1218379">
              <a:lnSpc>
                <a:spcPct val="95000"/>
              </a:lnSpc>
              <a:spcBef>
                <a:spcPts val="1866"/>
              </a:spcBef>
              <a:buClr>
                <a:srgbClr val="FFFFFF"/>
              </a:buClr>
              <a:buSzPct val="90000"/>
            </a:pPr>
            <a:r>
              <a:rPr lang="en-US" sz="27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7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7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d</a:t>
            </a:r>
            <a:r>
              <a:rPr lang="en-US" sz="27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ostarczenie </a:t>
            </a:r>
            <a:r>
              <a:rPr lang="en-US" sz="27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treści</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7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live </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7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mobilnych</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 w 3G </a:t>
            </a:r>
            <a:r>
              <a:rPr lang="en-US" sz="27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oraz</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 LTE</a:t>
            </a:r>
          </a:p>
          <a:p>
            <a:pPr lvl="3" defTabSz="1218379">
              <a:lnSpc>
                <a:spcPct val="95000"/>
              </a:lnSpc>
              <a:spcBef>
                <a:spcPts val="1866"/>
              </a:spcBef>
              <a:buClr>
                <a:srgbClr val="FFFFFF"/>
              </a:buClr>
              <a:buSzPct val="90000"/>
            </a:pPr>
            <a:r>
              <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70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7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a:t>
            </a:r>
            <a:r>
              <a:rPr lang="en-US" sz="2700" smtClean="0">
                <a:ln w="18415" cmpd="sng">
                  <a:solidFill>
                    <a:srgbClr val="FFFFFF"/>
                  </a:solidFill>
                  <a:prstDash val="solid"/>
                </a:ln>
                <a:solidFill>
                  <a:srgbClr val="FFFFFF"/>
                </a:solidFill>
                <a:effectLst>
                  <a:outerShdw blurRad="63500" dir="3600000" algn="tl" rotWithShape="0">
                    <a:srgbClr val="000000">
                      <a:alpha val="70000"/>
                    </a:srgbClr>
                  </a:outerShdw>
                </a:effectLst>
              </a:rPr>
              <a:t>ystrybucja </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HEVC </a:t>
            </a:r>
            <a:r>
              <a:rPr lang="en-US" sz="27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dla</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rPr>
              <a:t>4K VOD</a:t>
            </a:r>
          </a:p>
          <a:p>
            <a:pPr lvl="4" defTabSz="1218379">
              <a:lnSpc>
                <a:spcPct val="120000"/>
              </a:lnSpc>
              <a:spcBef>
                <a:spcPts val="1866"/>
              </a:spcBef>
              <a:buClr>
                <a:srgbClr val="FFFFFF"/>
              </a:buClr>
              <a:buSzPct val="90000"/>
            </a:pPr>
            <a:r>
              <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HEVC </a:t>
            </a:r>
            <a:r>
              <a:rPr lang="en-US" sz="270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dla</a:t>
            </a:r>
            <a:r>
              <a:rPr lang="en-US" sz="2700" smtClean="0">
                <a:ln w="18415" cmpd="sng">
                  <a:solidFill>
                    <a:srgbClr val="FFFFFF"/>
                  </a:solidFill>
                  <a:prstDash val="solid"/>
                </a:ln>
                <a:solidFill>
                  <a:srgbClr val="FFFFFF"/>
                </a:solidFill>
                <a:effectLst>
                  <a:outerShdw blurRad="63500" dir="3600000" algn="tl" rotWithShape="0">
                    <a:srgbClr val="000000">
                      <a:alpha val="70000"/>
                    </a:srgbClr>
                  </a:outerShdw>
                </a:effectLst>
              </a:rPr>
              <a:t> poszerzenia </a:t>
            </a:r>
            <a:r>
              <a:rPr lang="en-US" sz="27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zasięgu</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 </a:t>
            </a:r>
            <a:r>
              <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rPr>
              <a:t>OTT </a:t>
            </a:r>
            <a:r>
              <a:rPr lang="en-US" sz="2700" dirty="0" err="1">
                <a:ln w="18415" cmpd="sng">
                  <a:solidFill>
                    <a:srgbClr val="FFFFFF"/>
                  </a:solidFill>
                  <a:prstDash val="solid"/>
                </a:ln>
                <a:solidFill>
                  <a:srgbClr val="FFFFFF"/>
                </a:solidFill>
                <a:effectLst>
                  <a:outerShdw blurRad="63500" dir="3600000" algn="tl" rotWithShape="0">
                    <a:srgbClr val="000000">
                      <a:alpha val="70000"/>
                    </a:srgbClr>
                  </a:outerShdw>
                </a:effectLst>
              </a:rPr>
              <a:t>i</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IPTV</a:t>
            </a:r>
            <a:endPar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6" defTabSz="1218379">
              <a:lnSpc>
                <a:spcPct val="120000"/>
              </a:lnSpc>
              <a:spcBef>
                <a:spcPts val="1866"/>
              </a:spcBef>
              <a:buClr>
                <a:srgbClr val="FFFFFF"/>
              </a:buClr>
              <a:buSzPct val="90000"/>
            </a:pPr>
            <a:r>
              <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70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7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a:t>
            </a:r>
            <a:r>
              <a:rPr lang="en-US" sz="2700" smtClean="0">
                <a:ln w="18415" cmpd="sng">
                  <a:solidFill>
                    <a:srgbClr val="FFFFFF"/>
                  </a:solidFill>
                  <a:prstDash val="solid"/>
                </a:ln>
                <a:solidFill>
                  <a:srgbClr val="FFFFFF"/>
                </a:solidFill>
                <a:effectLst>
                  <a:outerShdw blurRad="63500" dir="3600000" algn="tl" rotWithShape="0">
                    <a:srgbClr val="000000">
                      <a:alpha val="70000"/>
                    </a:srgbClr>
                  </a:outerShdw>
                </a:effectLst>
              </a:rPr>
              <a:t>ystrybucja </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HEVC </a:t>
            </a:r>
            <a:r>
              <a:rPr lang="en-US" sz="27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dla</a:t>
            </a:r>
            <a:r>
              <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rPr>
              <a:t> b</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roadcast 1080p60</a:t>
            </a:r>
            <a:endPar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8" defTabSz="1218379">
              <a:lnSpc>
                <a:spcPct val="120000"/>
              </a:lnSpc>
              <a:spcBef>
                <a:spcPts val="1866"/>
              </a:spcBef>
              <a:buClr>
                <a:srgbClr val="FFFFFF"/>
              </a:buClr>
              <a:buSzPct val="90000"/>
            </a:pP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70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7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a:t>
            </a:r>
            <a:r>
              <a:rPr lang="en-US" sz="2700" smtClean="0">
                <a:ln w="18415" cmpd="sng">
                  <a:solidFill>
                    <a:srgbClr val="FFFFFF"/>
                  </a:solidFill>
                  <a:prstDash val="solid"/>
                </a:ln>
                <a:solidFill>
                  <a:srgbClr val="FFFFFF"/>
                </a:solidFill>
                <a:effectLst>
                  <a:outerShdw blurRad="63500" dir="3600000" algn="tl" rotWithShape="0">
                    <a:srgbClr val="000000">
                      <a:alpha val="70000"/>
                    </a:srgbClr>
                  </a:outerShdw>
                </a:effectLst>
              </a:rPr>
              <a:t>ystrybucja </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HEVC </a:t>
            </a:r>
            <a:r>
              <a:rPr lang="en-US" sz="27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dla</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broadcast </a:t>
            </a:r>
            <a:r>
              <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rPr>
              <a:t>4K </a:t>
            </a:r>
          </a:p>
        </p:txBody>
      </p:sp>
      <p:sp>
        <p:nvSpPr>
          <p:cNvPr id="8" name="TextBox 7"/>
          <p:cNvSpPr txBox="1"/>
          <p:nvPr/>
        </p:nvSpPr>
        <p:spPr>
          <a:xfrm>
            <a:off x="11260416" y="4888333"/>
            <a:ext cx="969371" cy="415467"/>
          </a:xfrm>
          <a:prstGeom prst="rect">
            <a:avLst/>
          </a:prstGeom>
          <a:noFill/>
        </p:spPr>
        <p:txBody>
          <a:bodyPr wrap="square" lIns="121845" tIns="60923" rIns="121845" bIns="60923" rtlCol="0">
            <a:spAutoFit/>
          </a:bodyPr>
          <a:lstStyle/>
          <a:p>
            <a:r>
              <a:rPr lang="en-US" dirty="0" smtClean="0">
                <a:solidFill>
                  <a:schemeClr val="accent6">
                    <a:lumMod val="60000"/>
                    <a:lumOff val="40000"/>
                  </a:schemeClr>
                </a:solidFill>
                <a:effectLst>
                  <a:glow rad="88900">
                    <a:schemeClr val="accent6">
                      <a:lumMod val="40000"/>
                      <a:lumOff val="60000"/>
                      <a:alpha val="24000"/>
                    </a:schemeClr>
                  </a:glow>
                </a:effectLst>
              </a:rPr>
              <a:t>2015</a:t>
            </a:r>
            <a:endParaRPr lang="en-US" dirty="0">
              <a:solidFill>
                <a:schemeClr val="accent6">
                  <a:lumMod val="60000"/>
                  <a:lumOff val="40000"/>
                </a:schemeClr>
              </a:solidFill>
              <a:effectLst>
                <a:glow rad="88900">
                  <a:schemeClr val="accent6">
                    <a:lumMod val="40000"/>
                    <a:lumOff val="60000"/>
                    <a:alpha val="24000"/>
                  </a:schemeClr>
                </a:glow>
              </a:effectLst>
            </a:endParaRPr>
          </a:p>
        </p:txBody>
      </p:sp>
      <p:sp>
        <p:nvSpPr>
          <p:cNvPr id="19" name="TextBox 18"/>
          <p:cNvSpPr txBox="1"/>
          <p:nvPr/>
        </p:nvSpPr>
        <p:spPr>
          <a:xfrm>
            <a:off x="6971683" y="2538133"/>
            <a:ext cx="969371" cy="415467"/>
          </a:xfrm>
          <a:prstGeom prst="rect">
            <a:avLst/>
          </a:prstGeom>
          <a:noFill/>
        </p:spPr>
        <p:txBody>
          <a:bodyPr wrap="square" lIns="121845" tIns="60923" rIns="121845" bIns="60923" rtlCol="0">
            <a:spAutoFit/>
          </a:bodyPr>
          <a:lstStyle/>
          <a:p>
            <a:r>
              <a:rPr lang="en-US" dirty="0" smtClean="0">
                <a:solidFill>
                  <a:schemeClr val="accent6">
                    <a:lumMod val="60000"/>
                    <a:lumOff val="40000"/>
                  </a:schemeClr>
                </a:solidFill>
                <a:effectLst>
                  <a:glow rad="88900">
                    <a:schemeClr val="accent6">
                      <a:lumMod val="40000"/>
                      <a:lumOff val="60000"/>
                      <a:alpha val="24000"/>
                    </a:schemeClr>
                  </a:glow>
                </a:effectLst>
              </a:rPr>
              <a:t>2014</a:t>
            </a:r>
            <a:endParaRPr lang="en-US" dirty="0">
              <a:solidFill>
                <a:schemeClr val="accent6">
                  <a:lumMod val="60000"/>
                  <a:lumOff val="40000"/>
                </a:schemeClr>
              </a:solidFill>
              <a:effectLst>
                <a:glow rad="88900">
                  <a:schemeClr val="accent6">
                    <a:lumMod val="40000"/>
                    <a:lumOff val="60000"/>
                    <a:alpha val="24000"/>
                  </a:schemeClr>
                </a:glow>
              </a:effectLst>
            </a:endParaRPr>
          </a:p>
        </p:txBody>
      </p:sp>
      <p:sp>
        <p:nvSpPr>
          <p:cNvPr id="17" name="Title 1"/>
          <p:cNvSpPr>
            <a:spLocks noGrp="1"/>
          </p:cNvSpPr>
          <p:nvPr>
            <p:ph type="title"/>
          </p:nvPr>
        </p:nvSpPr>
        <p:spPr>
          <a:xfrm>
            <a:off x="205899" y="79311"/>
            <a:ext cx="11448832" cy="838200"/>
          </a:xfrm>
        </p:spPr>
        <p:txBody>
          <a:bodyPr/>
          <a:lstStyle/>
          <a:p>
            <a:r>
              <a:rPr lang="en-US" dirty="0" err="1" smtClean="0"/>
              <a:t>Adopcja</a:t>
            </a:r>
            <a:r>
              <a:rPr lang="en-US" dirty="0" smtClean="0"/>
              <a:t> </a:t>
            </a:r>
            <a:r>
              <a:rPr lang="en-US" dirty="0" err="1" smtClean="0"/>
              <a:t>kodeka</a:t>
            </a:r>
            <a:r>
              <a:rPr lang="en-US" dirty="0" smtClean="0"/>
              <a:t> HEVC &amp; 4K </a:t>
            </a:r>
            <a:r>
              <a:rPr lang="en-US" dirty="0" err="1" smtClean="0"/>
              <a:t>na</a:t>
            </a:r>
            <a:r>
              <a:rPr lang="en-US" dirty="0" smtClean="0"/>
              <a:t> </a:t>
            </a:r>
            <a:r>
              <a:rPr lang="en-US" dirty="0" err="1" smtClean="0"/>
              <a:t>rynku</a:t>
            </a:r>
            <a:endParaRPr lang="en-US" dirty="0"/>
          </a:p>
        </p:txBody>
      </p:sp>
    </p:spTree>
    <p:extLst>
      <p:ext uri="{BB962C8B-B14F-4D97-AF65-F5344CB8AC3E}">
        <p14:creationId xmlns:p14="http://schemas.microsoft.com/office/powerpoint/2010/main" val="28053921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3315" y="4154081"/>
            <a:ext cx="2647391" cy="738664"/>
          </a:xfrm>
          <a:prstGeom prst="rect">
            <a:avLst/>
          </a:prstGeom>
          <a:noFill/>
        </p:spPr>
        <p:txBody>
          <a:bodyPr wrap="square" rtlCol="0">
            <a:spAutoFit/>
          </a:bodyPr>
          <a:lstStyle/>
          <a:p>
            <a:r>
              <a:rPr lang="en-US" sz="4200" smtClean="0">
                <a:solidFill>
                  <a:schemeClr val="bg1"/>
                </a:solidFill>
              </a:rPr>
              <a:t>Dziękuję</a:t>
            </a:r>
            <a:endParaRPr lang="en-US" sz="4200">
              <a:solidFill>
                <a:schemeClr val="bg1"/>
              </a:solidFill>
            </a:endParaRPr>
          </a:p>
        </p:txBody>
      </p:sp>
    </p:spTree>
    <p:extLst>
      <p:ext uri="{BB962C8B-B14F-4D97-AF65-F5344CB8AC3E}">
        <p14:creationId xmlns:p14="http://schemas.microsoft.com/office/powerpoint/2010/main" val="236847424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flipH="1">
            <a:off x="3814648" y="5034845"/>
            <a:ext cx="4568102" cy="1696944"/>
          </a:xfrm>
          <a:prstGeom prst="rect">
            <a:avLst/>
          </a:prstGeom>
          <a:gradFill flip="none" rotWithShape="1">
            <a:gsLst>
              <a:gs pos="0">
                <a:srgbClr val="1F1C84">
                  <a:alpha val="0"/>
                </a:srgbClr>
              </a:gs>
              <a:gs pos="100000">
                <a:srgbClr val="0288FF">
                  <a:alpha val="43000"/>
                </a:srgbClr>
              </a:gs>
            </a:gsLst>
            <a:lin ang="2160000" scaled="0"/>
            <a:tileRect/>
          </a:gradFill>
          <a:ln w="6350" cap="flat" cmpd="sng" algn="ctr">
            <a:gradFill flip="none" rotWithShape="1">
              <a:gsLst>
                <a:gs pos="0">
                  <a:schemeClr val="tx1">
                    <a:lumMod val="60000"/>
                    <a:lumOff val="40000"/>
                    <a:alpha val="60000"/>
                  </a:schemeClr>
                </a:gs>
                <a:gs pos="100000">
                  <a:schemeClr val="tx1">
                    <a:lumMod val="60000"/>
                    <a:lumOff val="40000"/>
                    <a:alpha val="60000"/>
                  </a:schemeClr>
                </a:gs>
                <a:gs pos="50000">
                  <a:schemeClr val="bg1">
                    <a:alpha val="0"/>
                  </a:schemeClr>
                </a:gs>
              </a:gsLst>
              <a:lin ang="0" scaled="1"/>
              <a:tileRect/>
            </a:gradFill>
            <a:prstDash val="solid"/>
            <a:round/>
            <a:headEnd type="none" w="med" len="med"/>
            <a:tailEnd type="none" w="med" len="med"/>
          </a:ln>
          <a:effectLst>
            <a:outerShdw blurRad="762000" dist="177800" dir="4800000">
              <a:srgbClr val="000000">
                <a:alpha val="90000"/>
              </a:srgbClr>
            </a:outerShdw>
          </a:effectLst>
          <a:scene3d>
            <a:camera prst="orthographicFront"/>
            <a:lightRig rig="threePt" dir="t"/>
          </a:scene3d>
          <a:sp3d>
            <a:bevelT/>
          </a:sp3d>
        </p:spPr>
        <p:txBody>
          <a:bodyPr wrap="square" lIns="109428" tIns="54704" rIns="109428" bIns="54704" rtlCol="0" anchor="ctr"/>
          <a:lstStyle/>
          <a:p>
            <a:pPr algn="ctr" defTabSz="1085071" eaLnBrk="0" fontAlgn="base" hangingPunct="0">
              <a:lnSpc>
                <a:spcPct val="90000"/>
              </a:lnSpc>
              <a:spcBef>
                <a:spcPct val="0"/>
              </a:spcBef>
              <a:spcAft>
                <a:spcPct val="0"/>
              </a:spcAft>
            </a:pPr>
            <a:endParaRPr lang="en-US" sz="2100" dirty="0">
              <a:solidFill>
                <a:srgbClr val="FFFFFF"/>
              </a:solidFill>
              <a:latin typeface="Arial" pitchFamily="-106" charset="0"/>
            </a:endParaRPr>
          </a:p>
        </p:txBody>
      </p:sp>
      <p:grpSp>
        <p:nvGrpSpPr>
          <p:cNvPr id="81" name="Group 25"/>
          <p:cNvGrpSpPr/>
          <p:nvPr/>
        </p:nvGrpSpPr>
        <p:grpSpPr>
          <a:xfrm flipV="1">
            <a:off x="6198586" y="1058530"/>
            <a:ext cx="4889858" cy="4305903"/>
            <a:chOff x="1128294" y="5802897"/>
            <a:chExt cx="6310731" cy="1207503"/>
          </a:xfrm>
        </p:grpSpPr>
        <p:sp>
          <p:nvSpPr>
            <p:cNvPr id="82" name="Oval 81"/>
            <p:cNvSpPr/>
            <p:nvPr/>
          </p:nvSpPr>
          <p:spPr>
            <a:xfrm>
              <a:off x="1203826" y="5810250"/>
              <a:ext cx="623519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83" name="Oval 82"/>
            <p:cNvSpPr/>
            <p:nvPr/>
          </p:nvSpPr>
          <p:spPr>
            <a:xfrm>
              <a:off x="1128294" y="5802897"/>
              <a:ext cx="623519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grpSp>
        <p:nvGrpSpPr>
          <p:cNvPr id="2" name="Group 80"/>
          <p:cNvGrpSpPr/>
          <p:nvPr/>
        </p:nvGrpSpPr>
        <p:grpSpPr>
          <a:xfrm>
            <a:off x="6649054" y="1518145"/>
            <a:ext cx="2577229" cy="3314089"/>
            <a:chOff x="4536977" y="1377513"/>
            <a:chExt cx="1744134" cy="1858535"/>
          </a:xfrm>
        </p:grpSpPr>
        <p:sp>
          <p:nvSpPr>
            <p:cNvPr id="30" name="Right Arrow 29"/>
            <p:cNvSpPr/>
            <p:nvPr/>
          </p:nvSpPr>
          <p:spPr>
            <a:xfrm>
              <a:off x="4536977" y="1377513"/>
              <a:ext cx="1744134" cy="364067"/>
            </a:xfrm>
            <a:prstGeom prst="rightArrow">
              <a:avLst/>
            </a:prstGeom>
            <a:gradFill flip="none" rotWithShape="1">
              <a:gsLst>
                <a:gs pos="0">
                  <a:srgbClr val="006B2D">
                    <a:alpha val="36000"/>
                  </a:srgbClr>
                </a:gs>
                <a:gs pos="100000">
                  <a:srgbClr val="00923F">
                    <a:alpha val="36000"/>
                  </a:srgbClr>
                </a:gs>
              </a:gsLst>
              <a:lin ang="0" scaled="1"/>
              <a:tileRect/>
            </a:gradFill>
            <a:ln>
              <a:solidFill>
                <a:srgbClr val="006B2D"/>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wrap="square" lIns="82124" tIns="41061" rIns="82124" bIns="41061" rtlCol="0" anchor="ctr"/>
            <a:lstStyle/>
            <a:p>
              <a:pPr algn="ctr" defTabSz="1085071" eaLnBrk="0" fontAlgn="base" hangingPunct="0">
                <a:lnSpc>
                  <a:spcPct val="90000"/>
                </a:lnSpc>
                <a:spcBef>
                  <a:spcPct val="0"/>
                </a:spcBef>
                <a:spcAft>
                  <a:spcPct val="0"/>
                </a:spcAft>
              </a:pPr>
              <a:endParaRPr lang="en-US" sz="2100" dirty="0">
                <a:solidFill>
                  <a:srgbClr val="FFFFFF"/>
                </a:solidFill>
              </a:endParaRPr>
            </a:p>
          </p:txBody>
        </p:sp>
        <p:sp>
          <p:nvSpPr>
            <p:cNvPr id="31" name="Right Arrow 30"/>
            <p:cNvSpPr/>
            <p:nvPr/>
          </p:nvSpPr>
          <p:spPr>
            <a:xfrm>
              <a:off x="4536977" y="1875669"/>
              <a:ext cx="1744134" cy="364067"/>
            </a:xfrm>
            <a:prstGeom prst="rightArrow">
              <a:avLst/>
            </a:prstGeom>
            <a:gradFill flip="none" rotWithShape="1">
              <a:gsLst>
                <a:gs pos="0">
                  <a:srgbClr val="528833">
                    <a:alpha val="39000"/>
                  </a:srgbClr>
                </a:gs>
                <a:gs pos="100000">
                  <a:schemeClr val="accent2">
                    <a:alpha val="39000"/>
                  </a:schemeClr>
                </a:gs>
              </a:gsLst>
              <a:lin ang="0" scaled="1"/>
              <a:tileRect/>
            </a:gradFill>
            <a:ln>
              <a:solidFill>
                <a:schemeClr val="tx2">
                  <a:alpha val="49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82124" tIns="41061" rIns="82124" bIns="41061" rtlCol="0" anchor="ctr"/>
            <a:lstStyle/>
            <a:p>
              <a:pPr algn="ctr" defTabSz="1085071" eaLnBrk="0" fontAlgn="base" hangingPunct="0">
                <a:lnSpc>
                  <a:spcPct val="90000"/>
                </a:lnSpc>
                <a:spcBef>
                  <a:spcPct val="0"/>
                </a:spcBef>
                <a:spcAft>
                  <a:spcPct val="0"/>
                </a:spcAft>
              </a:pPr>
              <a:endParaRPr lang="en-US" sz="2100" dirty="0">
                <a:solidFill>
                  <a:srgbClr val="FFFFFF"/>
                </a:solidFill>
              </a:endParaRPr>
            </a:p>
          </p:txBody>
        </p:sp>
        <p:sp>
          <p:nvSpPr>
            <p:cNvPr id="32" name="Right Arrow 31"/>
            <p:cNvSpPr/>
            <p:nvPr/>
          </p:nvSpPr>
          <p:spPr>
            <a:xfrm>
              <a:off x="4536977" y="2871981"/>
              <a:ext cx="1744134" cy="364067"/>
            </a:xfrm>
            <a:prstGeom prst="rightArrow">
              <a:avLst/>
            </a:prstGeom>
            <a:gradFill flip="none" rotWithShape="1">
              <a:gsLst>
                <a:gs pos="100000">
                  <a:schemeClr val="accent6">
                    <a:alpha val="32000"/>
                  </a:schemeClr>
                </a:gs>
                <a:gs pos="0">
                  <a:schemeClr val="accent6">
                    <a:alpha val="32000"/>
                  </a:schemeClr>
                </a:gs>
              </a:gsLst>
              <a:lin ang="0" scaled="1"/>
              <a:tileRect/>
            </a:gradFill>
            <a:ln>
              <a:solidFill>
                <a:schemeClr val="accent6">
                  <a:alpha val="62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square" lIns="82124" tIns="41061" rIns="82124" bIns="41061" rtlCol="0" anchor="ctr"/>
            <a:lstStyle/>
            <a:p>
              <a:pPr algn="ctr" defTabSz="1085071" eaLnBrk="0" fontAlgn="base" hangingPunct="0">
                <a:lnSpc>
                  <a:spcPct val="90000"/>
                </a:lnSpc>
                <a:spcBef>
                  <a:spcPct val="0"/>
                </a:spcBef>
                <a:spcAft>
                  <a:spcPct val="0"/>
                </a:spcAft>
              </a:pPr>
              <a:endParaRPr lang="en-US" sz="2100" dirty="0">
                <a:solidFill>
                  <a:srgbClr val="FFFFFF"/>
                </a:solidFill>
              </a:endParaRPr>
            </a:p>
          </p:txBody>
        </p:sp>
        <p:sp>
          <p:nvSpPr>
            <p:cNvPr id="78" name="Right Arrow 77"/>
            <p:cNvSpPr/>
            <p:nvPr/>
          </p:nvSpPr>
          <p:spPr>
            <a:xfrm>
              <a:off x="4536977" y="2373825"/>
              <a:ext cx="1744134" cy="364067"/>
            </a:xfrm>
            <a:prstGeom prst="rightArrow">
              <a:avLst/>
            </a:prstGeom>
            <a:gradFill flip="none" rotWithShape="1">
              <a:gsLst>
                <a:gs pos="100000">
                  <a:srgbClr val="00E4E6">
                    <a:alpha val="32000"/>
                  </a:srgbClr>
                </a:gs>
                <a:gs pos="0">
                  <a:srgbClr val="00C0C2">
                    <a:alpha val="32000"/>
                  </a:srgbClr>
                </a:gs>
              </a:gsLst>
              <a:lin ang="0" scaled="1"/>
              <a:tileRect/>
            </a:gradFill>
            <a:ln>
              <a:solidFill>
                <a:srgbClr val="00C0C2">
                  <a:alpha val="62000"/>
                </a:srgb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square" lIns="82124" tIns="41061" rIns="82124" bIns="41061" rtlCol="0" anchor="ctr"/>
            <a:lstStyle/>
            <a:p>
              <a:pPr algn="ctr" defTabSz="1085071" eaLnBrk="0" fontAlgn="base" hangingPunct="0">
                <a:lnSpc>
                  <a:spcPct val="90000"/>
                </a:lnSpc>
                <a:spcBef>
                  <a:spcPct val="0"/>
                </a:spcBef>
                <a:spcAft>
                  <a:spcPct val="0"/>
                </a:spcAft>
              </a:pPr>
              <a:endParaRPr lang="en-US" sz="2100" dirty="0">
                <a:solidFill>
                  <a:srgbClr val="FFFFFF"/>
                </a:solidFill>
              </a:endParaRPr>
            </a:p>
          </p:txBody>
        </p:sp>
      </p:grpSp>
      <p:sp>
        <p:nvSpPr>
          <p:cNvPr id="39" name="Title 1"/>
          <p:cNvSpPr txBox="1">
            <a:spLocks/>
          </p:cNvSpPr>
          <p:nvPr/>
        </p:nvSpPr>
        <p:spPr>
          <a:xfrm>
            <a:off x="277164" y="389581"/>
            <a:ext cx="11790387" cy="838200"/>
          </a:xfrm>
          <a:prstGeom prst="rect">
            <a:avLst/>
          </a:prstGeom>
        </p:spPr>
        <p:txBody>
          <a:bodyPr lIns="121829" tIns="60915" rIns="121829" bIns="60915"/>
          <a:lstStyle/>
          <a:p>
            <a:pPr defTabSz="913829">
              <a:lnSpc>
                <a:spcPct val="80000"/>
              </a:lnSpc>
              <a:spcBef>
                <a:spcPct val="0"/>
              </a:spcBef>
              <a:defRPr/>
            </a:pPr>
            <a:r>
              <a:rPr lang="en-US" sz="3600" dirty="0" err="1" smtClean="0">
                <a:gradFill>
                  <a:gsLst>
                    <a:gs pos="0">
                      <a:srgbClr val="00B2F0"/>
                    </a:gs>
                    <a:gs pos="44000">
                      <a:srgbClr val="40FFFE"/>
                    </a:gs>
                    <a:gs pos="100000">
                      <a:srgbClr val="96CA4B"/>
                    </a:gs>
                  </a:gsLst>
                  <a:lin ang="4800000" scaled="0"/>
                </a:gradFill>
              </a:rPr>
              <a:t>Dzisiejsza</a:t>
            </a: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telewizja</a:t>
            </a: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dociera</a:t>
            </a: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na</a:t>
            </a: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wiele</a:t>
            </a: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ekranów</a:t>
            </a:r>
            <a:r>
              <a:rPr lang="en-US" sz="3600" dirty="0" smtClean="0">
                <a:gradFill>
                  <a:gsLst>
                    <a:gs pos="0">
                      <a:srgbClr val="00B2F0"/>
                    </a:gs>
                    <a:gs pos="44000">
                      <a:srgbClr val="40FFFE"/>
                    </a:gs>
                    <a:gs pos="100000">
                      <a:srgbClr val="96CA4B"/>
                    </a:gs>
                  </a:gsLst>
                  <a:lin ang="4800000" scaled="0"/>
                </a:gradFill>
              </a:rPr>
              <a:t>, ale…</a:t>
            </a:r>
            <a:br>
              <a:rPr lang="en-US" sz="3600" dirty="0" smtClean="0">
                <a:gradFill>
                  <a:gsLst>
                    <a:gs pos="0">
                      <a:srgbClr val="00B2F0"/>
                    </a:gs>
                    <a:gs pos="44000">
                      <a:srgbClr val="40FFFE"/>
                    </a:gs>
                    <a:gs pos="100000">
                      <a:srgbClr val="96CA4B"/>
                    </a:gs>
                  </a:gsLst>
                  <a:lin ang="4800000" scaled="0"/>
                </a:gradFill>
              </a:rPr>
            </a:br>
            <a:endParaRPr lang="en-US" sz="3600" dirty="0">
              <a:gradFill>
                <a:gsLst>
                  <a:gs pos="0">
                    <a:srgbClr val="00B2F0"/>
                  </a:gs>
                  <a:gs pos="44000">
                    <a:srgbClr val="40FFFE"/>
                  </a:gs>
                  <a:gs pos="100000">
                    <a:srgbClr val="96CA4B"/>
                  </a:gs>
                </a:gsLst>
                <a:lin ang="4800000" scaled="0"/>
              </a:gradFill>
            </a:endParaRPr>
          </a:p>
        </p:txBody>
      </p:sp>
      <p:grpSp>
        <p:nvGrpSpPr>
          <p:cNvPr id="3" name="Group 82"/>
          <p:cNvGrpSpPr/>
          <p:nvPr/>
        </p:nvGrpSpPr>
        <p:grpSpPr>
          <a:xfrm>
            <a:off x="9344206" y="1400560"/>
            <a:ext cx="1475650" cy="3404725"/>
            <a:chOff x="6547337" y="846178"/>
            <a:chExt cx="1107026" cy="2553544"/>
          </a:xfrm>
        </p:grpSpPr>
        <p:grpSp>
          <p:nvGrpSpPr>
            <p:cNvPr id="4" name="Group 126"/>
            <p:cNvGrpSpPr/>
            <p:nvPr/>
          </p:nvGrpSpPr>
          <p:grpSpPr>
            <a:xfrm>
              <a:off x="6547337" y="846178"/>
              <a:ext cx="934779" cy="778982"/>
              <a:chOff x="2921529" y="1232928"/>
              <a:chExt cx="1718204" cy="1431837"/>
            </a:xfrm>
            <a:effectLst>
              <a:outerShdw blurRad="127000" dist="63500" dir="5400000">
                <a:srgbClr val="000000">
                  <a:alpha val="43000"/>
                </a:srgbClr>
              </a:outerShdw>
            </a:effectLst>
          </p:grpSpPr>
          <p:pic>
            <p:nvPicPr>
              <p:cNvPr id="42" name="Picture 41" descr="oldert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1529" y="1232928"/>
                <a:ext cx="1718204" cy="1431837"/>
              </a:xfrm>
              <a:prstGeom prst="rect">
                <a:avLst/>
              </a:prstGeom>
              <a:noFill/>
              <a:ln>
                <a:noFill/>
              </a:ln>
            </p:spPr>
          </p:pic>
          <p:pic>
            <p:nvPicPr>
              <p:cNvPr id="43" name="Picture 1"/>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72754" y="1405344"/>
                <a:ext cx="1425059" cy="784185"/>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40" name="Picture 39" descr="CES_phone2.png"/>
            <p:cNvPicPr>
              <a:picLocks noChangeAspect="1"/>
            </p:cNvPicPr>
            <p:nvPr/>
          </p:nvPicPr>
          <p:blipFill>
            <a:blip r:embed="rId5" cstate="screen">
              <a:alphaModFix amt="87000"/>
              <a:extLst>
                <a:ext uri="{28A0092B-C50C-407E-A947-70E740481C1C}">
                  <a14:useLocalDpi xmlns:a14="http://schemas.microsoft.com/office/drawing/2010/main"/>
                </a:ext>
              </a:extLst>
            </a:blip>
            <a:stretch>
              <a:fillRect/>
            </a:stretch>
          </p:blipFill>
          <p:spPr>
            <a:xfrm>
              <a:off x="6582900" y="2602765"/>
              <a:ext cx="1071463" cy="796957"/>
            </a:xfrm>
            <a:prstGeom prst="rect">
              <a:avLst/>
            </a:prstGeom>
            <a:effectLst>
              <a:outerShdw blurRad="127000" dist="63500" dir="5400000">
                <a:srgbClr val="000000">
                  <a:alpha val="43000"/>
                </a:srgbClr>
              </a:outerShdw>
            </a:effectLst>
          </p:spPr>
        </p:pic>
        <p:pic>
          <p:nvPicPr>
            <p:cNvPr id="41" name="Picture 40" descr="CES_ipad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58307" y="1547138"/>
              <a:ext cx="828289" cy="616083"/>
            </a:xfrm>
            <a:prstGeom prst="rect">
              <a:avLst/>
            </a:prstGeom>
            <a:noFill/>
            <a:ln>
              <a:noFill/>
            </a:ln>
          </p:spPr>
        </p:pic>
        <p:grpSp>
          <p:nvGrpSpPr>
            <p:cNvPr id="5" name="Group 63"/>
            <p:cNvGrpSpPr/>
            <p:nvPr/>
          </p:nvGrpSpPr>
          <p:grpSpPr>
            <a:xfrm>
              <a:off x="6549984" y="2216969"/>
              <a:ext cx="952574" cy="551481"/>
              <a:chOff x="7490361" y="2571091"/>
              <a:chExt cx="1036676" cy="600171"/>
            </a:xfrm>
          </p:grpSpPr>
          <p:grpSp>
            <p:nvGrpSpPr>
              <p:cNvPr id="6" name="Group 64"/>
              <p:cNvGrpSpPr/>
              <p:nvPr/>
            </p:nvGrpSpPr>
            <p:grpSpPr>
              <a:xfrm>
                <a:off x="7490361" y="2571091"/>
                <a:ext cx="1036676" cy="600171"/>
                <a:chOff x="1411293" y="1482452"/>
                <a:chExt cx="1987601" cy="1150697"/>
              </a:xfrm>
            </p:grpSpPr>
            <p:pic>
              <p:nvPicPr>
                <p:cNvPr id="61" name="Picture 60" descr="vs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57872" y="1482452"/>
                  <a:ext cx="1734856" cy="1103063"/>
                </a:xfrm>
                <a:prstGeom prst="rect">
                  <a:avLst/>
                </a:prstGeom>
              </p:spPr>
            </p:pic>
            <p:sp>
              <p:nvSpPr>
                <p:cNvPr id="62" name="Oval 61"/>
                <p:cNvSpPr/>
                <p:nvPr/>
              </p:nvSpPr>
              <p:spPr>
                <a:xfrm flipV="1">
                  <a:off x="1411293" y="2546730"/>
                  <a:ext cx="1987601" cy="86419"/>
                </a:xfrm>
                <a:prstGeom prst="ellipse">
                  <a:avLst/>
                </a:prstGeom>
                <a:gradFill flip="none" rotWithShape="1">
                  <a:gsLst>
                    <a:gs pos="100000">
                      <a:srgbClr val="0096D6">
                        <a:alpha val="0"/>
                      </a:srgbClr>
                    </a:gs>
                    <a:gs pos="1000">
                      <a:srgbClr val="020608">
                        <a:alpha val="89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pic>
            <p:nvPicPr>
              <p:cNvPr id="63" name="Picture 1"/>
              <p:cNvPicPr>
                <a:picLocks noChangeAspect="1" noChangeArrowheads="1"/>
              </p:cNvPicPr>
              <p:nvPr/>
            </p:nvPicPr>
            <p:blipFill>
              <a:blip r:embed="rId8" cstate="screen">
                <a:alphaModFix/>
                <a:extLst>
                  <a:ext uri="{28A0092B-C50C-407E-A947-70E740481C1C}">
                    <a14:useLocalDpi xmlns:a14="http://schemas.microsoft.com/office/drawing/2010/main"/>
                  </a:ext>
                </a:extLst>
              </a:blip>
              <a:srcRect/>
              <a:stretch>
                <a:fillRect/>
              </a:stretch>
            </p:blipFill>
            <p:spPr bwMode="auto">
              <a:xfrm>
                <a:off x="7692214" y="2650876"/>
                <a:ext cx="656554" cy="419713"/>
              </a:xfrm>
              <a:prstGeom prst="rect">
                <a:avLst/>
              </a:prstGeom>
              <a:noFill/>
              <a:ln>
                <a:solidFill>
                  <a:srgbClr val="333333">
                    <a:alpha val="38000"/>
                  </a:srgbClr>
                </a:solidFill>
              </a:ln>
              <a:extLst>
                <a:ext uri="{909E8E84-426E-40DD-AFC4-6F175D3DCCD1}">
                  <a14:hiddenFill xmlns:a14="http://schemas.microsoft.com/office/drawing/2010/main">
                    <a:solidFill>
                      <a:srgbClr val="FFFFFF"/>
                    </a:solidFill>
                  </a14:hiddenFill>
                </a:ext>
              </a:extLst>
            </p:spPr>
          </p:pic>
        </p:grpSp>
      </p:grpSp>
      <p:grpSp>
        <p:nvGrpSpPr>
          <p:cNvPr id="9" name="Group 81"/>
          <p:cNvGrpSpPr/>
          <p:nvPr/>
        </p:nvGrpSpPr>
        <p:grpSpPr>
          <a:xfrm>
            <a:off x="1656617" y="1457656"/>
            <a:ext cx="5989878" cy="3435045"/>
            <a:chOff x="1500908" y="1373905"/>
            <a:chExt cx="3634194" cy="1893459"/>
          </a:xfrm>
        </p:grpSpPr>
        <p:sp>
          <p:nvSpPr>
            <p:cNvPr id="46" name="Rounded Rectangle 45"/>
            <p:cNvSpPr/>
            <p:nvPr/>
          </p:nvSpPr>
          <p:spPr>
            <a:xfrm>
              <a:off x="1500908" y="2854690"/>
              <a:ext cx="3048000" cy="412674"/>
            </a:xfrm>
            <a:prstGeom prst="roundRect">
              <a:avLst>
                <a:gd name="adj" fmla="val 0"/>
              </a:avLst>
            </a:prstGeom>
            <a:ln>
              <a:headEnd type="none" w="med" len="med"/>
              <a:tailEnd type="none" w="med" len="med"/>
            </a:ln>
            <a:scene3d>
              <a:camera prst="orthographicFront">
                <a:rot lat="0" lon="0" rev="0"/>
              </a:camera>
              <a:lightRig rig="threePt" dir="t">
                <a:rot lat="0" lon="0" rev="1200000"/>
              </a:lightRig>
            </a:scene3d>
            <a:sp3d>
              <a:bevelT w="101600" h="50800"/>
            </a:sp3d>
          </p:spPr>
          <p:style>
            <a:lnRef idx="0">
              <a:schemeClr val="accent6"/>
            </a:lnRef>
            <a:fillRef idx="3">
              <a:schemeClr val="accent6"/>
            </a:fillRef>
            <a:effectRef idx="3">
              <a:schemeClr val="accent6"/>
            </a:effectRef>
            <a:fontRef idx="minor">
              <a:schemeClr val="lt1"/>
            </a:fontRef>
          </p:style>
          <p:txBody>
            <a:bodyPr rtlCol="0" anchor="ctr"/>
            <a:lstStyle/>
            <a:p>
              <a:pPr algn="ctr" fontAlgn="base">
                <a:lnSpc>
                  <a:spcPct val="90000"/>
                </a:lnSpc>
                <a:spcBef>
                  <a:spcPct val="0"/>
                </a:spcBef>
                <a:spcAft>
                  <a:spcPct val="0"/>
                </a:spcAft>
              </a:pPr>
              <a:endParaRPr lang="en-US" sz="1100" dirty="0">
                <a:solidFill>
                  <a:srgbClr val="FFFFFF"/>
                </a:solidFill>
              </a:endParaRPr>
            </a:p>
          </p:txBody>
        </p:sp>
        <p:sp>
          <p:nvSpPr>
            <p:cNvPr id="47" name="Rounded Rectangle 46"/>
            <p:cNvSpPr/>
            <p:nvPr/>
          </p:nvSpPr>
          <p:spPr>
            <a:xfrm>
              <a:off x="1500908" y="2361095"/>
              <a:ext cx="3048000" cy="412674"/>
            </a:xfrm>
            <a:prstGeom prst="roundRect">
              <a:avLst>
                <a:gd name="adj" fmla="val 0"/>
              </a:avLst>
            </a:prstGeom>
            <a:gradFill flip="none" rotWithShape="1">
              <a:gsLst>
                <a:gs pos="53000">
                  <a:srgbClr val="00CECC"/>
                </a:gs>
                <a:gs pos="0">
                  <a:srgbClr val="00A2A2"/>
                </a:gs>
                <a:gs pos="100000">
                  <a:srgbClr val="00C0C2"/>
                </a:gs>
              </a:gsLst>
              <a:lin ang="16200000" scaled="0"/>
              <a:tileRect/>
            </a:gradFill>
            <a:ln w="3175">
              <a:solidFill>
                <a:srgbClr val="52E3DE"/>
              </a:solidFill>
            </a:ln>
            <a:effectLst>
              <a:outerShdw blurRad="76200" dist="50800" dir="5400000" algn="ctr" rotWithShape="0">
                <a:srgbClr val="000000">
                  <a:alpha val="27000"/>
                </a:srgbClr>
              </a:outerShdw>
            </a:effectLst>
            <a:scene3d>
              <a:camera prst="orthographicFront"/>
              <a:lightRig rig="threePt" dir="t"/>
            </a:scene3d>
            <a:sp3d>
              <a:bevelT w="1016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sz="2100" dirty="0">
                <a:solidFill>
                  <a:srgbClr val="085D8B"/>
                </a:solidFill>
              </a:endParaRPr>
            </a:p>
          </p:txBody>
        </p:sp>
        <p:sp>
          <p:nvSpPr>
            <p:cNvPr id="48" name="Rounded Rectangle 47"/>
            <p:cNvSpPr/>
            <p:nvPr/>
          </p:nvSpPr>
          <p:spPr>
            <a:xfrm>
              <a:off x="1500908" y="1867500"/>
              <a:ext cx="3048000" cy="412674"/>
            </a:xfrm>
            <a:prstGeom prst="roundRect">
              <a:avLst>
                <a:gd name="adj" fmla="val 0"/>
              </a:avLst>
            </a:prstGeom>
            <a:gradFill>
              <a:lin ang="16200000" scaled="0"/>
            </a:gradFill>
            <a:ln>
              <a:noFill/>
            </a:ln>
            <a:scene3d>
              <a:camera prst="orthographicFront"/>
              <a:lightRig rig="threePt" dir="t"/>
            </a:scene3d>
            <a:sp3d>
              <a:bevelT w="101600" h="50800"/>
            </a:sp3d>
          </p:spPr>
          <p:style>
            <a:lnRef idx="1">
              <a:schemeClr val="accent2"/>
            </a:lnRef>
            <a:fillRef idx="3">
              <a:schemeClr val="accent2"/>
            </a:fillRef>
            <a:effectRef idx="2">
              <a:schemeClr val="accent2"/>
            </a:effectRef>
            <a:fontRef idx="minor">
              <a:schemeClr val="lt1"/>
            </a:fontRef>
          </p:style>
          <p:txBody>
            <a:bodyPr spcFirstLastPara="0" vert="horz" wrap="none" lIns="0" tIns="16002" rIns="0" bIns="16002" numCol="1" spcCol="1270" anchor="ctr" anchorCtr="0">
              <a:noAutofit/>
            </a:bodyPr>
            <a:lstStyle/>
            <a:p>
              <a:pPr algn="ctr" defTabSz="710665" fontAlgn="base">
                <a:lnSpc>
                  <a:spcPct val="90000"/>
                </a:lnSpc>
                <a:spcBef>
                  <a:spcPct val="0"/>
                </a:spcBef>
                <a:spcAft>
                  <a:spcPct val="0"/>
                </a:spcAft>
              </a:pPr>
              <a:endParaRPr lang="en-US" sz="900" b="1" dirty="0">
                <a:solidFill>
                  <a:srgbClr val="FFFFFF"/>
                </a:solidFill>
                <a:effectLst>
                  <a:outerShdw blurRad="38100" dist="38100" dir="2700000" algn="tl">
                    <a:srgbClr val="000000">
                      <a:alpha val="43137"/>
                    </a:srgbClr>
                  </a:outerShdw>
                </a:effectLst>
              </a:endParaRPr>
            </a:p>
          </p:txBody>
        </p:sp>
        <p:sp>
          <p:nvSpPr>
            <p:cNvPr id="52" name="Rounded Rectangle 51"/>
            <p:cNvSpPr/>
            <p:nvPr/>
          </p:nvSpPr>
          <p:spPr>
            <a:xfrm>
              <a:off x="1500908" y="1373905"/>
              <a:ext cx="3048000" cy="412674"/>
            </a:xfrm>
            <a:prstGeom prst="roundRect">
              <a:avLst>
                <a:gd name="adj" fmla="val 0"/>
              </a:avLst>
            </a:prstGeom>
            <a:gradFill>
              <a:gsLst>
                <a:gs pos="0">
                  <a:srgbClr val="006B2D"/>
                </a:gs>
                <a:gs pos="80000">
                  <a:schemeClr val="accent4">
                    <a:shade val="93000"/>
                    <a:satMod val="130000"/>
                  </a:schemeClr>
                </a:gs>
                <a:gs pos="100000">
                  <a:srgbClr val="00923F"/>
                </a:gs>
              </a:gsLst>
            </a:gradFill>
            <a:ln/>
            <a:scene3d>
              <a:camera prst="orthographicFront"/>
              <a:lightRig rig="threePt" dir="t"/>
            </a:scene3d>
            <a:sp3d>
              <a:bevelT w="101600" h="50800"/>
            </a:sp3d>
          </p:spPr>
          <p:style>
            <a:lnRef idx="1">
              <a:schemeClr val="accent4"/>
            </a:lnRef>
            <a:fillRef idx="3">
              <a:schemeClr val="accent4"/>
            </a:fillRef>
            <a:effectRef idx="2">
              <a:schemeClr val="accent4"/>
            </a:effectRef>
            <a:fontRef idx="minor">
              <a:schemeClr val="lt1"/>
            </a:fontRef>
          </p:style>
          <p:txBody>
            <a:bodyPr spcFirstLastPara="0" vert="horz" wrap="none" lIns="0" tIns="16002" rIns="0" bIns="16002" numCol="1" spcCol="1270" anchor="ctr" anchorCtr="0">
              <a:noAutofit/>
            </a:bodyPr>
            <a:lstStyle/>
            <a:p>
              <a:pPr algn="ctr" defTabSz="710665" fontAlgn="base">
                <a:lnSpc>
                  <a:spcPct val="90000"/>
                </a:lnSpc>
                <a:spcBef>
                  <a:spcPct val="0"/>
                </a:spcBef>
                <a:spcAft>
                  <a:spcPct val="0"/>
                </a:spcAft>
              </a:pPr>
              <a:endParaRPr lang="en-US" sz="900" b="1" dirty="0">
                <a:solidFill>
                  <a:srgbClr val="FFFFFF"/>
                </a:solidFill>
                <a:effectLst>
                  <a:outerShdw blurRad="38100" dist="38100" dir="2700000" algn="tl">
                    <a:srgbClr val="000000">
                      <a:alpha val="43137"/>
                    </a:srgbClr>
                  </a:outerShdw>
                </a:effectLst>
              </a:endParaRPr>
            </a:p>
          </p:txBody>
        </p:sp>
        <p:sp>
          <p:nvSpPr>
            <p:cNvPr id="60" name="Rectangle 59"/>
            <p:cNvSpPr/>
            <p:nvPr/>
          </p:nvSpPr>
          <p:spPr>
            <a:xfrm>
              <a:off x="2214102" y="2462686"/>
              <a:ext cx="2921000" cy="212065"/>
            </a:xfrm>
            <a:prstGeom prst="rect">
              <a:avLst/>
            </a:prstGeom>
            <a:effectLst>
              <a:outerShdw blurRad="50800" dist="25400" dir="2700000">
                <a:srgbClr val="000000">
                  <a:alpha val="30000"/>
                </a:srgbClr>
              </a:outerShdw>
            </a:effectLst>
          </p:spPr>
          <p:txBody>
            <a:bodyPr wrap="square">
              <a:spAutoFit/>
            </a:bodyPr>
            <a:lstStyle/>
            <a:p>
              <a:r>
                <a:rPr lang="en-US" dirty="0" smtClean="0">
                  <a:solidFill>
                    <a:srgbClr val="FFFFFF"/>
                  </a:solidFill>
                </a:rPr>
                <a:t>Internet</a:t>
              </a:r>
              <a:endParaRPr lang="en-US" dirty="0">
                <a:solidFill>
                  <a:srgbClr val="FFFFFF"/>
                </a:solidFill>
              </a:endParaRPr>
            </a:p>
          </p:txBody>
        </p:sp>
        <p:sp>
          <p:nvSpPr>
            <p:cNvPr id="64" name="Rectangle 63"/>
            <p:cNvSpPr/>
            <p:nvPr/>
          </p:nvSpPr>
          <p:spPr>
            <a:xfrm>
              <a:off x="2214102" y="2948407"/>
              <a:ext cx="1821093" cy="212065"/>
            </a:xfrm>
            <a:prstGeom prst="rect">
              <a:avLst/>
            </a:prstGeom>
          </p:spPr>
          <p:txBody>
            <a:bodyPr wrap="square">
              <a:spAutoFit/>
            </a:bodyPr>
            <a:lstStyle/>
            <a:p>
              <a:r>
                <a:rPr lang="en-US" dirty="0" smtClean="0">
                  <a:solidFill>
                    <a:srgbClr val="FFFFFF"/>
                  </a:solidFill>
                </a:rPr>
                <a:t>Internet </a:t>
              </a:r>
              <a:r>
                <a:rPr lang="en-US" dirty="0" err="1">
                  <a:solidFill>
                    <a:srgbClr val="FFFFFF"/>
                  </a:solidFill>
                </a:rPr>
                <a:t>m</a:t>
              </a:r>
              <a:r>
                <a:rPr lang="en-US" dirty="0" err="1" smtClean="0">
                  <a:solidFill>
                    <a:srgbClr val="FFFFFF"/>
                  </a:solidFill>
                </a:rPr>
                <a:t>obilny</a:t>
              </a:r>
              <a:r>
                <a:rPr lang="en-US" dirty="0" smtClean="0">
                  <a:solidFill>
                    <a:srgbClr val="FFFFFF"/>
                  </a:solidFill>
                </a:rPr>
                <a:t> </a:t>
              </a:r>
              <a:endParaRPr lang="en-US" dirty="0">
                <a:solidFill>
                  <a:srgbClr val="FFFFFF"/>
                </a:solidFill>
              </a:endParaRPr>
            </a:p>
          </p:txBody>
        </p:sp>
        <p:sp>
          <p:nvSpPr>
            <p:cNvPr id="66" name="Rectangle 65"/>
            <p:cNvSpPr/>
            <p:nvPr/>
          </p:nvSpPr>
          <p:spPr>
            <a:xfrm>
              <a:off x="2214102" y="1453718"/>
              <a:ext cx="2887896" cy="212065"/>
            </a:xfrm>
            <a:prstGeom prst="rect">
              <a:avLst/>
            </a:prstGeom>
            <a:effectLst>
              <a:outerShdw blurRad="50800" dist="25400" dir="2700000">
                <a:srgbClr val="000000">
                  <a:alpha val="30000"/>
                </a:srgbClr>
              </a:outerShdw>
            </a:effectLst>
          </p:spPr>
          <p:txBody>
            <a:bodyPr wrap="square">
              <a:spAutoFit/>
            </a:bodyPr>
            <a:lstStyle/>
            <a:p>
              <a:r>
                <a:rPr lang="en-US" dirty="0" err="1">
                  <a:solidFill>
                    <a:srgbClr val="FFFFFF"/>
                  </a:solidFill>
                </a:rPr>
                <a:t>t</a:t>
              </a:r>
              <a:r>
                <a:rPr lang="en-US" smtClean="0">
                  <a:solidFill>
                    <a:srgbClr val="FFFFFF"/>
                  </a:solidFill>
                </a:rPr>
                <a:t>radycyjna </a:t>
              </a:r>
              <a:r>
                <a:rPr lang="en-US" dirty="0" err="1" smtClean="0">
                  <a:solidFill>
                    <a:srgbClr val="FFFFFF"/>
                  </a:solidFill>
                </a:rPr>
                <a:t>infrastruktura</a:t>
              </a:r>
              <a:r>
                <a:rPr lang="en-US" dirty="0" smtClean="0">
                  <a:solidFill>
                    <a:srgbClr val="FFFFFF"/>
                  </a:solidFill>
                </a:rPr>
                <a:t> TV</a:t>
              </a:r>
              <a:endParaRPr lang="en-US" dirty="0">
                <a:solidFill>
                  <a:srgbClr val="FFFFFF"/>
                </a:solidFill>
              </a:endParaRPr>
            </a:p>
          </p:txBody>
        </p:sp>
        <p:sp>
          <p:nvSpPr>
            <p:cNvPr id="68" name="Rectangle 67"/>
            <p:cNvSpPr/>
            <p:nvPr/>
          </p:nvSpPr>
          <p:spPr>
            <a:xfrm>
              <a:off x="2214102" y="1951452"/>
              <a:ext cx="2241947" cy="212065"/>
            </a:xfrm>
            <a:prstGeom prst="rect">
              <a:avLst/>
            </a:prstGeom>
            <a:effectLst>
              <a:outerShdw blurRad="50800" dist="25400" dir="2700000">
                <a:srgbClr val="000000">
                  <a:alpha val="30000"/>
                </a:srgbClr>
              </a:outerShdw>
            </a:effectLst>
          </p:spPr>
          <p:txBody>
            <a:bodyPr wrap="square">
              <a:spAutoFit/>
            </a:bodyPr>
            <a:lstStyle/>
            <a:p>
              <a:r>
                <a:rPr lang="en-US" dirty="0" err="1">
                  <a:solidFill>
                    <a:srgbClr val="FFFFFF"/>
                  </a:solidFill>
                </a:rPr>
                <a:t>n</a:t>
              </a:r>
              <a:r>
                <a:rPr lang="en-US" smtClean="0">
                  <a:solidFill>
                    <a:srgbClr val="FFFFFF"/>
                  </a:solidFill>
                </a:rPr>
                <a:t>owoczesna </a:t>
              </a:r>
              <a:r>
                <a:rPr lang="en-US" dirty="0" err="1">
                  <a:solidFill>
                    <a:srgbClr val="FFFFFF"/>
                  </a:solidFill>
                </a:rPr>
                <a:t>i</a:t>
              </a:r>
              <a:r>
                <a:rPr lang="en-US" dirty="0" err="1" smtClean="0">
                  <a:solidFill>
                    <a:srgbClr val="FFFFFF"/>
                  </a:solidFill>
                </a:rPr>
                <a:t>nfrastruktura</a:t>
              </a:r>
              <a:r>
                <a:rPr lang="en-US" dirty="0" smtClean="0">
                  <a:solidFill>
                    <a:srgbClr val="FFFFFF"/>
                  </a:solidFill>
                </a:rPr>
                <a:t> TV</a:t>
              </a:r>
              <a:endParaRPr lang="en-US" dirty="0">
                <a:solidFill>
                  <a:srgbClr val="FFFFFF"/>
                </a:solidFill>
              </a:endParaRPr>
            </a:p>
          </p:txBody>
        </p:sp>
      </p:grpSp>
      <p:pic>
        <p:nvPicPr>
          <p:cNvPr id="49" name="Picture 4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auto">
          <a:xfrm rot="193262">
            <a:off x="2006072" y="1484432"/>
            <a:ext cx="638991" cy="639157"/>
          </a:xfrm>
          <a:prstGeom prst="rect">
            <a:avLst/>
          </a:prstGeom>
          <a:noFill/>
          <a:ln w="9525">
            <a:noFill/>
            <a:miter lim="800000"/>
            <a:headEnd/>
            <a:tailEnd/>
          </a:ln>
          <a:effectLst>
            <a:outerShdw blurRad="50800" dist="38100" dir="2700000" rotWithShape="0">
              <a:srgbClr val="000000">
                <a:alpha val="25000"/>
              </a:srgbClr>
            </a:outerShdw>
          </a:effectLst>
        </p:spPr>
      </p:pic>
      <p:pic>
        <p:nvPicPr>
          <p:cNvPr id="84" name="Picture 83" descr="Globe01.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57470" y="3282237"/>
            <a:ext cx="690703" cy="681209"/>
          </a:xfrm>
          <a:prstGeom prst="rect">
            <a:avLst/>
          </a:prstGeom>
          <a:effectLst>
            <a:outerShdw blurRad="50800" dist="38100" dir="2700000">
              <a:srgbClr val="000000">
                <a:alpha val="43000"/>
              </a:srgbClr>
            </a:outerShdw>
          </a:effectLst>
        </p:spPr>
      </p:pic>
      <p:pic>
        <p:nvPicPr>
          <p:cNvPr id="38" name="Picture 37"/>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004553" y="4254763"/>
            <a:ext cx="559578" cy="559724"/>
          </a:xfrm>
          <a:prstGeom prst="rect">
            <a:avLst/>
          </a:prstGeom>
        </p:spPr>
      </p:pic>
      <p:graphicFrame>
        <p:nvGraphicFramePr>
          <p:cNvPr id="44" name="Table 43"/>
          <p:cNvGraphicFramePr>
            <a:graphicFrameLocks noGrp="1"/>
          </p:cNvGraphicFramePr>
          <p:nvPr>
            <p:extLst>
              <p:ext uri="{D42A27DB-BD31-4B8C-83A1-F6EECF244321}">
                <p14:modId xmlns:p14="http://schemas.microsoft.com/office/powerpoint/2010/main" val="737824062"/>
              </p:ext>
            </p:extLst>
          </p:nvPr>
        </p:nvGraphicFramePr>
        <p:xfrm>
          <a:off x="3987181" y="5160099"/>
          <a:ext cx="4218721" cy="1467104"/>
        </p:xfrm>
        <a:graphic>
          <a:graphicData uri="http://schemas.openxmlformats.org/drawingml/2006/table">
            <a:tbl>
              <a:tblPr firstRow="1" bandRow="1">
                <a:effectLst>
                  <a:outerShdw blurRad="50800" dist="38100" dir="2700000">
                    <a:srgbClr val="000000">
                      <a:alpha val="43000"/>
                    </a:srgbClr>
                  </a:outerShdw>
                </a:effectLst>
                <a:tableStyleId>{5C22544A-7EE6-4342-B048-85BDC9FD1C3A}</a:tableStyleId>
              </a:tblPr>
              <a:tblGrid>
                <a:gridCol w="2278805"/>
                <a:gridCol w="1939916"/>
              </a:tblGrid>
              <a:tr h="361696">
                <a:tc>
                  <a:txBody>
                    <a:bodyPr/>
                    <a:lstStyle/>
                    <a:p>
                      <a:endParaRPr lang="en-US" sz="1300" dirty="0"/>
                    </a:p>
                  </a:txBody>
                  <a:tcPr marL="121888" marR="121888" marT="60960" marB="6096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tc>
                  <a:txBody>
                    <a:bodyPr/>
                    <a:lstStyle/>
                    <a:p>
                      <a:pPr algn="ctr"/>
                      <a:r>
                        <a:rPr lang="en-US" sz="1300" b="1" baseline="0" dirty="0" err="1" smtClean="0">
                          <a:solidFill>
                            <a:schemeClr val="bg1"/>
                          </a:solidFill>
                        </a:rPr>
                        <a:t>pierwsza</a:t>
                      </a:r>
                      <a:r>
                        <a:rPr lang="en-US" sz="1300" b="1" baseline="0" dirty="0" smtClean="0">
                          <a:solidFill>
                            <a:schemeClr val="bg1"/>
                          </a:solidFill>
                        </a:rPr>
                        <a:t> </a:t>
                      </a:r>
                      <a:r>
                        <a:rPr lang="en-US" sz="1300" b="1" baseline="0" dirty="0" err="1" smtClean="0">
                          <a:solidFill>
                            <a:schemeClr val="bg1"/>
                          </a:solidFill>
                        </a:rPr>
                        <a:t>generacja</a:t>
                      </a:r>
                      <a:endParaRPr lang="en-US" sz="1300" b="1" dirty="0">
                        <a:solidFill>
                          <a:schemeClr val="bg1"/>
                        </a:solidFill>
                      </a:endParaRPr>
                    </a:p>
                  </a:txBody>
                  <a:tcPr marL="121888" marR="121888" marT="60960" marB="9753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tr>
              <a:tr h="276352">
                <a:tc>
                  <a:txBody>
                    <a:bodyPr/>
                    <a:lstStyle/>
                    <a:p>
                      <a:r>
                        <a:rPr lang="en-US" sz="1300" baseline="0" dirty="0" err="1" smtClean="0">
                          <a:solidFill>
                            <a:srgbClr val="FFFFFF"/>
                          </a:solidFill>
                        </a:rPr>
                        <a:t>infrastruktura</a:t>
                      </a:r>
                      <a:endParaRPr lang="en-US" sz="1300" dirty="0">
                        <a:solidFill>
                          <a:srgbClr val="FFFFFF"/>
                        </a:solidFill>
                      </a:endParaRPr>
                    </a:p>
                  </a:txBody>
                  <a:tcPr marL="121888" marR="121888" marT="36576" marB="3657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87C0">
                        <a:alpha val="20000"/>
                      </a:srgbClr>
                    </a:solidFill>
                  </a:tcPr>
                </a:tc>
                <a:tc>
                  <a:txBody>
                    <a:bodyPr/>
                    <a:lstStyle/>
                    <a:p>
                      <a:pPr algn="ctr"/>
                      <a:r>
                        <a:rPr lang="en-US" sz="1300" dirty="0" smtClean="0">
                          <a:solidFill>
                            <a:srgbClr val="FFFFFF"/>
                          </a:solidFill>
                        </a:rPr>
                        <a:t>HW </a:t>
                      </a:r>
                      <a:r>
                        <a:rPr lang="en-US" sz="1300" dirty="0" err="1" smtClean="0">
                          <a:solidFill>
                            <a:srgbClr val="FFFFFF"/>
                          </a:solidFill>
                        </a:rPr>
                        <a:t>silosy</a:t>
                      </a:r>
                      <a:endParaRPr lang="en-US" sz="1300" dirty="0">
                        <a:solidFill>
                          <a:srgbClr val="FFFFFF"/>
                        </a:solidFill>
                      </a:endParaRPr>
                    </a:p>
                  </a:txBody>
                  <a:tcPr marL="121888" marR="121888" marT="36576" marB="3657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87C0">
                        <a:alpha val="20000"/>
                      </a:srgbClr>
                    </a:solidFill>
                  </a:tcPr>
                </a:tc>
              </a:tr>
              <a:tr h="276352">
                <a:tc>
                  <a:txBody>
                    <a:bodyPr/>
                    <a:lstStyle/>
                    <a:p>
                      <a:r>
                        <a:rPr lang="en-US" sz="1300" dirty="0" smtClean="0">
                          <a:solidFill>
                            <a:srgbClr val="FFFFFF"/>
                          </a:solidFill>
                        </a:rPr>
                        <a:t>OPEX</a:t>
                      </a:r>
                      <a:endParaRPr lang="en-US" sz="1300" dirty="0">
                        <a:solidFill>
                          <a:srgbClr val="FF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lang="en-US" sz="1300" dirty="0" err="1" smtClean="0">
                          <a:solidFill>
                            <a:srgbClr val="FFFFFF"/>
                          </a:solidFill>
                        </a:rPr>
                        <a:t>wysoki</a:t>
                      </a:r>
                      <a:endParaRPr lang="en-US" sz="1300" dirty="0">
                        <a:solidFill>
                          <a:srgbClr val="FF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r>
              <a:tr h="276352">
                <a:tc>
                  <a:txBody>
                    <a:bodyPr/>
                    <a:lstStyle/>
                    <a:p>
                      <a:r>
                        <a:rPr lang="en-US" sz="1300" dirty="0" err="1" smtClean="0">
                          <a:solidFill>
                            <a:srgbClr val="FFFFFF"/>
                          </a:solidFill>
                        </a:rPr>
                        <a:t>elastyczność</a:t>
                      </a:r>
                      <a:endParaRPr lang="en-US" sz="1300" dirty="0">
                        <a:solidFill>
                          <a:srgbClr val="FF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7C0">
                        <a:alpha val="20000"/>
                      </a:srgbClr>
                    </a:solidFill>
                  </a:tcPr>
                </a:tc>
                <a:tc>
                  <a:txBody>
                    <a:bodyPr/>
                    <a:lstStyle/>
                    <a:p>
                      <a:pPr algn="ctr"/>
                      <a:r>
                        <a:rPr lang="en-US" sz="1300" dirty="0" err="1" smtClean="0">
                          <a:solidFill>
                            <a:srgbClr val="FFFFFF"/>
                          </a:solidFill>
                        </a:rPr>
                        <a:t>niska</a:t>
                      </a:r>
                      <a:endParaRPr lang="en-US" sz="1300" dirty="0">
                        <a:solidFill>
                          <a:srgbClr val="FF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7C0">
                        <a:alpha val="20000"/>
                      </a:srgbClr>
                    </a:solidFill>
                  </a:tcPr>
                </a:tc>
              </a:tr>
              <a:tr h="276352">
                <a:tc>
                  <a:txBody>
                    <a:bodyPr/>
                    <a:lstStyle/>
                    <a:p>
                      <a:r>
                        <a:rPr lang="en-US" sz="1300" dirty="0" err="1" smtClean="0">
                          <a:solidFill>
                            <a:srgbClr val="FFFFFF"/>
                          </a:solidFill>
                        </a:rPr>
                        <a:t>modularność</a:t>
                      </a:r>
                      <a:r>
                        <a:rPr lang="en-US" sz="1300" dirty="0" smtClean="0">
                          <a:solidFill>
                            <a:srgbClr val="FFFFFF"/>
                          </a:solidFill>
                        </a:rPr>
                        <a:t> </a:t>
                      </a:r>
                      <a:r>
                        <a:rPr lang="en-US" sz="1300" dirty="0" err="1" smtClean="0">
                          <a:solidFill>
                            <a:srgbClr val="FFFFFF"/>
                          </a:solidFill>
                        </a:rPr>
                        <a:t>i</a:t>
                      </a:r>
                      <a:r>
                        <a:rPr lang="en-US" sz="1300" dirty="0" smtClean="0">
                          <a:solidFill>
                            <a:srgbClr val="FFFFFF"/>
                          </a:solidFill>
                        </a:rPr>
                        <a:t> </a:t>
                      </a:r>
                      <a:r>
                        <a:rPr lang="en-US" sz="1300" dirty="0" err="1" smtClean="0">
                          <a:solidFill>
                            <a:srgbClr val="FFFFFF"/>
                          </a:solidFill>
                        </a:rPr>
                        <a:t>otwartość</a:t>
                      </a:r>
                      <a:endParaRPr lang="en-US" sz="1300" dirty="0">
                        <a:solidFill>
                          <a:srgbClr val="FF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lang="en-US" sz="1300" dirty="0" err="1" smtClean="0">
                          <a:solidFill>
                            <a:srgbClr val="FFFFFF"/>
                          </a:solidFill>
                        </a:rPr>
                        <a:t>brak</a:t>
                      </a:r>
                      <a:endParaRPr lang="en-US" sz="1300" dirty="0">
                        <a:solidFill>
                          <a:srgbClr val="FF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r>
            </a:tbl>
          </a:graphicData>
        </a:graphic>
      </p:graphicFrame>
      <p:pic>
        <p:nvPicPr>
          <p:cNvPr id="50" name="Picture 49" descr="Proxy_ping_1214_128.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899930" y="2379330"/>
            <a:ext cx="697193" cy="697375"/>
          </a:xfrm>
          <a:prstGeom prst="rect">
            <a:avLst/>
          </a:prstGeom>
        </p:spPr>
      </p:pic>
    </p:spTree>
    <p:extLst>
      <p:ext uri="{BB962C8B-B14F-4D97-AF65-F5344CB8AC3E}">
        <p14:creationId xmlns:p14="http://schemas.microsoft.com/office/powerpoint/2010/main" val="370489312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flipH="1">
            <a:off x="4088752" y="4817250"/>
            <a:ext cx="7836780" cy="1837090"/>
          </a:xfrm>
          <a:prstGeom prst="rect">
            <a:avLst/>
          </a:prstGeom>
          <a:gradFill flip="none" rotWithShape="1">
            <a:gsLst>
              <a:gs pos="0">
                <a:srgbClr val="1F1C84">
                  <a:alpha val="0"/>
                </a:srgbClr>
              </a:gs>
              <a:gs pos="100000">
                <a:srgbClr val="0288FF">
                  <a:alpha val="43000"/>
                </a:srgbClr>
              </a:gs>
            </a:gsLst>
            <a:lin ang="2160000" scaled="0"/>
            <a:tileRect/>
          </a:gradFill>
          <a:ln w="6350" cap="flat" cmpd="sng" algn="ctr">
            <a:gradFill flip="none" rotWithShape="1">
              <a:gsLst>
                <a:gs pos="0">
                  <a:schemeClr val="tx1">
                    <a:lumMod val="60000"/>
                    <a:lumOff val="40000"/>
                    <a:alpha val="60000"/>
                  </a:schemeClr>
                </a:gs>
                <a:gs pos="100000">
                  <a:schemeClr val="tx1">
                    <a:lumMod val="60000"/>
                    <a:lumOff val="40000"/>
                    <a:alpha val="60000"/>
                  </a:schemeClr>
                </a:gs>
                <a:gs pos="50000">
                  <a:schemeClr val="bg1">
                    <a:alpha val="0"/>
                  </a:schemeClr>
                </a:gs>
              </a:gsLst>
              <a:lin ang="0" scaled="1"/>
              <a:tileRect/>
            </a:gradFill>
            <a:prstDash val="solid"/>
            <a:round/>
            <a:headEnd type="none" w="med" len="med"/>
            <a:tailEnd type="none" w="med" len="med"/>
          </a:ln>
          <a:effectLst>
            <a:outerShdw blurRad="762000" dist="177800" dir="4800000">
              <a:srgbClr val="000000">
                <a:alpha val="90000"/>
              </a:srgbClr>
            </a:outerShdw>
          </a:effectLst>
          <a:scene3d>
            <a:camera prst="orthographicFront"/>
            <a:lightRig rig="threePt" dir="t"/>
          </a:scene3d>
          <a:sp3d>
            <a:bevelT/>
          </a:sp3d>
        </p:spPr>
        <p:txBody>
          <a:bodyPr wrap="square" lIns="109428" tIns="54704" rIns="109428" bIns="54704" rtlCol="0" anchor="ctr"/>
          <a:lstStyle/>
          <a:p>
            <a:pPr algn="ctr" defTabSz="1085071" eaLnBrk="0" fontAlgn="base" hangingPunct="0">
              <a:lnSpc>
                <a:spcPct val="90000"/>
              </a:lnSpc>
              <a:spcBef>
                <a:spcPct val="0"/>
              </a:spcBef>
              <a:spcAft>
                <a:spcPct val="0"/>
              </a:spcAft>
            </a:pPr>
            <a:endParaRPr lang="en-US" sz="2100" dirty="0">
              <a:solidFill>
                <a:srgbClr val="FFFFFF"/>
              </a:solidFill>
              <a:latin typeface="Arial" pitchFamily="-106" charset="0"/>
            </a:endParaRPr>
          </a:p>
        </p:txBody>
      </p:sp>
      <p:sp>
        <p:nvSpPr>
          <p:cNvPr id="39" name="Title 1"/>
          <p:cNvSpPr txBox="1">
            <a:spLocks/>
          </p:cNvSpPr>
          <p:nvPr/>
        </p:nvSpPr>
        <p:spPr>
          <a:xfrm>
            <a:off x="150812" y="389581"/>
            <a:ext cx="12038013" cy="838200"/>
          </a:xfrm>
          <a:prstGeom prst="rect">
            <a:avLst/>
          </a:prstGeom>
        </p:spPr>
        <p:txBody>
          <a:bodyPr lIns="121829" tIns="60915" rIns="121829" bIns="60915"/>
          <a:lstStyle/>
          <a:p>
            <a:pPr defTabSz="913829">
              <a:lnSpc>
                <a:spcPct val="80000"/>
              </a:lnSpc>
              <a:spcBef>
                <a:spcPct val="0"/>
              </a:spcBef>
              <a:defRPr/>
            </a:pP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dalszy</a:t>
            </a: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rozwój</a:t>
            </a: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wymaga</a:t>
            </a: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wirtualizacji</a:t>
            </a: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efektywnej</a:t>
            </a: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transmisji</a:t>
            </a: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i</a:t>
            </a: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ciągłej</a:t>
            </a: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poprawy</a:t>
            </a:r>
            <a:r>
              <a:rPr lang="en-US" sz="3600" dirty="0" smtClean="0">
                <a:gradFill>
                  <a:gsLst>
                    <a:gs pos="0">
                      <a:srgbClr val="00B2F0"/>
                    </a:gs>
                    <a:gs pos="44000">
                      <a:srgbClr val="40FFFE"/>
                    </a:gs>
                    <a:gs pos="100000">
                      <a:srgbClr val="96CA4B"/>
                    </a:gs>
                  </a:gsLst>
                  <a:lin ang="4800000" scaled="0"/>
                </a:gradFill>
              </a:rPr>
              <a:t> </a:t>
            </a:r>
            <a:r>
              <a:rPr lang="en-US" sz="3600" dirty="0" err="1" smtClean="0">
                <a:gradFill>
                  <a:gsLst>
                    <a:gs pos="0">
                      <a:srgbClr val="00B2F0"/>
                    </a:gs>
                    <a:gs pos="44000">
                      <a:srgbClr val="40FFFE"/>
                    </a:gs>
                    <a:gs pos="100000">
                      <a:srgbClr val="96CA4B"/>
                    </a:gs>
                  </a:gsLst>
                  <a:lin ang="4800000" scaled="0"/>
                </a:gradFill>
              </a:rPr>
              <a:t>jakości</a:t>
            </a:r>
            <a:r>
              <a:rPr lang="en-US" sz="3600" dirty="0" smtClean="0">
                <a:gradFill>
                  <a:gsLst>
                    <a:gs pos="0">
                      <a:srgbClr val="00B2F0"/>
                    </a:gs>
                    <a:gs pos="44000">
                      <a:srgbClr val="40FFFE"/>
                    </a:gs>
                    <a:gs pos="100000">
                      <a:srgbClr val="96CA4B"/>
                    </a:gs>
                  </a:gsLst>
                  <a:lin ang="4800000" scaled="0"/>
                </a:gradFill>
              </a:rPr>
              <a:t>/</a:t>
            </a:r>
            <a:r>
              <a:rPr lang="en-US" sz="3600" dirty="0" err="1" smtClean="0">
                <a:gradFill>
                  <a:gsLst>
                    <a:gs pos="0">
                      <a:srgbClr val="00B2F0"/>
                    </a:gs>
                    <a:gs pos="44000">
                      <a:srgbClr val="40FFFE"/>
                    </a:gs>
                    <a:gs pos="100000">
                      <a:srgbClr val="96CA4B"/>
                    </a:gs>
                  </a:gsLst>
                  <a:lin ang="4800000" scaled="0"/>
                </a:gradFill>
              </a:rPr>
              <a:t>pasma</a:t>
            </a:r>
            <a:endParaRPr lang="en-US" sz="3600" dirty="0">
              <a:gradFill>
                <a:gsLst>
                  <a:gs pos="0">
                    <a:srgbClr val="00B2F0"/>
                  </a:gs>
                  <a:gs pos="44000">
                    <a:srgbClr val="40FFFE"/>
                  </a:gs>
                  <a:gs pos="100000">
                    <a:srgbClr val="96CA4B"/>
                  </a:gs>
                </a:gsLst>
                <a:lin ang="4800000" scaled="0"/>
              </a:gradFill>
            </a:endParaRPr>
          </a:p>
        </p:txBody>
      </p:sp>
      <p:graphicFrame>
        <p:nvGraphicFramePr>
          <p:cNvPr id="45" name="Table 44"/>
          <p:cNvGraphicFramePr>
            <a:graphicFrameLocks noGrp="1"/>
          </p:cNvGraphicFramePr>
          <p:nvPr>
            <p:extLst>
              <p:ext uri="{D42A27DB-BD31-4B8C-83A1-F6EECF244321}">
                <p14:modId xmlns:p14="http://schemas.microsoft.com/office/powerpoint/2010/main" val="103840830"/>
              </p:ext>
            </p:extLst>
          </p:nvPr>
        </p:nvGraphicFramePr>
        <p:xfrm>
          <a:off x="4212655" y="4905654"/>
          <a:ext cx="7581806" cy="1664208"/>
        </p:xfrm>
        <a:graphic>
          <a:graphicData uri="http://schemas.openxmlformats.org/drawingml/2006/table">
            <a:tbl>
              <a:tblPr firstRow="1" bandRow="1">
                <a:effectLst>
                  <a:outerShdw blurRad="50800" dist="38100" dir="2700000">
                    <a:srgbClr val="000000">
                      <a:alpha val="43000"/>
                    </a:srgbClr>
                  </a:outerShdw>
                </a:effectLst>
                <a:tableStyleId>{5C22544A-7EE6-4342-B048-85BDC9FD1C3A}</a:tableStyleId>
              </a:tblPr>
              <a:tblGrid>
                <a:gridCol w="2424220"/>
                <a:gridCol w="2130608"/>
                <a:gridCol w="3026978"/>
              </a:tblGrid>
              <a:tr h="365760">
                <a:tc>
                  <a:txBody>
                    <a:bodyPr/>
                    <a:lstStyle/>
                    <a:p>
                      <a:endParaRPr lang="en-US" sz="1300" dirty="0"/>
                    </a:p>
                  </a:txBody>
                  <a:tcPr marL="121888" marR="121888" marT="60960" marB="6096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tc>
                  <a:txBody>
                    <a:bodyPr/>
                    <a:lstStyle/>
                    <a:p>
                      <a:pPr algn="ctr"/>
                      <a:r>
                        <a:rPr lang="en-US" sz="1300" b="1" baseline="0" dirty="0" err="1" smtClean="0">
                          <a:solidFill>
                            <a:schemeClr val="bg1"/>
                          </a:solidFill>
                        </a:rPr>
                        <a:t>pierwsza</a:t>
                      </a:r>
                      <a:r>
                        <a:rPr lang="en-US" sz="1300" b="1" baseline="0" dirty="0" smtClean="0">
                          <a:solidFill>
                            <a:schemeClr val="bg1"/>
                          </a:solidFill>
                        </a:rPr>
                        <a:t> </a:t>
                      </a:r>
                      <a:r>
                        <a:rPr lang="en-US" sz="1300" b="1" baseline="0" dirty="0" err="1" smtClean="0">
                          <a:solidFill>
                            <a:schemeClr val="bg1"/>
                          </a:solidFill>
                        </a:rPr>
                        <a:t>generacja</a:t>
                      </a:r>
                      <a:endParaRPr lang="en-US" sz="1300" b="1" dirty="0">
                        <a:solidFill>
                          <a:schemeClr val="bg1"/>
                        </a:solidFill>
                      </a:endParaRPr>
                    </a:p>
                  </a:txBody>
                  <a:tcPr marL="121888" marR="121888" marT="60960" marB="9753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tc>
                  <a:txBody>
                    <a:bodyPr/>
                    <a:lstStyle/>
                    <a:p>
                      <a:pPr algn="ctr"/>
                      <a:r>
                        <a:rPr lang="en-US" sz="1300" b="1" dirty="0" err="1" smtClean="0">
                          <a:solidFill>
                            <a:srgbClr val="57FFFF"/>
                          </a:solidFill>
                        </a:rPr>
                        <a:t>nowa</a:t>
                      </a:r>
                      <a:r>
                        <a:rPr lang="en-US" sz="1300" b="1" dirty="0" smtClean="0">
                          <a:solidFill>
                            <a:srgbClr val="57FFFF"/>
                          </a:solidFill>
                        </a:rPr>
                        <a:t> </a:t>
                      </a:r>
                      <a:r>
                        <a:rPr lang="en-US" sz="1300" b="1" dirty="0" err="1" smtClean="0">
                          <a:solidFill>
                            <a:srgbClr val="57FFFF"/>
                          </a:solidFill>
                        </a:rPr>
                        <a:t>generacja</a:t>
                      </a:r>
                      <a:endParaRPr lang="en-US" sz="1300" b="1" dirty="0">
                        <a:solidFill>
                          <a:srgbClr val="57FFFF"/>
                        </a:solidFill>
                      </a:endParaRPr>
                    </a:p>
                  </a:txBody>
                  <a:tcPr marL="121888" marR="121888" marT="60960" marB="6096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tr>
              <a:tr h="276352">
                <a:tc>
                  <a:txBody>
                    <a:bodyPr/>
                    <a:lstStyle/>
                    <a:p>
                      <a:r>
                        <a:rPr lang="en-US" sz="1300" baseline="0" dirty="0" err="1" smtClean="0">
                          <a:solidFill>
                            <a:srgbClr val="FFFFFF"/>
                          </a:solidFill>
                        </a:rPr>
                        <a:t>infrastruktura</a:t>
                      </a:r>
                      <a:endParaRPr lang="en-US" sz="1300" dirty="0">
                        <a:solidFill>
                          <a:srgbClr val="FFFFFF"/>
                        </a:solidFill>
                      </a:endParaRPr>
                    </a:p>
                  </a:txBody>
                  <a:tcPr marL="121888" marR="121888" marT="36576" marB="3657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87C0">
                        <a:alpha val="20000"/>
                      </a:srgbClr>
                    </a:solidFill>
                  </a:tcPr>
                </a:tc>
                <a:tc>
                  <a:txBody>
                    <a:bodyPr/>
                    <a:lstStyle/>
                    <a:p>
                      <a:pPr algn="ctr"/>
                      <a:r>
                        <a:rPr lang="en-US" sz="1300" dirty="0" smtClean="0">
                          <a:solidFill>
                            <a:srgbClr val="FFFFFF"/>
                          </a:solidFill>
                        </a:rPr>
                        <a:t>HW </a:t>
                      </a:r>
                      <a:r>
                        <a:rPr lang="en-US" sz="1300" dirty="0" err="1" smtClean="0">
                          <a:solidFill>
                            <a:srgbClr val="FFFFFF"/>
                          </a:solidFill>
                        </a:rPr>
                        <a:t>silosy</a:t>
                      </a:r>
                      <a:endParaRPr lang="en-US" sz="1300" dirty="0">
                        <a:solidFill>
                          <a:srgbClr val="FFFFFF"/>
                        </a:solidFill>
                      </a:endParaRPr>
                    </a:p>
                  </a:txBody>
                  <a:tcPr marL="121888" marR="121888" marT="36576" marB="3657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87C0">
                        <a:alpha val="20000"/>
                      </a:srgbClr>
                    </a:solidFill>
                  </a:tcPr>
                </a:tc>
                <a:tc>
                  <a:txBody>
                    <a:bodyPr/>
                    <a:lstStyle/>
                    <a:p>
                      <a:pPr algn="ctr"/>
                      <a:r>
                        <a:rPr lang="en-US" sz="1300" dirty="0" smtClean="0">
                          <a:solidFill>
                            <a:srgbClr val="57FFFF"/>
                          </a:solidFill>
                        </a:rPr>
                        <a:t> </a:t>
                      </a:r>
                      <a:r>
                        <a:rPr lang="en-US" sz="1300" dirty="0" err="1" smtClean="0">
                          <a:solidFill>
                            <a:srgbClr val="57FFFF"/>
                          </a:solidFill>
                        </a:rPr>
                        <a:t>unifikacja</a:t>
                      </a:r>
                      <a:r>
                        <a:rPr lang="en-US" sz="1300" dirty="0" smtClean="0">
                          <a:solidFill>
                            <a:srgbClr val="57FFFF"/>
                          </a:solidFill>
                        </a:rPr>
                        <a:t> SW, </a:t>
                      </a:r>
                      <a:r>
                        <a:rPr lang="en-US" sz="1300" dirty="0" err="1" smtClean="0">
                          <a:solidFill>
                            <a:srgbClr val="57FFFF"/>
                          </a:solidFill>
                        </a:rPr>
                        <a:t>gotowość</a:t>
                      </a:r>
                      <a:r>
                        <a:rPr lang="en-US" sz="1300" dirty="0" smtClean="0">
                          <a:solidFill>
                            <a:srgbClr val="57FFFF"/>
                          </a:solidFill>
                        </a:rPr>
                        <a:t> </a:t>
                      </a:r>
                      <a:br>
                        <a:rPr lang="en-US" sz="1300" dirty="0" smtClean="0">
                          <a:solidFill>
                            <a:srgbClr val="57FFFF"/>
                          </a:solidFill>
                        </a:rPr>
                      </a:br>
                      <a:r>
                        <a:rPr lang="en-US" sz="1300" dirty="0" smtClean="0">
                          <a:solidFill>
                            <a:srgbClr val="57FFFF"/>
                          </a:solidFill>
                        </a:rPr>
                        <a:t>do </a:t>
                      </a:r>
                      <a:r>
                        <a:rPr lang="en-US" sz="1300" dirty="0" err="1" smtClean="0">
                          <a:solidFill>
                            <a:srgbClr val="57FFFF"/>
                          </a:solidFill>
                        </a:rPr>
                        <a:t>wykorzystania</a:t>
                      </a:r>
                      <a:r>
                        <a:rPr lang="en-US" sz="1300" dirty="0" smtClean="0">
                          <a:solidFill>
                            <a:srgbClr val="57FFFF"/>
                          </a:solidFill>
                        </a:rPr>
                        <a:t> </a:t>
                      </a:r>
                      <a:r>
                        <a:rPr lang="en-US" sz="1300" dirty="0" err="1" smtClean="0">
                          <a:solidFill>
                            <a:srgbClr val="57FFFF"/>
                          </a:solidFill>
                        </a:rPr>
                        <a:t>Chmury</a:t>
                      </a:r>
                      <a:endParaRPr lang="en-US" sz="1300" dirty="0">
                        <a:solidFill>
                          <a:srgbClr val="57FFFF"/>
                        </a:solidFill>
                      </a:endParaRPr>
                    </a:p>
                  </a:txBody>
                  <a:tcPr marL="121888" marR="121888" marT="36576" marB="3657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87C0">
                        <a:alpha val="20000"/>
                      </a:srgbClr>
                    </a:solidFill>
                  </a:tcPr>
                </a:tc>
              </a:tr>
              <a:tr h="276352">
                <a:tc>
                  <a:txBody>
                    <a:bodyPr/>
                    <a:lstStyle/>
                    <a:p>
                      <a:r>
                        <a:rPr lang="en-US" sz="1300" dirty="0" smtClean="0">
                          <a:solidFill>
                            <a:srgbClr val="FFFFFF"/>
                          </a:solidFill>
                        </a:rPr>
                        <a:t>OPEX</a:t>
                      </a:r>
                      <a:endParaRPr lang="en-US" sz="1300" dirty="0">
                        <a:solidFill>
                          <a:srgbClr val="FF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lang="en-US" sz="1300" dirty="0" err="1" smtClean="0">
                          <a:solidFill>
                            <a:srgbClr val="FFFFFF"/>
                          </a:solidFill>
                        </a:rPr>
                        <a:t>wysoki</a:t>
                      </a:r>
                      <a:endParaRPr lang="en-US" sz="1300" dirty="0">
                        <a:solidFill>
                          <a:srgbClr val="FF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lang="en-US" sz="1300" dirty="0" err="1" smtClean="0">
                          <a:solidFill>
                            <a:srgbClr val="57FFFF"/>
                          </a:solidFill>
                        </a:rPr>
                        <a:t>niski</a:t>
                      </a:r>
                      <a:endParaRPr lang="en-US" sz="1300" dirty="0">
                        <a:solidFill>
                          <a:srgbClr val="57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r>
              <a:tr h="276352">
                <a:tc>
                  <a:txBody>
                    <a:bodyPr/>
                    <a:lstStyle/>
                    <a:p>
                      <a:r>
                        <a:rPr lang="en-US" sz="1300" dirty="0" err="1" smtClean="0">
                          <a:solidFill>
                            <a:srgbClr val="FFFFFF"/>
                          </a:solidFill>
                        </a:rPr>
                        <a:t>elastyczność</a:t>
                      </a:r>
                      <a:endParaRPr lang="en-US" sz="1300" dirty="0">
                        <a:solidFill>
                          <a:srgbClr val="FF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7C0">
                        <a:alpha val="20000"/>
                      </a:srgbClr>
                    </a:solidFill>
                  </a:tcPr>
                </a:tc>
                <a:tc>
                  <a:txBody>
                    <a:bodyPr/>
                    <a:lstStyle/>
                    <a:p>
                      <a:pPr algn="ctr"/>
                      <a:r>
                        <a:rPr lang="en-US" sz="1300" dirty="0" err="1" smtClean="0">
                          <a:solidFill>
                            <a:srgbClr val="FFFFFF"/>
                          </a:solidFill>
                        </a:rPr>
                        <a:t>niska</a:t>
                      </a:r>
                      <a:endParaRPr lang="en-US" sz="1300" dirty="0">
                        <a:solidFill>
                          <a:srgbClr val="FF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7C0">
                        <a:alpha val="20000"/>
                      </a:srgbClr>
                    </a:solidFill>
                  </a:tcPr>
                </a:tc>
                <a:tc>
                  <a:txBody>
                    <a:bodyPr/>
                    <a:lstStyle/>
                    <a:p>
                      <a:pPr algn="ctr"/>
                      <a:r>
                        <a:rPr lang="en-US" sz="1300" dirty="0" err="1" smtClean="0">
                          <a:solidFill>
                            <a:srgbClr val="57FFFF"/>
                          </a:solidFill>
                        </a:rPr>
                        <a:t>wysoka</a:t>
                      </a:r>
                      <a:endParaRPr lang="en-US" sz="1300" dirty="0">
                        <a:solidFill>
                          <a:srgbClr val="57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7C0">
                        <a:alpha val="20000"/>
                      </a:srgbClr>
                    </a:solidFill>
                  </a:tcPr>
                </a:tc>
              </a:tr>
              <a:tr h="276352">
                <a:tc>
                  <a:txBody>
                    <a:bodyPr/>
                    <a:lstStyle/>
                    <a:p>
                      <a:r>
                        <a:rPr lang="en-US" sz="1300" dirty="0" err="1" smtClean="0">
                          <a:solidFill>
                            <a:srgbClr val="FFFFFF"/>
                          </a:solidFill>
                        </a:rPr>
                        <a:t>modularność</a:t>
                      </a:r>
                      <a:r>
                        <a:rPr lang="en-US" sz="1300" dirty="0" smtClean="0">
                          <a:solidFill>
                            <a:srgbClr val="FFFFFF"/>
                          </a:solidFill>
                        </a:rPr>
                        <a:t> </a:t>
                      </a:r>
                      <a:r>
                        <a:rPr lang="en-US" sz="1300" dirty="0" err="1" smtClean="0">
                          <a:solidFill>
                            <a:srgbClr val="FFFFFF"/>
                          </a:solidFill>
                        </a:rPr>
                        <a:t>i</a:t>
                      </a:r>
                      <a:r>
                        <a:rPr lang="en-US" sz="1300" dirty="0" smtClean="0">
                          <a:solidFill>
                            <a:srgbClr val="FFFFFF"/>
                          </a:solidFill>
                        </a:rPr>
                        <a:t> </a:t>
                      </a:r>
                      <a:r>
                        <a:rPr lang="en-US" sz="1300" dirty="0" err="1" smtClean="0">
                          <a:solidFill>
                            <a:srgbClr val="FFFFFF"/>
                          </a:solidFill>
                        </a:rPr>
                        <a:t>otwartość</a:t>
                      </a:r>
                      <a:endParaRPr lang="en-US" sz="1300" dirty="0">
                        <a:solidFill>
                          <a:srgbClr val="FF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lang="en-US" sz="1300" dirty="0" err="1" smtClean="0">
                          <a:solidFill>
                            <a:srgbClr val="FFFFFF"/>
                          </a:solidFill>
                        </a:rPr>
                        <a:t>brak</a:t>
                      </a:r>
                      <a:endParaRPr lang="en-US" sz="1300" dirty="0">
                        <a:solidFill>
                          <a:srgbClr val="FF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lang="en-US" sz="1300" dirty="0" err="1" smtClean="0">
                          <a:solidFill>
                            <a:srgbClr val="57FFFF"/>
                          </a:solidFill>
                        </a:rPr>
                        <a:t>tak</a:t>
                      </a:r>
                      <a:endParaRPr lang="en-US" sz="1300" dirty="0">
                        <a:solidFill>
                          <a:srgbClr val="57FFFF"/>
                        </a:solidFill>
                      </a:endParaRPr>
                    </a:p>
                  </a:txBody>
                  <a:tcPr marL="121888" marR="121888"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r>
            </a:tbl>
          </a:graphicData>
        </a:graphic>
      </p:graphicFrame>
      <p:grpSp>
        <p:nvGrpSpPr>
          <p:cNvPr id="2" name="Group 81"/>
          <p:cNvGrpSpPr/>
          <p:nvPr/>
        </p:nvGrpSpPr>
        <p:grpSpPr>
          <a:xfrm>
            <a:off x="411132" y="1451220"/>
            <a:ext cx="3796916" cy="3435045"/>
            <a:chOff x="1500908" y="1373905"/>
            <a:chExt cx="2303674" cy="1893457"/>
          </a:xfrm>
        </p:grpSpPr>
        <p:sp>
          <p:nvSpPr>
            <p:cNvPr id="46" name="Rounded Rectangle 45"/>
            <p:cNvSpPr/>
            <p:nvPr/>
          </p:nvSpPr>
          <p:spPr>
            <a:xfrm>
              <a:off x="1500908" y="2854688"/>
              <a:ext cx="1885491" cy="412674"/>
            </a:xfrm>
            <a:prstGeom prst="roundRect">
              <a:avLst>
                <a:gd name="adj" fmla="val 0"/>
              </a:avLst>
            </a:prstGeom>
            <a:ln>
              <a:headEnd type="none" w="med" len="med"/>
              <a:tailEnd type="none" w="med" len="med"/>
            </a:ln>
            <a:scene3d>
              <a:camera prst="orthographicFront">
                <a:rot lat="0" lon="0" rev="0"/>
              </a:camera>
              <a:lightRig rig="threePt" dir="t">
                <a:rot lat="0" lon="0" rev="1200000"/>
              </a:lightRig>
            </a:scene3d>
            <a:sp3d>
              <a:bevelT w="101600" h="50800"/>
            </a:sp3d>
          </p:spPr>
          <p:style>
            <a:lnRef idx="0">
              <a:schemeClr val="accent6"/>
            </a:lnRef>
            <a:fillRef idx="3">
              <a:schemeClr val="accent6"/>
            </a:fillRef>
            <a:effectRef idx="3">
              <a:schemeClr val="accent6"/>
            </a:effectRef>
            <a:fontRef idx="minor">
              <a:schemeClr val="lt1"/>
            </a:fontRef>
          </p:style>
          <p:txBody>
            <a:bodyPr rtlCol="0" anchor="ctr"/>
            <a:lstStyle/>
            <a:p>
              <a:pPr algn="ctr" fontAlgn="base">
                <a:lnSpc>
                  <a:spcPct val="90000"/>
                </a:lnSpc>
                <a:spcBef>
                  <a:spcPct val="0"/>
                </a:spcBef>
                <a:spcAft>
                  <a:spcPct val="0"/>
                </a:spcAft>
              </a:pPr>
              <a:endParaRPr lang="en-US" sz="1100" dirty="0">
                <a:solidFill>
                  <a:srgbClr val="FFFFFF"/>
                </a:solidFill>
              </a:endParaRPr>
            </a:p>
          </p:txBody>
        </p:sp>
        <p:sp>
          <p:nvSpPr>
            <p:cNvPr id="47" name="Rounded Rectangle 46"/>
            <p:cNvSpPr/>
            <p:nvPr/>
          </p:nvSpPr>
          <p:spPr>
            <a:xfrm>
              <a:off x="1500908" y="2361094"/>
              <a:ext cx="1885491" cy="412674"/>
            </a:xfrm>
            <a:prstGeom prst="roundRect">
              <a:avLst>
                <a:gd name="adj" fmla="val 0"/>
              </a:avLst>
            </a:prstGeom>
            <a:gradFill flip="none" rotWithShape="1">
              <a:gsLst>
                <a:gs pos="53000">
                  <a:srgbClr val="00CECC"/>
                </a:gs>
                <a:gs pos="0">
                  <a:srgbClr val="00A2A2"/>
                </a:gs>
                <a:gs pos="100000">
                  <a:srgbClr val="00C0C2"/>
                </a:gs>
              </a:gsLst>
              <a:lin ang="16200000" scaled="0"/>
              <a:tileRect/>
            </a:gradFill>
            <a:ln w="3175">
              <a:solidFill>
                <a:srgbClr val="52E3DE"/>
              </a:solidFill>
            </a:ln>
            <a:effectLst>
              <a:outerShdw blurRad="76200" dist="50800" dir="5400000" algn="ctr" rotWithShape="0">
                <a:srgbClr val="000000">
                  <a:alpha val="27000"/>
                </a:srgbClr>
              </a:outerShdw>
            </a:effectLst>
            <a:scene3d>
              <a:camera prst="orthographicFront"/>
              <a:lightRig rig="threePt" dir="t"/>
            </a:scene3d>
            <a:sp3d>
              <a:bevelT w="1016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sz="2100" dirty="0">
                <a:solidFill>
                  <a:srgbClr val="085D8B"/>
                </a:solidFill>
              </a:endParaRPr>
            </a:p>
          </p:txBody>
        </p:sp>
        <p:sp>
          <p:nvSpPr>
            <p:cNvPr id="48" name="Rounded Rectangle 47"/>
            <p:cNvSpPr/>
            <p:nvPr/>
          </p:nvSpPr>
          <p:spPr>
            <a:xfrm>
              <a:off x="1500908" y="1867500"/>
              <a:ext cx="1885491" cy="412674"/>
            </a:xfrm>
            <a:prstGeom prst="roundRect">
              <a:avLst>
                <a:gd name="adj" fmla="val 0"/>
              </a:avLst>
            </a:prstGeom>
            <a:gradFill>
              <a:lin ang="16200000" scaled="0"/>
            </a:gradFill>
            <a:ln>
              <a:noFill/>
            </a:ln>
            <a:scene3d>
              <a:camera prst="orthographicFront"/>
              <a:lightRig rig="threePt" dir="t"/>
            </a:scene3d>
            <a:sp3d>
              <a:bevelT w="101600" h="50800"/>
            </a:sp3d>
          </p:spPr>
          <p:style>
            <a:lnRef idx="1">
              <a:schemeClr val="accent2"/>
            </a:lnRef>
            <a:fillRef idx="3">
              <a:schemeClr val="accent2"/>
            </a:fillRef>
            <a:effectRef idx="2">
              <a:schemeClr val="accent2"/>
            </a:effectRef>
            <a:fontRef idx="minor">
              <a:schemeClr val="lt1"/>
            </a:fontRef>
          </p:style>
          <p:txBody>
            <a:bodyPr spcFirstLastPara="0" vert="horz" wrap="none" lIns="0" tIns="16002" rIns="0" bIns="16002" numCol="1" spcCol="1270" anchor="ctr" anchorCtr="0">
              <a:noAutofit/>
            </a:bodyPr>
            <a:lstStyle/>
            <a:p>
              <a:pPr algn="ctr" defTabSz="710665" fontAlgn="base">
                <a:lnSpc>
                  <a:spcPct val="90000"/>
                </a:lnSpc>
                <a:spcBef>
                  <a:spcPct val="0"/>
                </a:spcBef>
                <a:spcAft>
                  <a:spcPct val="0"/>
                </a:spcAft>
              </a:pPr>
              <a:endParaRPr lang="en-US" sz="900" b="1" dirty="0">
                <a:solidFill>
                  <a:srgbClr val="FFFFFF"/>
                </a:solidFill>
                <a:effectLst>
                  <a:outerShdw blurRad="38100" dist="38100" dir="2700000" algn="tl">
                    <a:srgbClr val="000000">
                      <a:alpha val="43137"/>
                    </a:srgbClr>
                  </a:outerShdw>
                </a:effectLst>
              </a:endParaRPr>
            </a:p>
          </p:txBody>
        </p:sp>
        <p:sp>
          <p:nvSpPr>
            <p:cNvPr id="52" name="Rounded Rectangle 51"/>
            <p:cNvSpPr/>
            <p:nvPr/>
          </p:nvSpPr>
          <p:spPr>
            <a:xfrm>
              <a:off x="1500908" y="1373905"/>
              <a:ext cx="1885491" cy="412674"/>
            </a:xfrm>
            <a:prstGeom prst="roundRect">
              <a:avLst>
                <a:gd name="adj" fmla="val 0"/>
              </a:avLst>
            </a:prstGeom>
            <a:gradFill>
              <a:gsLst>
                <a:gs pos="0">
                  <a:srgbClr val="006B2D"/>
                </a:gs>
                <a:gs pos="80000">
                  <a:schemeClr val="accent4">
                    <a:shade val="93000"/>
                    <a:satMod val="130000"/>
                  </a:schemeClr>
                </a:gs>
                <a:gs pos="100000">
                  <a:srgbClr val="00923F"/>
                </a:gs>
              </a:gsLst>
            </a:gradFill>
            <a:ln/>
            <a:scene3d>
              <a:camera prst="orthographicFront"/>
              <a:lightRig rig="threePt" dir="t"/>
            </a:scene3d>
            <a:sp3d>
              <a:bevelT w="101600" h="50800"/>
            </a:sp3d>
          </p:spPr>
          <p:style>
            <a:lnRef idx="1">
              <a:schemeClr val="accent4"/>
            </a:lnRef>
            <a:fillRef idx="3">
              <a:schemeClr val="accent4"/>
            </a:fillRef>
            <a:effectRef idx="2">
              <a:schemeClr val="accent4"/>
            </a:effectRef>
            <a:fontRef idx="minor">
              <a:schemeClr val="lt1"/>
            </a:fontRef>
          </p:style>
          <p:txBody>
            <a:bodyPr spcFirstLastPara="0" vert="horz" wrap="none" lIns="0" tIns="16002" rIns="0" bIns="16002" numCol="1" spcCol="1270" anchor="ctr" anchorCtr="0">
              <a:noAutofit/>
            </a:bodyPr>
            <a:lstStyle/>
            <a:p>
              <a:pPr algn="ctr" defTabSz="710665" fontAlgn="base">
                <a:lnSpc>
                  <a:spcPct val="90000"/>
                </a:lnSpc>
                <a:spcBef>
                  <a:spcPct val="0"/>
                </a:spcBef>
                <a:spcAft>
                  <a:spcPct val="0"/>
                </a:spcAft>
              </a:pPr>
              <a:endParaRPr lang="en-US" sz="900" b="1" dirty="0">
                <a:solidFill>
                  <a:srgbClr val="FFFFFF"/>
                </a:solidFill>
                <a:effectLst>
                  <a:outerShdw blurRad="38100" dist="38100" dir="2700000" algn="tl">
                    <a:srgbClr val="000000">
                      <a:alpha val="43137"/>
                    </a:srgbClr>
                  </a:outerShdw>
                </a:effectLst>
              </a:endParaRPr>
            </a:p>
          </p:txBody>
        </p:sp>
        <p:sp>
          <p:nvSpPr>
            <p:cNvPr id="60" name="Rectangle 59"/>
            <p:cNvSpPr/>
            <p:nvPr/>
          </p:nvSpPr>
          <p:spPr>
            <a:xfrm>
              <a:off x="2214102" y="2461402"/>
              <a:ext cx="1326365" cy="212065"/>
            </a:xfrm>
            <a:prstGeom prst="rect">
              <a:avLst/>
            </a:prstGeom>
            <a:effectLst>
              <a:outerShdw blurRad="50800" dist="25400" dir="2700000">
                <a:srgbClr val="000000">
                  <a:alpha val="30000"/>
                </a:srgbClr>
              </a:outerShdw>
            </a:effectLst>
          </p:spPr>
          <p:txBody>
            <a:bodyPr wrap="square">
              <a:spAutoFit/>
            </a:bodyPr>
            <a:lstStyle/>
            <a:p>
              <a:r>
                <a:rPr lang="en-US" dirty="0" smtClean="0">
                  <a:solidFill>
                    <a:srgbClr val="FFFFFF"/>
                  </a:solidFill>
                </a:rPr>
                <a:t>Internet</a:t>
              </a:r>
              <a:endParaRPr lang="en-US" dirty="0">
                <a:solidFill>
                  <a:srgbClr val="FFFFFF"/>
                </a:solidFill>
              </a:endParaRPr>
            </a:p>
          </p:txBody>
        </p:sp>
        <p:sp>
          <p:nvSpPr>
            <p:cNvPr id="64" name="Rectangle 63"/>
            <p:cNvSpPr/>
            <p:nvPr/>
          </p:nvSpPr>
          <p:spPr>
            <a:xfrm>
              <a:off x="2214102" y="2868404"/>
              <a:ext cx="1002949" cy="373234"/>
            </a:xfrm>
            <a:prstGeom prst="rect">
              <a:avLst/>
            </a:prstGeom>
          </p:spPr>
          <p:txBody>
            <a:bodyPr wrap="square">
              <a:spAutoFit/>
            </a:bodyPr>
            <a:lstStyle/>
            <a:p>
              <a:r>
                <a:rPr lang="en-US" dirty="0" smtClean="0">
                  <a:solidFill>
                    <a:srgbClr val="FFFFFF"/>
                  </a:solidFill>
                </a:rPr>
                <a:t>Internet </a:t>
              </a:r>
              <a:r>
                <a:rPr lang="en-US" dirty="0" err="1">
                  <a:solidFill>
                    <a:srgbClr val="FFFFFF"/>
                  </a:solidFill>
                </a:rPr>
                <a:t>m</a:t>
              </a:r>
              <a:r>
                <a:rPr lang="en-US" dirty="0" err="1" smtClean="0">
                  <a:solidFill>
                    <a:srgbClr val="FFFFFF"/>
                  </a:solidFill>
                </a:rPr>
                <a:t>obilny</a:t>
              </a:r>
              <a:endParaRPr lang="en-US" dirty="0">
                <a:solidFill>
                  <a:srgbClr val="FFFFFF"/>
                </a:solidFill>
              </a:endParaRPr>
            </a:p>
          </p:txBody>
        </p:sp>
        <p:sp>
          <p:nvSpPr>
            <p:cNvPr id="66" name="Rectangle 65"/>
            <p:cNvSpPr/>
            <p:nvPr/>
          </p:nvSpPr>
          <p:spPr>
            <a:xfrm>
              <a:off x="2214102" y="1393716"/>
              <a:ext cx="1590480" cy="384544"/>
            </a:xfrm>
            <a:prstGeom prst="rect">
              <a:avLst/>
            </a:prstGeom>
            <a:effectLst>
              <a:outerShdw blurRad="50800" dist="25400" dir="2700000">
                <a:srgbClr val="000000">
                  <a:alpha val="30000"/>
                </a:srgbClr>
              </a:outerShdw>
            </a:effectLst>
          </p:spPr>
          <p:txBody>
            <a:bodyPr wrap="square">
              <a:spAutoFit/>
            </a:bodyPr>
            <a:lstStyle/>
            <a:p>
              <a:r>
                <a:rPr lang="en-US" dirty="0" err="1">
                  <a:solidFill>
                    <a:srgbClr val="FFFFFF"/>
                  </a:solidFill>
                </a:rPr>
                <a:t>Tradycyjna</a:t>
              </a:r>
              <a:r>
                <a:rPr lang="en-US" dirty="0">
                  <a:solidFill>
                    <a:srgbClr val="FFFFFF"/>
                  </a:solidFill>
                </a:rPr>
                <a:t> </a:t>
              </a:r>
              <a:r>
                <a:rPr lang="en-US" dirty="0" err="1">
                  <a:solidFill>
                    <a:srgbClr val="FFFFFF"/>
                  </a:solidFill>
                </a:rPr>
                <a:t>infrastruktura</a:t>
              </a:r>
              <a:r>
                <a:rPr lang="en-US" dirty="0">
                  <a:solidFill>
                    <a:srgbClr val="FFFFFF"/>
                  </a:solidFill>
                </a:rPr>
                <a:t> </a:t>
              </a:r>
              <a:r>
                <a:rPr lang="en-US" dirty="0" smtClean="0">
                  <a:solidFill>
                    <a:srgbClr val="FFFFFF"/>
                  </a:solidFill>
                </a:rPr>
                <a:t>TV</a:t>
              </a:r>
              <a:endParaRPr lang="en-US" dirty="0">
                <a:solidFill>
                  <a:srgbClr val="FFFFFF"/>
                </a:solidFill>
              </a:endParaRPr>
            </a:p>
          </p:txBody>
        </p:sp>
        <p:sp>
          <p:nvSpPr>
            <p:cNvPr id="68" name="Rectangle 67"/>
            <p:cNvSpPr/>
            <p:nvPr/>
          </p:nvSpPr>
          <p:spPr>
            <a:xfrm>
              <a:off x="2214102" y="1887928"/>
              <a:ext cx="1234731" cy="384544"/>
            </a:xfrm>
            <a:prstGeom prst="rect">
              <a:avLst/>
            </a:prstGeom>
            <a:effectLst>
              <a:outerShdw blurRad="50800" dist="25400" dir="2700000">
                <a:srgbClr val="000000">
                  <a:alpha val="30000"/>
                </a:srgbClr>
              </a:outerShdw>
            </a:effectLst>
          </p:spPr>
          <p:txBody>
            <a:bodyPr wrap="square">
              <a:spAutoFit/>
            </a:bodyPr>
            <a:lstStyle/>
            <a:p>
              <a:r>
                <a:rPr lang="en-US" dirty="0" err="1">
                  <a:solidFill>
                    <a:srgbClr val="FFFFFF"/>
                  </a:solidFill>
                </a:rPr>
                <a:t>Nowoczesna</a:t>
              </a:r>
              <a:r>
                <a:rPr lang="en-US" dirty="0">
                  <a:solidFill>
                    <a:srgbClr val="FFFFFF"/>
                  </a:solidFill>
                </a:rPr>
                <a:t> </a:t>
              </a:r>
              <a:r>
                <a:rPr lang="en-US" dirty="0" err="1">
                  <a:solidFill>
                    <a:srgbClr val="FFFFFF"/>
                  </a:solidFill>
                </a:rPr>
                <a:t>Infrastruktura</a:t>
              </a:r>
              <a:r>
                <a:rPr lang="en-US" dirty="0">
                  <a:solidFill>
                    <a:srgbClr val="FFFFFF"/>
                  </a:solidFill>
                </a:rPr>
                <a:t> TV</a:t>
              </a:r>
            </a:p>
          </p:txBody>
        </p:sp>
      </p:grpSp>
      <p:grpSp>
        <p:nvGrpSpPr>
          <p:cNvPr id="3" name="Group 48"/>
          <p:cNvGrpSpPr/>
          <p:nvPr/>
        </p:nvGrpSpPr>
        <p:grpSpPr>
          <a:xfrm>
            <a:off x="2853733" y="2343994"/>
            <a:ext cx="9564846" cy="2276188"/>
            <a:chOff x="-452152" y="1049869"/>
            <a:chExt cx="9913652" cy="2358580"/>
          </a:xfrm>
        </p:grpSpPr>
        <p:sp>
          <p:nvSpPr>
            <p:cNvPr id="44" name="Oval 43"/>
            <p:cNvSpPr/>
            <p:nvPr/>
          </p:nvSpPr>
          <p:spPr>
            <a:xfrm flipV="1">
              <a:off x="4698938" y="2546341"/>
              <a:ext cx="4524434" cy="862108"/>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54" name="Oval 53"/>
            <p:cNvSpPr/>
            <p:nvPr/>
          </p:nvSpPr>
          <p:spPr>
            <a:xfrm flipV="1">
              <a:off x="-452152" y="2546341"/>
              <a:ext cx="5414280" cy="862108"/>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56" name="Oval 55"/>
            <p:cNvSpPr/>
            <p:nvPr/>
          </p:nvSpPr>
          <p:spPr>
            <a:xfrm flipV="1">
              <a:off x="5695950" y="1049869"/>
              <a:ext cx="3765550" cy="180340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58" name="Oval 57"/>
            <p:cNvSpPr/>
            <p:nvPr/>
          </p:nvSpPr>
          <p:spPr>
            <a:xfrm flipV="1">
              <a:off x="4648200" y="2235199"/>
              <a:ext cx="4495799" cy="541868"/>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nvGrpSpPr>
            <p:cNvPr id="4" name="Group 243"/>
            <p:cNvGrpSpPr/>
            <p:nvPr/>
          </p:nvGrpSpPr>
          <p:grpSpPr>
            <a:xfrm>
              <a:off x="606781" y="1219199"/>
              <a:ext cx="8310633" cy="1838026"/>
              <a:chOff x="-136809" y="987953"/>
              <a:chExt cx="8984375" cy="1987033"/>
            </a:xfrm>
          </p:grpSpPr>
          <p:pic>
            <p:nvPicPr>
              <p:cNvPr id="67" name="Picture 66" descr="car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0456" y="987953"/>
                <a:ext cx="1044751" cy="810975"/>
              </a:xfrm>
              <a:prstGeom prst="rect">
                <a:avLst/>
              </a:prstGeom>
            </p:spPr>
          </p:pic>
          <p:pic>
            <p:nvPicPr>
              <p:cNvPr id="69" name="Picture 68" descr="car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2206" y="1103005"/>
                <a:ext cx="376524" cy="686846"/>
              </a:xfrm>
              <a:prstGeom prst="rect">
                <a:avLst/>
              </a:prstGeom>
            </p:spPr>
          </p:pic>
          <p:pic>
            <p:nvPicPr>
              <p:cNvPr id="70" name="Picture 69" descr="cartv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3096" y="1113808"/>
                <a:ext cx="2704470" cy="1722527"/>
              </a:xfrm>
              <a:prstGeom prst="rect">
                <a:avLst/>
              </a:prstGeom>
            </p:spPr>
          </p:pic>
          <p:grpSp>
            <p:nvGrpSpPr>
              <p:cNvPr id="5" name="Group 64"/>
              <p:cNvGrpSpPr/>
              <p:nvPr/>
            </p:nvGrpSpPr>
            <p:grpSpPr>
              <a:xfrm>
                <a:off x="-136809" y="1735474"/>
                <a:ext cx="8872440" cy="1239512"/>
                <a:chOff x="-3127659" y="1633874"/>
                <a:chExt cx="8872440" cy="1239512"/>
              </a:xfrm>
            </p:grpSpPr>
            <p:sp>
              <p:nvSpPr>
                <p:cNvPr id="72" name="Oval 71"/>
                <p:cNvSpPr/>
                <p:nvPr/>
              </p:nvSpPr>
              <p:spPr>
                <a:xfrm flipV="1">
                  <a:off x="3200857" y="2608133"/>
                  <a:ext cx="2543924" cy="73970"/>
                </a:xfrm>
                <a:prstGeom prst="ellipse">
                  <a:avLst/>
                </a:prstGeom>
                <a:gradFill flip="none" rotWithShape="1">
                  <a:gsLst>
                    <a:gs pos="100000">
                      <a:srgbClr val="0096D6">
                        <a:alpha val="0"/>
                      </a:srgbClr>
                    </a:gs>
                    <a:gs pos="1000">
                      <a:srgbClr val="020608">
                        <a:alpha val="89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pic>
              <p:nvPicPr>
                <p:cNvPr id="73" name="Picture 72" descr="vs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7871" y="1633874"/>
                  <a:ext cx="1734857" cy="1103064"/>
                </a:xfrm>
                <a:prstGeom prst="rect">
                  <a:avLst/>
                </a:prstGeom>
              </p:spPr>
            </p:pic>
            <p:sp>
              <p:nvSpPr>
                <p:cNvPr id="74" name="Oval 73"/>
                <p:cNvSpPr/>
                <p:nvPr/>
              </p:nvSpPr>
              <p:spPr>
                <a:xfrm flipV="1">
                  <a:off x="1411293" y="2698153"/>
                  <a:ext cx="1987601" cy="86418"/>
                </a:xfrm>
                <a:prstGeom prst="ellipse">
                  <a:avLst/>
                </a:prstGeom>
                <a:gradFill flip="none" rotWithShape="1">
                  <a:gsLst>
                    <a:gs pos="100000">
                      <a:srgbClr val="0096D6">
                        <a:alpha val="0"/>
                      </a:srgbClr>
                    </a:gs>
                    <a:gs pos="1000">
                      <a:srgbClr val="020608">
                        <a:alpha val="89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40" name="Oval 39"/>
                <p:cNvSpPr/>
                <p:nvPr/>
              </p:nvSpPr>
              <p:spPr>
                <a:xfrm flipV="1">
                  <a:off x="-3127659" y="2684602"/>
                  <a:ext cx="3936140" cy="188784"/>
                </a:xfrm>
                <a:prstGeom prst="ellipse">
                  <a:avLst/>
                </a:prstGeom>
                <a:gradFill flip="none" rotWithShape="1">
                  <a:gsLst>
                    <a:gs pos="100000">
                      <a:srgbClr val="0096D6">
                        <a:alpha val="0"/>
                      </a:srgbClr>
                    </a:gs>
                    <a:gs pos="1000">
                      <a:srgbClr val="020608">
                        <a:alpha val="6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grpSp>
      </p:grpSp>
      <p:sp>
        <p:nvSpPr>
          <p:cNvPr id="77" name="Right Arrow 76"/>
          <p:cNvSpPr/>
          <p:nvPr/>
        </p:nvSpPr>
        <p:spPr>
          <a:xfrm>
            <a:off x="6191152" y="3059901"/>
            <a:ext cx="1862180" cy="604760"/>
          </a:xfrm>
          <a:prstGeom prst="rightArrow">
            <a:avLst/>
          </a:prstGeom>
          <a:solidFill>
            <a:srgbClr val="FFFFFF">
              <a:alpha val="30000"/>
            </a:srgbClr>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29" tIns="60915" rIns="121829" bIns="60915" rtlCol="0" anchor="ctr"/>
          <a:lstStyle/>
          <a:p>
            <a:pPr algn="ctr"/>
            <a:endParaRPr lang="en-US" dirty="0" smtClean="0">
              <a:solidFill>
                <a:srgbClr val="FFFFFF"/>
              </a:solidFill>
            </a:endParaRPr>
          </a:p>
        </p:txBody>
      </p:sp>
      <p:pic>
        <p:nvPicPr>
          <p:cNvPr id="38" name="Picture 37" descr="Globe01.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0015" y="3275791"/>
            <a:ext cx="690703" cy="681209"/>
          </a:xfrm>
          <a:prstGeom prst="rect">
            <a:avLst/>
          </a:prstGeom>
          <a:effectLst>
            <a:outerShdw blurRad="50800" dist="38100" dir="2700000">
              <a:srgbClr val="000000">
                <a:alpha val="43000"/>
              </a:srgbClr>
            </a:outerShdw>
          </a:effectLst>
        </p:spPr>
      </p:pic>
      <p:pic>
        <p:nvPicPr>
          <p:cNvPr id="42" name="Picture 41" descr="New_Cloud.png"/>
          <p:cNvPicPr>
            <a:picLocks noChangeAspect="1"/>
          </p:cNvPicPr>
          <p:nvPr/>
        </p:nvPicPr>
        <p:blipFill>
          <a:blip r:embed="rId8"/>
          <a:stretch>
            <a:fillRect/>
          </a:stretch>
        </p:blipFill>
        <p:spPr>
          <a:xfrm>
            <a:off x="3615558" y="2133755"/>
            <a:ext cx="3845285" cy="2334332"/>
          </a:xfrm>
          <a:prstGeom prst="rect">
            <a:avLst/>
          </a:prstGeom>
        </p:spPr>
      </p:pic>
      <p:pic>
        <p:nvPicPr>
          <p:cNvPr id="50" name="Picture 49" descr="arch2.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01779">
            <a:off x="2841660" y="2519912"/>
            <a:ext cx="3673067" cy="1420013"/>
          </a:xfrm>
          <a:prstGeom prst="rect">
            <a:avLst/>
          </a:prstGeom>
        </p:spPr>
      </p:pic>
      <p:pic>
        <p:nvPicPr>
          <p:cNvPr id="41" name="Picture 4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65573" y="4282755"/>
            <a:ext cx="559578" cy="559724"/>
          </a:xfrm>
          <a:prstGeom prst="rect">
            <a:avLst/>
          </a:prstGeom>
        </p:spPr>
      </p:pic>
      <p:pic>
        <p:nvPicPr>
          <p:cNvPr id="43" name="Picture 4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rot="193262">
            <a:off x="725871" y="1484432"/>
            <a:ext cx="638991" cy="639157"/>
          </a:xfrm>
          <a:prstGeom prst="rect">
            <a:avLst/>
          </a:prstGeom>
          <a:noFill/>
          <a:ln w="9525">
            <a:noFill/>
            <a:miter lim="800000"/>
            <a:headEnd/>
            <a:tailEnd/>
          </a:ln>
          <a:effectLst>
            <a:outerShdw blurRad="50800" dist="38100" dir="2700000" rotWithShape="0">
              <a:srgbClr val="000000">
                <a:alpha val="25000"/>
              </a:srgbClr>
            </a:outerShdw>
          </a:effectLst>
        </p:spPr>
      </p:pic>
      <p:grpSp>
        <p:nvGrpSpPr>
          <p:cNvPr id="10" name="Group 9"/>
          <p:cNvGrpSpPr/>
          <p:nvPr/>
        </p:nvGrpSpPr>
        <p:grpSpPr>
          <a:xfrm>
            <a:off x="9129289" y="1621287"/>
            <a:ext cx="1492695" cy="3461524"/>
            <a:chOff x="6848736" y="1215963"/>
            <a:chExt cx="1119813" cy="2596143"/>
          </a:xfrm>
        </p:grpSpPr>
        <p:sp>
          <p:nvSpPr>
            <p:cNvPr id="51" name=" 3"/>
            <p:cNvSpPr/>
            <p:nvPr/>
          </p:nvSpPr>
          <p:spPr>
            <a:xfrm rot="13253763" flipH="1" flipV="1">
              <a:off x="6998576" y="1215963"/>
              <a:ext cx="969973" cy="1090537"/>
            </a:xfrm>
            <a:prstGeom prst="swooshArrow">
              <a:avLst>
                <a:gd name="adj1" fmla="val 25000"/>
                <a:gd name="adj2" fmla="val 25000"/>
              </a:avLst>
            </a:prstGeom>
            <a:gradFill flip="none" rotWithShape="1">
              <a:gsLst>
                <a:gs pos="0">
                  <a:schemeClr val="bg1">
                    <a:alpha val="50000"/>
                  </a:schemeClr>
                </a:gs>
                <a:gs pos="100000">
                  <a:schemeClr val="bg1">
                    <a:alpha val="4000"/>
                  </a:schemeClr>
                </a:gs>
              </a:gsLst>
              <a:lin ang="10800000" scaled="0"/>
              <a:tileRect/>
            </a:gradFill>
            <a:ln w="9525" cap="flat" cmpd="sng" algn="ctr">
              <a:noFill/>
              <a:prstDash val="solid"/>
              <a:round/>
              <a:headEnd type="none" w="med" len="med"/>
              <a:tailEnd type="none" w="med" len="med"/>
            </a:ln>
            <a:effectLst/>
          </p:spPr>
        </p:sp>
        <p:sp>
          <p:nvSpPr>
            <p:cNvPr id="53" name=" 3"/>
            <p:cNvSpPr/>
            <p:nvPr/>
          </p:nvSpPr>
          <p:spPr>
            <a:xfrm rot="2029677" flipH="1" flipV="1">
              <a:off x="6848736" y="2721569"/>
              <a:ext cx="969973" cy="1090537"/>
            </a:xfrm>
            <a:prstGeom prst="swooshArrow">
              <a:avLst>
                <a:gd name="adj1" fmla="val 25000"/>
                <a:gd name="adj2" fmla="val 25000"/>
              </a:avLst>
            </a:prstGeom>
            <a:gradFill flip="none" rotWithShape="1">
              <a:gsLst>
                <a:gs pos="0">
                  <a:schemeClr val="bg1">
                    <a:alpha val="50000"/>
                  </a:schemeClr>
                </a:gs>
                <a:gs pos="100000">
                  <a:schemeClr val="bg1">
                    <a:alpha val="4000"/>
                  </a:schemeClr>
                </a:gs>
              </a:gsLst>
              <a:lin ang="10800000" scaled="0"/>
              <a:tileRect/>
            </a:gradFill>
            <a:ln w="9525" cap="flat" cmpd="sng" algn="ctr">
              <a:noFill/>
              <a:prstDash val="solid"/>
              <a:round/>
              <a:headEnd type="none" w="med" len="med"/>
              <a:tailEnd type="none" w="med" len="med"/>
            </a:ln>
            <a:effectLst/>
          </p:spPr>
        </p:sp>
      </p:grpSp>
      <p:pic>
        <p:nvPicPr>
          <p:cNvPr id="8" name="Picture 7" descr="Proxy_ping_1214_128.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6786" y="2379330"/>
            <a:ext cx="697193" cy="697375"/>
          </a:xfrm>
          <a:prstGeom prst="rect">
            <a:avLst/>
          </a:prstGeom>
        </p:spPr>
      </p:pic>
    </p:spTree>
    <p:extLst>
      <p:ext uri="{BB962C8B-B14F-4D97-AF65-F5344CB8AC3E}">
        <p14:creationId xmlns:p14="http://schemas.microsoft.com/office/powerpoint/2010/main" val="13307010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Technologia</a:t>
            </a:r>
            <a:r>
              <a:rPr lang="en-US" dirty="0" smtClean="0"/>
              <a:t> </a:t>
            </a:r>
            <a:r>
              <a:rPr lang="en-US" dirty="0" err="1" smtClean="0"/>
              <a:t>i</a:t>
            </a:r>
            <a:r>
              <a:rPr lang="en-US" dirty="0" smtClean="0"/>
              <a:t> </a:t>
            </a:r>
            <a:r>
              <a:rPr lang="en-US" dirty="0" err="1" smtClean="0"/>
              <a:t>korzyści</a:t>
            </a:r>
            <a:r>
              <a:rPr lang="en-US" dirty="0"/>
              <a:t> </a:t>
            </a:r>
            <a:r>
              <a:rPr lang="en-US" dirty="0" smtClean="0"/>
              <a:t>HEVC (H.265)</a:t>
            </a:r>
            <a:endParaRPr lang="en-US" dirty="0"/>
          </a:p>
        </p:txBody>
      </p:sp>
      <p:sp>
        <p:nvSpPr>
          <p:cNvPr id="7" name="Text Placeholder 6"/>
          <p:cNvSpPr>
            <a:spLocks noGrp="1"/>
          </p:cNvSpPr>
          <p:nvPr>
            <p:ph type="body" sz="quarter" idx="10"/>
          </p:nvPr>
        </p:nvSpPr>
        <p:spPr>
          <a:xfrm>
            <a:off x="337918" y="1216584"/>
            <a:ext cx="11433546" cy="4965192"/>
          </a:xfrm>
        </p:spPr>
        <p:txBody>
          <a:bodyPr/>
          <a:lstStyle/>
          <a:p>
            <a:r>
              <a:rPr lang="en-US" sz="1800"/>
              <a:t>k</a:t>
            </a:r>
            <a:r>
              <a:rPr lang="en-US" sz="1800" smtClean="0"/>
              <a:t>odek </a:t>
            </a:r>
            <a:r>
              <a:rPr lang="en-US" sz="1800" dirty="0" smtClean="0"/>
              <a:t>HEVC (H.265) </a:t>
            </a:r>
            <a:r>
              <a:rPr lang="en-US" sz="1800" dirty="0" err="1" smtClean="0"/>
              <a:t>oferuje</a:t>
            </a:r>
            <a:r>
              <a:rPr lang="en-US" sz="1800" dirty="0" smtClean="0"/>
              <a:t> </a:t>
            </a:r>
            <a:r>
              <a:rPr lang="en-US" sz="1800" dirty="0" err="1" smtClean="0"/>
              <a:t>kompresję</a:t>
            </a:r>
            <a:r>
              <a:rPr lang="en-US" sz="1800" dirty="0" smtClean="0"/>
              <a:t> ~2 x </a:t>
            </a:r>
            <a:r>
              <a:rPr lang="en-US" sz="1800" dirty="0" err="1" smtClean="0"/>
              <a:t>efektywniejszą</a:t>
            </a:r>
            <a:r>
              <a:rPr lang="en-US" sz="1800" dirty="0" smtClean="0"/>
              <a:t> </a:t>
            </a:r>
            <a:r>
              <a:rPr lang="en-US" sz="1800" dirty="0" err="1" smtClean="0"/>
              <a:t>niż</a:t>
            </a:r>
            <a:r>
              <a:rPr lang="en-US" sz="1800" dirty="0" smtClean="0"/>
              <a:t> H</a:t>
            </a:r>
            <a:r>
              <a:rPr lang="en-US" sz="1800" smtClean="0"/>
              <a:t>.264  </a:t>
            </a:r>
            <a:endParaRPr lang="en-US" sz="1800" dirty="0" smtClean="0"/>
          </a:p>
          <a:p>
            <a:endParaRPr lang="en-US" sz="1800" dirty="0" smtClean="0"/>
          </a:p>
          <a:p>
            <a:endParaRPr lang="en-US" sz="1800" dirty="0"/>
          </a:p>
          <a:p>
            <a:endParaRPr lang="en-US" sz="1800" dirty="0" smtClean="0"/>
          </a:p>
          <a:p>
            <a:r>
              <a:rPr lang="en-US" sz="1800" dirty="0" err="1"/>
              <a:t>A</a:t>
            </a:r>
            <a:r>
              <a:rPr lang="en-US" sz="1800" smtClean="0"/>
              <a:t>nalitycy </a:t>
            </a:r>
            <a:r>
              <a:rPr lang="en-US" sz="1800" dirty="0" err="1" smtClean="0"/>
              <a:t>uważają</a:t>
            </a:r>
            <a:r>
              <a:rPr lang="en-US" sz="1800" dirty="0" smtClean="0"/>
              <a:t>, </a:t>
            </a:r>
            <a:r>
              <a:rPr lang="en-US" sz="1800" dirty="0" err="1" smtClean="0"/>
              <a:t>iż</a:t>
            </a:r>
            <a:r>
              <a:rPr lang="en-US" sz="1800" dirty="0" smtClean="0"/>
              <a:t> HEVC </a:t>
            </a:r>
            <a:r>
              <a:rPr lang="en-US" sz="1800" dirty="0" err="1" smtClean="0"/>
              <a:t>stanie</a:t>
            </a:r>
            <a:r>
              <a:rPr lang="en-US" sz="1800" dirty="0" smtClean="0"/>
              <a:t> </a:t>
            </a:r>
            <a:r>
              <a:rPr lang="en-US" sz="1800" dirty="0" err="1"/>
              <a:t>się</a:t>
            </a:r>
            <a:r>
              <a:rPr lang="en-US" sz="1800" dirty="0"/>
              <a:t> </a:t>
            </a:r>
            <a:r>
              <a:rPr lang="en-US" sz="1800" dirty="0" err="1"/>
              <a:t>jednym</a:t>
            </a:r>
            <a:r>
              <a:rPr lang="en-US" sz="1800" dirty="0"/>
              <a:t> z </a:t>
            </a:r>
            <a:r>
              <a:rPr lang="en-US" sz="1800" dirty="0" err="1"/>
              <a:t>najszybciej</a:t>
            </a:r>
            <a:r>
              <a:rPr lang="en-US" sz="1800" dirty="0"/>
              <a:t> </a:t>
            </a:r>
            <a:r>
              <a:rPr lang="en-US" sz="1800" dirty="0" err="1" smtClean="0"/>
              <a:t>przyjętych</a:t>
            </a:r>
            <a:r>
              <a:rPr lang="en-US" sz="1800" dirty="0" smtClean="0"/>
              <a:t> </a:t>
            </a:r>
            <a:r>
              <a:rPr lang="en-US" sz="1800" dirty="0" err="1" smtClean="0"/>
              <a:t>nowych</a:t>
            </a:r>
            <a:r>
              <a:rPr lang="en-US" sz="1800" dirty="0" smtClean="0"/>
              <a:t> </a:t>
            </a:r>
            <a:r>
              <a:rPr lang="en-US" sz="1800" dirty="0" err="1" smtClean="0"/>
              <a:t>kodeków</a:t>
            </a:r>
            <a:r>
              <a:rPr lang="en-US" sz="1800" dirty="0" smtClean="0"/>
              <a:t>; jest </a:t>
            </a:r>
            <a:r>
              <a:rPr lang="en-US" sz="1800" dirty="0" err="1" smtClean="0"/>
              <a:t>napędzany</a:t>
            </a:r>
            <a:r>
              <a:rPr lang="en-US" sz="1800" dirty="0" smtClean="0"/>
              <a:t> </a:t>
            </a:r>
            <a:r>
              <a:rPr lang="en-US" sz="1800" dirty="0" err="1" smtClean="0"/>
              <a:t>przez</a:t>
            </a:r>
            <a:r>
              <a:rPr lang="en-US" sz="1800" dirty="0" smtClean="0"/>
              <a:t> </a:t>
            </a:r>
            <a:r>
              <a:rPr lang="en-US" sz="1800" dirty="0" err="1" smtClean="0"/>
              <a:t>usługi</a:t>
            </a:r>
            <a:r>
              <a:rPr lang="en-US" sz="1800" dirty="0" smtClean="0"/>
              <a:t> </a:t>
            </a:r>
            <a:r>
              <a:rPr lang="en-US" sz="1800" dirty="0" err="1" smtClean="0"/>
              <a:t>strumieniowania</a:t>
            </a:r>
            <a:r>
              <a:rPr lang="en-US" sz="1800" dirty="0" smtClean="0"/>
              <a:t> </a:t>
            </a:r>
            <a:r>
              <a:rPr lang="en-US" sz="1800" dirty="0" err="1" smtClean="0"/>
              <a:t>treści</a:t>
            </a:r>
            <a:r>
              <a:rPr lang="en-US" sz="1800" dirty="0" smtClean="0"/>
              <a:t> do </a:t>
            </a:r>
            <a:r>
              <a:rPr lang="en-US" sz="1800" dirty="0" err="1"/>
              <a:t>telefonów</a:t>
            </a:r>
            <a:r>
              <a:rPr lang="en-US" sz="1800" dirty="0"/>
              <a:t> </a:t>
            </a:r>
            <a:r>
              <a:rPr lang="en-US" sz="1800" dirty="0" err="1"/>
              <a:t>komórkowych</a:t>
            </a:r>
            <a:r>
              <a:rPr lang="en-US" sz="1800" dirty="0"/>
              <a:t> </a:t>
            </a:r>
            <a:r>
              <a:rPr lang="en-US" sz="1800" dirty="0" err="1"/>
              <a:t>i</a:t>
            </a:r>
            <a:r>
              <a:rPr lang="en-US" sz="1800" dirty="0"/>
              <a:t> OTT do </a:t>
            </a:r>
            <a:r>
              <a:rPr lang="en-US" sz="1800" dirty="0" err="1" smtClean="0"/>
              <a:t>tabletów</a:t>
            </a:r>
            <a:r>
              <a:rPr lang="en-US" sz="1800" dirty="0"/>
              <a:t> </a:t>
            </a:r>
            <a:r>
              <a:rPr lang="en-US" sz="1800" err="1" smtClean="0"/>
              <a:t>oraz</a:t>
            </a:r>
            <a:r>
              <a:rPr lang="en-US" sz="1800" smtClean="0"/>
              <a:t> PC.</a:t>
            </a:r>
            <a:endParaRPr lang="en-US" sz="1800" dirty="0" smtClean="0"/>
          </a:p>
          <a:p>
            <a:r>
              <a:rPr lang="en-US" sz="1800" dirty="0" err="1"/>
              <a:t>Dwa</a:t>
            </a:r>
            <a:r>
              <a:rPr lang="en-US" sz="1800" dirty="0"/>
              <a:t> </a:t>
            </a:r>
            <a:r>
              <a:rPr lang="en-US" sz="1800" dirty="0" err="1" smtClean="0"/>
              <a:t>różne</a:t>
            </a:r>
            <a:r>
              <a:rPr lang="en-US" sz="1800" dirty="0" smtClean="0"/>
              <a:t> </a:t>
            </a:r>
            <a:r>
              <a:rPr lang="en-US" sz="1800" dirty="0" err="1"/>
              <a:t>przypadki</a:t>
            </a:r>
            <a:r>
              <a:rPr lang="en-US" sz="1800" dirty="0"/>
              <a:t> </a:t>
            </a:r>
            <a:r>
              <a:rPr lang="en-US" sz="1800" dirty="0" err="1" smtClean="0"/>
              <a:t>wykorzystania</a:t>
            </a:r>
            <a:r>
              <a:rPr lang="en-US" sz="1800" dirty="0" smtClean="0"/>
              <a:t>:  </a:t>
            </a:r>
            <a:endParaRPr lang="en-US" sz="1800" dirty="0"/>
          </a:p>
          <a:p>
            <a:pPr lvl="1"/>
            <a:r>
              <a:rPr lang="en-US" sz="1600" dirty="0"/>
              <a:t>HEVC </a:t>
            </a:r>
            <a:r>
              <a:rPr lang="en-US" sz="1600" dirty="0" smtClean="0"/>
              <a:t>HD – </a:t>
            </a:r>
            <a:r>
              <a:rPr lang="en-US" sz="1600" dirty="0" err="1" smtClean="0"/>
              <a:t>poprawa</a:t>
            </a:r>
            <a:r>
              <a:rPr lang="en-US" sz="1600" dirty="0" smtClean="0"/>
              <a:t> </a:t>
            </a:r>
            <a:r>
              <a:rPr lang="en-US" sz="1600" dirty="0" err="1" smtClean="0"/>
              <a:t>zasięgu</a:t>
            </a:r>
            <a:r>
              <a:rPr lang="en-US" sz="1600" dirty="0" smtClean="0"/>
              <a:t> </a:t>
            </a:r>
            <a:r>
              <a:rPr lang="en-US" sz="1600" dirty="0" err="1" smtClean="0"/>
              <a:t>i</a:t>
            </a:r>
            <a:r>
              <a:rPr lang="en-US" sz="1600" dirty="0" smtClean="0"/>
              <a:t> </a:t>
            </a:r>
            <a:r>
              <a:rPr lang="en-US" sz="1600" dirty="0" err="1" smtClean="0"/>
              <a:t>jakości</a:t>
            </a:r>
            <a:r>
              <a:rPr lang="en-US" sz="1600" dirty="0" smtClean="0"/>
              <a:t>: </a:t>
            </a:r>
            <a:r>
              <a:rPr lang="en-US" sz="1600" dirty="0" err="1" smtClean="0"/>
              <a:t>telco</a:t>
            </a:r>
            <a:r>
              <a:rPr lang="en-US" sz="1600" dirty="0" smtClean="0"/>
              <a:t> </a:t>
            </a:r>
            <a:r>
              <a:rPr lang="en-US" sz="1600" dirty="0"/>
              <a:t>(DSL), OTT, </a:t>
            </a:r>
            <a:r>
              <a:rPr lang="en-US" sz="1600" dirty="0" err="1" smtClean="0"/>
              <a:t>telewizja</a:t>
            </a:r>
            <a:r>
              <a:rPr lang="en-US" sz="1600" dirty="0" smtClean="0"/>
              <a:t> </a:t>
            </a:r>
            <a:r>
              <a:rPr lang="en-US" sz="1600" dirty="0" err="1" smtClean="0"/>
              <a:t>kablowa</a:t>
            </a:r>
            <a:r>
              <a:rPr lang="en-US" sz="1600" dirty="0" smtClean="0"/>
              <a:t> </a:t>
            </a:r>
            <a:r>
              <a:rPr lang="en-US" sz="1600" dirty="0"/>
              <a:t>(all-IP </a:t>
            </a:r>
            <a:r>
              <a:rPr lang="en-US" sz="1600" dirty="0" err="1"/>
              <a:t>lub</a:t>
            </a:r>
            <a:r>
              <a:rPr lang="en-US" sz="1600" dirty="0"/>
              <a:t> </a:t>
            </a:r>
            <a:r>
              <a:rPr lang="en-US" sz="1600" dirty="0" err="1" smtClean="0"/>
              <a:t>NetworkDVR</a:t>
            </a:r>
            <a:r>
              <a:rPr lang="en-US" sz="1600" dirty="0"/>
              <a:t>), </a:t>
            </a:r>
            <a:br>
              <a:rPr lang="en-US" sz="1600" dirty="0"/>
            </a:br>
            <a:r>
              <a:rPr lang="en-US" sz="1600" dirty="0"/>
              <a:t>	</a:t>
            </a:r>
            <a:r>
              <a:rPr lang="en-US" sz="1600" dirty="0" err="1"/>
              <a:t>telewizja</a:t>
            </a:r>
            <a:r>
              <a:rPr lang="en-US" sz="1600" dirty="0"/>
              <a:t> </a:t>
            </a:r>
            <a:r>
              <a:rPr lang="en-US" sz="1600" dirty="0" err="1" smtClean="0"/>
              <a:t>satelitarna</a:t>
            </a:r>
            <a:r>
              <a:rPr lang="en-US" sz="1600" dirty="0" smtClean="0"/>
              <a:t>/</a:t>
            </a:r>
            <a:r>
              <a:rPr lang="en-US" sz="1600" dirty="0" err="1" smtClean="0"/>
              <a:t>terestialna</a:t>
            </a:r>
            <a:r>
              <a:rPr lang="en-US" sz="1600" dirty="0"/>
              <a:t>,</a:t>
            </a:r>
            <a:r>
              <a:rPr lang="en-US" sz="1600" dirty="0" smtClean="0"/>
              <a:t> HD VOD</a:t>
            </a:r>
          </a:p>
          <a:p>
            <a:pPr lvl="1"/>
            <a:r>
              <a:rPr lang="en-US" sz="1600" dirty="0" smtClean="0"/>
              <a:t>Ultra </a:t>
            </a:r>
            <a:r>
              <a:rPr lang="en-US" sz="1600" dirty="0"/>
              <a:t>4K HD </a:t>
            </a:r>
            <a:r>
              <a:rPr lang="en-US" sz="1600" dirty="0" smtClean="0"/>
              <a:t>– </a:t>
            </a:r>
            <a:r>
              <a:rPr lang="en-US" sz="1600" dirty="0" err="1" smtClean="0"/>
              <a:t>wysoka</a:t>
            </a:r>
            <a:r>
              <a:rPr lang="en-US" sz="1600" dirty="0" smtClean="0"/>
              <a:t> </a:t>
            </a:r>
            <a:r>
              <a:rPr lang="en-US" sz="1600" dirty="0" err="1" smtClean="0"/>
              <a:t>jakość</a:t>
            </a:r>
            <a:r>
              <a:rPr lang="en-US" sz="1600" dirty="0" smtClean="0"/>
              <a:t>: 4Kp60</a:t>
            </a:r>
            <a:r>
              <a:rPr lang="en-US" sz="1600" dirty="0"/>
              <a:t>/</a:t>
            </a:r>
            <a:r>
              <a:rPr lang="en-US" sz="1600" dirty="0" smtClean="0"/>
              <a:t>10 bit </a:t>
            </a:r>
            <a:r>
              <a:rPr lang="en-US" sz="1600" dirty="0" err="1" smtClean="0"/>
              <a:t>dla</a:t>
            </a:r>
            <a:r>
              <a:rPr lang="en-US" sz="1600" dirty="0" smtClean="0"/>
              <a:t> </a:t>
            </a:r>
            <a:r>
              <a:rPr lang="en-US" sz="1600" dirty="0" err="1" smtClean="0"/>
              <a:t>sportu</a:t>
            </a:r>
            <a:r>
              <a:rPr lang="en-US" sz="1600" dirty="0" smtClean="0"/>
              <a:t>, 4Kp24</a:t>
            </a:r>
            <a:r>
              <a:rPr lang="en-US" sz="1600" dirty="0"/>
              <a:t>/30 </a:t>
            </a:r>
            <a:r>
              <a:rPr lang="en-US" sz="1600" dirty="0" err="1"/>
              <a:t>dla</a:t>
            </a:r>
            <a:r>
              <a:rPr lang="en-US" sz="1600" dirty="0"/>
              <a:t> </a:t>
            </a:r>
            <a:r>
              <a:rPr lang="en-US" sz="1600" dirty="0" err="1" smtClean="0"/>
              <a:t>filmów</a:t>
            </a:r>
            <a:r>
              <a:rPr lang="en-US" sz="1600" dirty="0" smtClean="0"/>
              <a:t> </a:t>
            </a:r>
            <a:r>
              <a:rPr lang="en-US" sz="1600" dirty="0"/>
              <a:t>/ </a:t>
            </a:r>
            <a:r>
              <a:rPr lang="en-US" sz="1600" dirty="0" smtClean="0"/>
              <a:t>broadcast, </a:t>
            </a:r>
            <a:br>
              <a:rPr lang="en-US" sz="1600" dirty="0" smtClean="0"/>
            </a:br>
            <a:r>
              <a:rPr lang="en-US" sz="1600" dirty="0" smtClean="0"/>
              <a:t>	OTT (Netflix </a:t>
            </a:r>
            <a:r>
              <a:rPr lang="en-US" sz="1600" dirty="0" err="1"/>
              <a:t>i</a:t>
            </a:r>
            <a:r>
              <a:rPr lang="en-US" sz="1600" dirty="0"/>
              <a:t> </a:t>
            </a:r>
            <a:r>
              <a:rPr lang="en-US" sz="1600" dirty="0" smtClean="0"/>
              <a:t>Sony) </a:t>
            </a:r>
            <a:r>
              <a:rPr lang="en-US" sz="1600" dirty="0" err="1" smtClean="0"/>
              <a:t>dla</a:t>
            </a:r>
            <a:r>
              <a:rPr lang="en-US" sz="1600" dirty="0" smtClean="0"/>
              <a:t> </a:t>
            </a:r>
            <a:r>
              <a:rPr lang="en-US" sz="1600" dirty="0" err="1" smtClean="0"/>
              <a:t>streamingu</a:t>
            </a:r>
            <a:r>
              <a:rPr lang="en-US" sz="1600" dirty="0" smtClean="0"/>
              <a:t> 4Kp24</a:t>
            </a:r>
            <a:r>
              <a:rPr lang="en-US" sz="1600" dirty="0"/>
              <a:t>/</a:t>
            </a:r>
            <a:r>
              <a:rPr lang="en-US" sz="1600" dirty="0" smtClean="0"/>
              <a:t>30</a:t>
            </a:r>
            <a:br>
              <a:rPr lang="en-US" sz="1600" dirty="0" smtClean="0"/>
            </a:br>
            <a:endParaRPr lang="en-US" sz="1600" dirty="0" smtClean="0"/>
          </a:p>
          <a:p>
            <a:r>
              <a:rPr lang="en-US" sz="1800" dirty="0" err="1" smtClean="0"/>
              <a:t>Specyfikacja</a:t>
            </a:r>
            <a:r>
              <a:rPr lang="en-US" sz="1800" dirty="0" smtClean="0"/>
              <a:t> HDMI 2.0 jest </a:t>
            </a:r>
            <a:r>
              <a:rPr lang="en-US" sz="1800" dirty="0" err="1" smtClean="0"/>
              <a:t>udostępniona</a:t>
            </a:r>
            <a:r>
              <a:rPr lang="en-US" sz="1800" dirty="0" smtClean="0"/>
              <a:t> </a:t>
            </a:r>
            <a:r>
              <a:rPr lang="en-US" sz="1800" dirty="0" err="1" smtClean="0"/>
              <a:t>i</a:t>
            </a:r>
            <a:r>
              <a:rPr lang="en-US" sz="1800" dirty="0" smtClean="0"/>
              <a:t> </a:t>
            </a:r>
            <a:r>
              <a:rPr lang="en-US" sz="1800" dirty="0" err="1" smtClean="0"/>
              <a:t>umożliwia</a:t>
            </a:r>
            <a:r>
              <a:rPr lang="en-US" sz="1800" dirty="0" smtClean="0"/>
              <a:t> </a:t>
            </a:r>
            <a:r>
              <a:rPr lang="en-US" sz="1800" dirty="0" err="1" smtClean="0"/>
              <a:t>odbiór</a:t>
            </a:r>
            <a:r>
              <a:rPr lang="en-US" sz="1800" dirty="0" smtClean="0"/>
              <a:t> </a:t>
            </a:r>
            <a:r>
              <a:rPr lang="en-US" sz="1800" dirty="0" err="1" smtClean="0"/>
              <a:t>jakości</a:t>
            </a:r>
            <a:r>
              <a:rPr lang="en-US" sz="1800" dirty="0" smtClean="0"/>
              <a:t> 4Kp60 10bit.</a:t>
            </a:r>
          </a:p>
        </p:txBody>
      </p:sp>
      <p:graphicFrame>
        <p:nvGraphicFramePr>
          <p:cNvPr id="2" name="Table 1"/>
          <p:cNvGraphicFramePr>
            <a:graphicFrameLocks noGrp="1"/>
          </p:cNvGraphicFramePr>
          <p:nvPr>
            <p:extLst>
              <p:ext uri="{D42A27DB-BD31-4B8C-83A1-F6EECF244321}">
                <p14:modId xmlns:p14="http://schemas.microsoft.com/office/powerpoint/2010/main" val="1141696323"/>
              </p:ext>
            </p:extLst>
          </p:nvPr>
        </p:nvGraphicFramePr>
        <p:xfrm>
          <a:off x="705396" y="1802672"/>
          <a:ext cx="10394225" cy="1219200"/>
        </p:xfrm>
        <a:graphic>
          <a:graphicData uri="http://schemas.openxmlformats.org/drawingml/2006/table">
            <a:tbl>
              <a:tblPr firstRow="1" bandRow="1">
                <a:tableStyleId>{9D7B26C5-4107-4FEC-AEDC-1716B250A1EF}</a:tableStyleId>
              </a:tblPr>
              <a:tblGrid>
                <a:gridCol w="2078845"/>
                <a:gridCol w="2078845"/>
                <a:gridCol w="2078845"/>
                <a:gridCol w="2078845"/>
                <a:gridCol w="2078845"/>
              </a:tblGrid>
              <a:tr h="254726">
                <a:tc>
                  <a:txBody>
                    <a:bodyPr/>
                    <a:lstStyle/>
                    <a:p>
                      <a:r>
                        <a:rPr lang="en-US" sz="1400" dirty="0" smtClean="0">
                          <a:solidFill>
                            <a:srgbClr val="FFFFFF"/>
                          </a:solidFill>
                        </a:rPr>
                        <a:t>KODEK</a:t>
                      </a:r>
                      <a:endParaRPr lang="en-US" sz="1400" dirty="0">
                        <a:solidFill>
                          <a:srgbClr val="FFFFFF"/>
                        </a:solidFill>
                      </a:endParaRPr>
                    </a:p>
                  </a:txBody>
                  <a:tcPr/>
                </a:tc>
                <a:tc>
                  <a:txBody>
                    <a:bodyPr/>
                    <a:lstStyle/>
                    <a:p>
                      <a:pPr algn="ctr"/>
                      <a:r>
                        <a:rPr lang="en-US" sz="1400" dirty="0" smtClean="0">
                          <a:solidFill>
                            <a:srgbClr val="FFFFFF"/>
                          </a:solidFill>
                        </a:rPr>
                        <a:t>SD</a:t>
                      </a:r>
                      <a:endParaRPr lang="en-US" sz="1400" dirty="0">
                        <a:solidFill>
                          <a:srgbClr val="FFFFFF"/>
                        </a:solidFill>
                      </a:endParaRPr>
                    </a:p>
                  </a:txBody>
                  <a:tcPr/>
                </a:tc>
                <a:tc>
                  <a:txBody>
                    <a:bodyPr/>
                    <a:lstStyle/>
                    <a:p>
                      <a:pPr algn="ctr"/>
                      <a:r>
                        <a:rPr lang="en-US" sz="1400" dirty="0" smtClean="0">
                          <a:solidFill>
                            <a:srgbClr val="FFFFFF"/>
                          </a:solidFill>
                        </a:rPr>
                        <a:t>HD (1080p30)</a:t>
                      </a:r>
                      <a:endParaRPr lang="en-US" sz="1400" dirty="0">
                        <a:solidFill>
                          <a:srgbClr val="FFFFFF"/>
                        </a:solidFill>
                      </a:endParaRPr>
                    </a:p>
                  </a:txBody>
                  <a:tcPr/>
                </a:tc>
                <a:tc>
                  <a:txBody>
                    <a:bodyPr/>
                    <a:lstStyle/>
                    <a:p>
                      <a:pPr algn="ctr"/>
                      <a:r>
                        <a:rPr lang="en-US" sz="1400" dirty="0" smtClean="0">
                          <a:solidFill>
                            <a:srgbClr val="FFFFFF"/>
                          </a:solidFill>
                        </a:rPr>
                        <a:t> UHD (4Kp24/30)</a:t>
                      </a:r>
                      <a:endParaRPr lang="en-US" sz="1400" dirty="0">
                        <a:solidFill>
                          <a:srgbClr val="FFFFFF"/>
                        </a:solidFill>
                      </a:endParaRPr>
                    </a:p>
                  </a:txBody>
                  <a:tcPr/>
                </a:tc>
                <a:tc>
                  <a:txBody>
                    <a:bodyPr/>
                    <a:lstStyle/>
                    <a:p>
                      <a:pPr algn="ctr"/>
                      <a:r>
                        <a:rPr lang="en-US" sz="1400" dirty="0" smtClean="0">
                          <a:solidFill>
                            <a:srgbClr val="FFFFFF"/>
                          </a:solidFill>
                        </a:rPr>
                        <a:t>UHD (4Kp60)</a:t>
                      </a:r>
                      <a:endParaRPr lang="en-US" sz="1400" dirty="0">
                        <a:solidFill>
                          <a:srgbClr val="FFFFFF"/>
                        </a:solidFill>
                      </a:endParaRPr>
                    </a:p>
                  </a:txBody>
                  <a:tcPr/>
                </a:tc>
              </a:tr>
              <a:tr h="254726">
                <a:tc>
                  <a:txBody>
                    <a:bodyPr/>
                    <a:lstStyle/>
                    <a:p>
                      <a:r>
                        <a:rPr lang="en-US" sz="1400" dirty="0" smtClean="0">
                          <a:solidFill>
                            <a:srgbClr val="FFFFFF"/>
                          </a:solidFill>
                        </a:rPr>
                        <a:t>MPEG 2</a:t>
                      </a:r>
                      <a:endParaRPr lang="en-US" sz="1400" dirty="0">
                        <a:solidFill>
                          <a:srgbClr val="FFFFFF"/>
                        </a:solidFill>
                      </a:endParaRPr>
                    </a:p>
                  </a:txBody>
                  <a:tcPr/>
                </a:tc>
                <a:tc>
                  <a:txBody>
                    <a:bodyPr/>
                    <a:lstStyle/>
                    <a:p>
                      <a:pPr algn="ctr"/>
                      <a:r>
                        <a:rPr lang="en-US" sz="1400" dirty="0" smtClean="0">
                          <a:solidFill>
                            <a:srgbClr val="FFFFFF"/>
                          </a:solidFill>
                        </a:rPr>
                        <a:t>3-4.5</a:t>
                      </a:r>
                      <a:r>
                        <a:rPr lang="en-US" sz="1400" baseline="0" dirty="0" smtClean="0">
                          <a:solidFill>
                            <a:srgbClr val="FFFFFF"/>
                          </a:solidFill>
                        </a:rPr>
                        <a:t> Mbps</a:t>
                      </a:r>
                      <a:endParaRPr lang="en-US" sz="1400" dirty="0">
                        <a:solidFill>
                          <a:srgbClr val="FFFFFF"/>
                        </a:solidFill>
                      </a:endParaRPr>
                    </a:p>
                  </a:txBody>
                  <a:tcPr/>
                </a:tc>
                <a:tc>
                  <a:txBody>
                    <a:bodyPr/>
                    <a:lstStyle/>
                    <a:p>
                      <a:pPr algn="ctr"/>
                      <a:r>
                        <a:rPr lang="en-US" sz="1400" dirty="0" smtClean="0">
                          <a:solidFill>
                            <a:srgbClr val="FFFFFF"/>
                          </a:solidFill>
                        </a:rPr>
                        <a:t>9-18</a:t>
                      </a:r>
                      <a:r>
                        <a:rPr lang="en-US" sz="1400" baseline="0" dirty="0" smtClean="0">
                          <a:solidFill>
                            <a:srgbClr val="FFFFFF"/>
                          </a:solidFill>
                        </a:rPr>
                        <a:t> Mbps</a:t>
                      </a:r>
                      <a:endParaRPr lang="en-US" sz="1400" dirty="0">
                        <a:solidFill>
                          <a:srgbClr val="FFFF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FFFFFF"/>
                        </a:solidFill>
                      </a:endParaRPr>
                    </a:p>
                  </a:txBody>
                  <a:tcPr/>
                </a:tc>
                <a:tc>
                  <a:txBody>
                    <a:bodyPr/>
                    <a:lstStyle/>
                    <a:p>
                      <a:pPr algn="ctr"/>
                      <a:endParaRPr lang="en-US" sz="1400" dirty="0">
                        <a:solidFill>
                          <a:srgbClr val="FFFFFF"/>
                        </a:solidFill>
                      </a:endParaRPr>
                    </a:p>
                  </a:txBody>
                  <a:tcPr/>
                </a:tc>
              </a:tr>
              <a:tr h="254726">
                <a:tc>
                  <a:txBody>
                    <a:bodyPr/>
                    <a:lstStyle/>
                    <a:p>
                      <a:r>
                        <a:rPr lang="en-US" sz="1400" dirty="0" smtClean="0">
                          <a:solidFill>
                            <a:srgbClr val="FFFFFF"/>
                          </a:solidFill>
                        </a:rPr>
                        <a:t>AVC (H.264)</a:t>
                      </a:r>
                      <a:endParaRPr lang="en-US" sz="1400" dirty="0">
                        <a:solidFill>
                          <a:srgbClr val="FFFFFF"/>
                        </a:solidFill>
                      </a:endParaRPr>
                    </a:p>
                  </a:txBody>
                  <a:tcPr/>
                </a:tc>
                <a:tc>
                  <a:txBody>
                    <a:bodyPr/>
                    <a:lstStyle/>
                    <a:p>
                      <a:pPr algn="ctr"/>
                      <a:r>
                        <a:rPr lang="en-US" sz="1400" dirty="0" smtClean="0">
                          <a:solidFill>
                            <a:srgbClr val="FFFFFF"/>
                          </a:solidFill>
                        </a:rPr>
                        <a:t>1.5-2.5 Mbps</a:t>
                      </a:r>
                      <a:endParaRPr lang="en-US" sz="1400" dirty="0">
                        <a:solidFill>
                          <a:srgbClr val="FFFFFF"/>
                        </a:solidFill>
                      </a:endParaRPr>
                    </a:p>
                  </a:txBody>
                  <a:tcPr/>
                </a:tc>
                <a:tc>
                  <a:txBody>
                    <a:bodyPr/>
                    <a:lstStyle/>
                    <a:p>
                      <a:pPr algn="ctr"/>
                      <a:r>
                        <a:rPr lang="en-US" sz="1400" dirty="0" smtClean="0">
                          <a:solidFill>
                            <a:srgbClr val="FFFFFF"/>
                          </a:solidFill>
                        </a:rPr>
                        <a:t>5-9 Mbps</a:t>
                      </a:r>
                      <a:endParaRPr lang="en-US" sz="1400" dirty="0">
                        <a:solidFill>
                          <a:srgbClr val="FFFF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FFFFFF"/>
                        </a:solidFill>
                      </a:endParaRPr>
                    </a:p>
                  </a:txBody>
                  <a:tcPr/>
                </a:tc>
                <a:tc>
                  <a:txBody>
                    <a:bodyPr/>
                    <a:lstStyle/>
                    <a:p>
                      <a:pPr algn="ctr"/>
                      <a:endParaRPr lang="en-US" sz="1400" dirty="0">
                        <a:solidFill>
                          <a:srgbClr val="FFFFFF"/>
                        </a:solidFill>
                      </a:endParaRPr>
                    </a:p>
                  </a:txBody>
                  <a:tcPr/>
                </a:tc>
              </a:tr>
              <a:tr h="254726">
                <a:tc>
                  <a:txBody>
                    <a:bodyPr/>
                    <a:lstStyle/>
                    <a:p>
                      <a:r>
                        <a:rPr lang="en-US" sz="1400" dirty="0" smtClean="0">
                          <a:solidFill>
                            <a:srgbClr val="FFFFFF"/>
                          </a:solidFill>
                        </a:rPr>
                        <a:t>HEVC (H.265)</a:t>
                      </a:r>
                      <a:endParaRPr lang="en-US" sz="1400" dirty="0">
                        <a:solidFill>
                          <a:srgbClr val="FFFFFF"/>
                        </a:solidFill>
                      </a:endParaRPr>
                    </a:p>
                  </a:txBody>
                  <a:tcPr/>
                </a:tc>
                <a:tc>
                  <a:txBody>
                    <a:bodyPr/>
                    <a:lstStyle/>
                    <a:p>
                      <a:pPr algn="ctr"/>
                      <a:r>
                        <a:rPr lang="en-US" sz="1400" dirty="0" smtClean="0">
                          <a:solidFill>
                            <a:srgbClr val="FFFFFF"/>
                          </a:solidFill>
                        </a:rPr>
                        <a:t>0.8-1.5 Mbps</a:t>
                      </a:r>
                      <a:endParaRPr lang="en-US" sz="1400" dirty="0">
                        <a:solidFill>
                          <a:srgbClr val="FFFFFF"/>
                        </a:solidFill>
                      </a:endParaRPr>
                    </a:p>
                  </a:txBody>
                  <a:tcPr/>
                </a:tc>
                <a:tc>
                  <a:txBody>
                    <a:bodyPr/>
                    <a:lstStyle/>
                    <a:p>
                      <a:pPr algn="ctr"/>
                      <a:r>
                        <a:rPr lang="en-US" sz="1400" dirty="0" smtClean="0">
                          <a:solidFill>
                            <a:srgbClr val="FFFFFF"/>
                          </a:solidFill>
                        </a:rPr>
                        <a:t>2.5-5 Mbps</a:t>
                      </a:r>
                      <a:endParaRPr lang="en-US" sz="1400" dirty="0">
                        <a:solidFill>
                          <a:srgbClr val="FFFF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rPr>
                        <a:t>7-15</a:t>
                      </a:r>
                      <a:r>
                        <a:rPr lang="en-US" sz="1400" baseline="0" dirty="0" smtClean="0">
                          <a:solidFill>
                            <a:srgbClr val="FFFFFF"/>
                          </a:solidFill>
                        </a:rPr>
                        <a:t> Mbps</a:t>
                      </a:r>
                      <a:endParaRPr lang="en-US" sz="1400" dirty="0" smtClean="0">
                        <a:solidFill>
                          <a:srgbClr val="FFFFFF"/>
                        </a:solidFill>
                      </a:endParaRPr>
                    </a:p>
                  </a:txBody>
                  <a:tcPr/>
                </a:tc>
                <a:tc>
                  <a:txBody>
                    <a:bodyPr/>
                    <a:lstStyle/>
                    <a:p>
                      <a:pPr algn="ctr"/>
                      <a:r>
                        <a:rPr lang="en-US" sz="1400" dirty="0" smtClean="0">
                          <a:solidFill>
                            <a:srgbClr val="FFFFFF"/>
                          </a:solidFill>
                        </a:rPr>
                        <a:t>8-18 Mbps</a:t>
                      </a:r>
                      <a:endParaRPr lang="en-US" sz="1400" dirty="0">
                        <a:solidFill>
                          <a:srgbClr val="FFFFFF"/>
                        </a:solidFill>
                      </a:endParaRPr>
                    </a:p>
                  </a:txBody>
                  <a:tcPr/>
                </a:tc>
              </a:tr>
            </a:tbl>
          </a:graphicData>
        </a:graphic>
      </p:graphicFrame>
    </p:spTree>
    <p:extLst>
      <p:ext uri="{BB962C8B-B14F-4D97-AF65-F5344CB8AC3E}">
        <p14:creationId xmlns:p14="http://schemas.microsoft.com/office/powerpoint/2010/main" val="244025018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90" y="172903"/>
            <a:ext cx="11448832" cy="838200"/>
          </a:xfrm>
        </p:spPr>
        <p:txBody>
          <a:bodyPr/>
          <a:lstStyle/>
          <a:p>
            <a:r>
              <a:rPr lang="en-US" dirty="0" err="1" smtClean="0"/>
              <a:t>Treści</a:t>
            </a:r>
            <a:r>
              <a:rPr lang="en-US" dirty="0" smtClean="0"/>
              <a:t> </a:t>
            </a:r>
            <a:r>
              <a:rPr lang="en-US" dirty="0" err="1" smtClean="0"/>
              <a:t>przystosowane</a:t>
            </a:r>
            <a:r>
              <a:rPr lang="en-US" dirty="0" smtClean="0"/>
              <a:t> do HEVC/4K</a:t>
            </a:r>
            <a:endParaRPr lang="en-US" dirty="0"/>
          </a:p>
        </p:txBody>
      </p:sp>
      <p:sp>
        <p:nvSpPr>
          <p:cNvPr id="3" name="Text Placeholder 2"/>
          <p:cNvSpPr>
            <a:spLocks noGrp="1"/>
          </p:cNvSpPr>
          <p:nvPr>
            <p:ph type="body" sz="quarter" idx="10"/>
          </p:nvPr>
        </p:nvSpPr>
        <p:spPr>
          <a:xfrm>
            <a:off x="319534" y="1081682"/>
            <a:ext cx="11293346" cy="5149300"/>
          </a:xfrm>
        </p:spPr>
        <p:txBody>
          <a:bodyPr/>
          <a:lstStyle/>
          <a:p>
            <a:r>
              <a:rPr lang="en-US" sz="2000" dirty="0" err="1"/>
              <a:t>o</a:t>
            </a:r>
            <a:r>
              <a:rPr lang="en-US" sz="2000" smtClean="0"/>
              <a:t>graniczona </a:t>
            </a:r>
            <a:r>
              <a:rPr lang="en-US" sz="2000" dirty="0" err="1"/>
              <a:t>dostępność</a:t>
            </a:r>
            <a:r>
              <a:rPr lang="en-US" sz="2000" dirty="0"/>
              <a:t> </a:t>
            </a:r>
            <a:r>
              <a:rPr lang="en-US" sz="2000" dirty="0" err="1"/>
              <a:t>treści</a:t>
            </a:r>
            <a:r>
              <a:rPr lang="en-US" sz="2000" dirty="0"/>
              <a:t> </a:t>
            </a:r>
            <a:r>
              <a:rPr lang="en-US" sz="2000" dirty="0" smtClean="0"/>
              <a:t>w </a:t>
            </a:r>
            <a:r>
              <a:rPr lang="en-US" sz="2000" dirty="0" err="1" smtClean="0"/>
              <a:t>najbliższym</a:t>
            </a:r>
            <a:r>
              <a:rPr lang="en-US" sz="2000" dirty="0" smtClean="0"/>
              <a:t> </a:t>
            </a:r>
            <a:r>
              <a:rPr lang="en-US" sz="2000" dirty="0" err="1"/>
              <a:t>czasie</a:t>
            </a:r>
            <a:r>
              <a:rPr lang="en-US" sz="2000" dirty="0"/>
              <a:t> </a:t>
            </a:r>
          </a:p>
          <a:p>
            <a:r>
              <a:rPr lang="en-US" sz="2000" dirty="0"/>
              <a:t>Netflix </a:t>
            </a:r>
            <a:r>
              <a:rPr lang="en-US" sz="2000" dirty="0" err="1"/>
              <a:t>planuje</a:t>
            </a:r>
            <a:r>
              <a:rPr lang="en-US" sz="2000" dirty="0"/>
              <a:t> </a:t>
            </a:r>
            <a:r>
              <a:rPr lang="en-US" sz="2000" dirty="0" err="1" smtClean="0"/>
              <a:t>własne</a:t>
            </a:r>
            <a:r>
              <a:rPr lang="en-US" sz="2000" dirty="0" smtClean="0"/>
              <a:t> </a:t>
            </a:r>
            <a:r>
              <a:rPr lang="en-US" sz="2000" dirty="0" err="1" smtClean="0"/>
              <a:t>produkcje</a:t>
            </a:r>
            <a:r>
              <a:rPr lang="en-US" sz="2000" dirty="0" smtClean="0"/>
              <a:t> "</a:t>
            </a:r>
            <a:r>
              <a:rPr lang="en-US" sz="2000" dirty="0"/>
              <a:t>House of Cards" </a:t>
            </a:r>
            <a:r>
              <a:rPr lang="en-US" sz="2000" dirty="0" err="1"/>
              <a:t>i</a:t>
            </a:r>
            <a:r>
              <a:rPr lang="en-US" sz="2000" dirty="0"/>
              <a:t> filmy w 4K </a:t>
            </a:r>
          </a:p>
          <a:p>
            <a:pPr lvl="1"/>
            <a:r>
              <a:rPr lang="en-US" sz="1500" i="1" dirty="0"/>
              <a:t>"</a:t>
            </a:r>
            <a:r>
              <a:rPr lang="en-US" sz="1500" i="1" dirty="0" err="1"/>
              <a:t>Oczekujemy</a:t>
            </a:r>
            <a:r>
              <a:rPr lang="en-US" sz="1500" i="1" dirty="0"/>
              <a:t>, </a:t>
            </a:r>
            <a:r>
              <a:rPr lang="en-US" sz="1500" i="1" dirty="0" err="1"/>
              <a:t>że</a:t>
            </a:r>
            <a:r>
              <a:rPr lang="en-US" sz="1500" i="1" dirty="0"/>
              <a:t> </a:t>
            </a:r>
            <a:r>
              <a:rPr lang="en-US" sz="1500" i="1" dirty="0" err="1" smtClean="0"/>
              <a:t>będziemy</a:t>
            </a:r>
            <a:r>
              <a:rPr lang="en-US" sz="1500" i="1" dirty="0" smtClean="0"/>
              <a:t> </a:t>
            </a:r>
            <a:r>
              <a:rPr lang="en-US" sz="1500" i="1" dirty="0" err="1" smtClean="0"/>
              <a:t>dostarczać</a:t>
            </a:r>
            <a:r>
              <a:rPr lang="en-US" sz="1500" i="1" dirty="0" smtClean="0"/>
              <a:t> </a:t>
            </a:r>
            <a:r>
              <a:rPr lang="en-US" sz="1500" i="1" dirty="0"/>
              <a:t>4K w </a:t>
            </a:r>
            <a:r>
              <a:rPr lang="en-US" sz="1500" i="1" dirty="0" err="1"/>
              <a:t>ciągu</a:t>
            </a:r>
            <a:r>
              <a:rPr lang="en-US" sz="1500" i="1" dirty="0"/>
              <a:t> </a:t>
            </a:r>
            <a:r>
              <a:rPr lang="en-US" sz="1500" i="1" dirty="0" err="1"/>
              <a:t>roku</a:t>
            </a:r>
            <a:r>
              <a:rPr lang="en-US" sz="1500" i="1" dirty="0"/>
              <a:t> ..." </a:t>
            </a:r>
          </a:p>
          <a:p>
            <a:r>
              <a:rPr lang="en-US" sz="2000" dirty="0" err="1" smtClean="0"/>
              <a:t>Finał</a:t>
            </a:r>
            <a:r>
              <a:rPr lang="en-US" sz="2000" dirty="0" smtClean="0"/>
              <a:t> </a:t>
            </a:r>
            <a:r>
              <a:rPr lang="en-US" sz="2000" dirty="0" err="1"/>
              <a:t>Pucharu</a:t>
            </a:r>
            <a:r>
              <a:rPr lang="en-US" sz="2000" dirty="0"/>
              <a:t> </a:t>
            </a:r>
            <a:r>
              <a:rPr lang="en-US" sz="2000" dirty="0" err="1" smtClean="0"/>
              <a:t>Świata</a:t>
            </a:r>
            <a:r>
              <a:rPr lang="en-US" sz="2000" dirty="0" smtClean="0"/>
              <a:t>  w </a:t>
            </a:r>
            <a:r>
              <a:rPr lang="en-US" sz="2000" dirty="0" err="1" smtClean="0"/>
              <a:t>piłce</a:t>
            </a:r>
            <a:r>
              <a:rPr lang="en-US" sz="2000" dirty="0" smtClean="0"/>
              <a:t> </a:t>
            </a:r>
            <a:r>
              <a:rPr lang="en-US" sz="2000" dirty="0" err="1" smtClean="0"/>
              <a:t>nożnej</a:t>
            </a:r>
            <a:r>
              <a:rPr lang="en-US" sz="2000" dirty="0" smtClean="0"/>
              <a:t> </a:t>
            </a:r>
            <a:r>
              <a:rPr lang="en-US" sz="2000" dirty="0"/>
              <a:t>-</a:t>
            </a:r>
            <a:r>
              <a:rPr lang="en-US" sz="2000" dirty="0" smtClean="0"/>
              <a:t> </a:t>
            </a:r>
            <a:r>
              <a:rPr lang="en-US" sz="2000" dirty="0" err="1" smtClean="0"/>
              <a:t>Brazylia</a:t>
            </a:r>
            <a:r>
              <a:rPr lang="en-US" sz="2000" dirty="0" smtClean="0"/>
              <a:t> 2014 </a:t>
            </a:r>
            <a:r>
              <a:rPr lang="en-US" sz="2000" dirty="0" err="1"/>
              <a:t>będzie</a:t>
            </a:r>
            <a:r>
              <a:rPr lang="en-US" sz="2000" dirty="0"/>
              <a:t> </a:t>
            </a:r>
            <a:r>
              <a:rPr lang="en-US" sz="2000" dirty="0" err="1" smtClean="0"/>
              <a:t>nagrywany</a:t>
            </a:r>
            <a:r>
              <a:rPr lang="en-US" sz="2000" dirty="0" smtClean="0"/>
              <a:t> w </a:t>
            </a:r>
            <a:r>
              <a:rPr lang="en-US" sz="2000" dirty="0"/>
              <a:t>4Kp60 </a:t>
            </a:r>
          </a:p>
          <a:p>
            <a:r>
              <a:rPr lang="en-US" sz="2000" dirty="0"/>
              <a:t>SES </a:t>
            </a:r>
            <a:r>
              <a:rPr lang="en-US" sz="2000" dirty="0" err="1" smtClean="0"/>
              <a:t>nadawało</a:t>
            </a:r>
            <a:r>
              <a:rPr lang="en-US" sz="2000" dirty="0" smtClean="0"/>
              <a:t> </a:t>
            </a:r>
            <a:r>
              <a:rPr lang="en-US" sz="2000" dirty="0" err="1"/>
              <a:t>dwa</a:t>
            </a:r>
            <a:r>
              <a:rPr lang="en-US" sz="2000" dirty="0"/>
              <a:t> </a:t>
            </a:r>
            <a:r>
              <a:rPr lang="en-US" sz="2000" dirty="0" err="1"/>
              <a:t>kanały</a:t>
            </a:r>
            <a:r>
              <a:rPr lang="en-US" sz="2000" dirty="0"/>
              <a:t> Ultra HD / HEVC w </a:t>
            </a:r>
            <a:r>
              <a:rPr lang="en-US" sz="2000" dirty="0" err="1"/>
              <a:t>Europie</a:t>
            </a:r>
            <a:r>
              <a:rPr lang="en-US" sz="2000" dirty="0"/>
              <a:t> (</a:t>
            </a:r>
            <a:r>
              <a:rPr lang="en-US" sz="2000" dirty="0" err="1"/>
              <a:t>na</a:t>
            </a:r>
            <a:r>
              <a:rPr lang="en-US" sz="2000" dirty="0"/>
              <a:t> IBC 2013) </a:t>
            </a:r>
          </a:p>
          <a:p>
            <a:r>
              <a:rPr lang="en-US" sz="2000" dirty="0"/>
              <a:t>Sony, Discovery, </a:t>
            </a:r>
            <a:r>
              <a:rPr lang="en-US" sz="2000"/>
              <a:t>IMAX </a:t>
            </a:r>
            <a:r>
              <a:rPr lang="en-US" sz="2000" smtClean="0"/>
              <a:t>stworzyły konsorcjum </a:t>
            </a:r>
            <a:r>
              <a:rPr lang="en-US" sz="2000" dirty="0" smtClean="0"/>
              <a:t>3net, </a:t>
            </a:r>
            <a:r>
              <a:rPr lang="en-US" sz="2000" dirty="0" err="1" smtClean="0"/>
              <a:t>aby</a:t>
            </a:r>
            <a:r>
              <a:rPr lang="en-US" sz="2000" dirty="0" smtClean="0"/>
              <a:t> </a:t>
            </a:r>
            <a:r>
              <a:rPr lang="en-US" sz="2000" dirty="0" err="1" smtClean="0"/>
              <a:t>produkować</a:t>
            </a:r>
            <a:r>
              <a:rPr lang="en-US" sz="2000" dirty="0" smtClean="0"/>
              <a:t> </a:t>
            </a:r>
            <a:r>
              <a:rPr lang="en-US" sz="2000" dirty="0" err="1" smtClean="0"/>
              <a:t>treści</a:t>
            </a:r>
            <a:r>
              <a:rPr lang="en-US" sz="2000" dirty="0" smtClean="0"/>
              <a:t> 4K</a:t>
            </a:r>
            <a:endParaRPr lang="en-US" sz="2000" dirty="0"/>
          </a:p>
          <a:p>
            <a:r>
              <a:rPr lang="en-US" sz="2000" dirty="0" err="1"/>
              <a:t>DirectTV</a:t>
            </a:r>
            <a:r>
              <a:rPr lang="en-US" sz="2000" dirty="0"/>
              <a:t> </a:t>
            </a:r>
            <a:r>
              <a:rPr lang="en-US" sz="2000" dirty="0" err="1"/>
              <a:t>złożył</a:t>
            </a:r>
            <a:r>
              <a:rPr lang="en-US" sz="2000" dirty="0"/>
              <a:t> </a:t>
            </a:r>
            <a:r>
              <a:rPr lang="en-US" sz="2000" dirty="0" err="1"/>
              <a:t>wniosek</a:t>
            </a:r>
            <a:r>
              <a:rPr lang="en-US" sz="2000" dirty="0"/>
              <a:t> o </a:t>
            </a:r>
            <a:r>
              <a:rPr lang="en-US" sz="2000" dirty="0" err="1"/>
              <a:t>znak</a:t>
            </a:r>
            <a:r>
              <a:rPr lang="en-US" sz="2000" dirty="0"/>
              <a:t> </a:t>
            </a:r>
            <a:r>
              <a:rPr lang="en-US" sz="2000" dirty="0" err="1"/>
              <a:t>towarowy</a:t>
            </a:r>
            <a:r>
              <a:rPr lang="en-US" sz="2000" dirty="0"/>
              <a:t> </a:t>
            </a:r>
            <a:r>
              <a:rPr lang="en-US" sz="2000" dirty="0" err="1" smtClean="0"/>
              <a:t>dla</a:t>
            </a:r>
            <a:r>
              <a:rPr lang="en-US" sz="2000" dirty="0" smtClean="0"/>
              <a:t> </a:t>
            </a:r>
            <a:r>
              <a:rPr lang="en-US" sz="2000" dirty="0" err="1" smtClean="0"/>
              <a:t>ich</a:t>
            </a:r>
            <a:r>
              <a:rPr lang="en-US" sz="2000" dirty="0" smtClean="0"/>
              <a:t> </a:t>
            </a:r>
            <a:r>
              <a:rPr lang="en-US" sz="2000" dirty="0" err="1"/>
              <a:t>pierwszej</a:t>
            </a:r>
            <a:r>
              <a:rPr lang="en-US" sz="2000" dirty="0"/>
              <a:t> </a:t>
            </a:r>
            <a:r>
              <a:rPr lang="en-US" sz="2000" dirty="0" err="1"/>
              <a:t>sieci</a:t>
            </a:r>
            <a:r>
              <a:rPr lang="en-US" sz="2000" dirty="0"/>
              <a:t> 4K </a:t>
            </a:r>
          </a:p>
          <a:p>
            <a:r>
              <a:rPr lang="en-US" sz="2000" dirty="0"/>
              <a:t>4EVER (Orange FT, ATEME, </a:t>
            </a:r>
            <a:r>
              <a:rPr lang="en-US" sz="2000" dirty="0" err="1"/>
              <a:t>GlobeCast</a:t>
            </a:r>
            <a:r>
              <a:rPr lang="en-US" sz="2000" dirty="0"/>
              <a:t>, Technicolor, </a:t>
            </a:r>
            <a:r>
              <a:rPr lang="en-US" sz="2000" dirty="0" err="1"/>
              <a:t>DoReMi</a:t>
            </a:r>
            <a:r>
              <a:rPr lang="en-US" sz="2000" dirty="0"/>
              <a:t>) </a:t>
            </a:r>
          </a:p>
          <a:p>
            <a:pPr lvl="1"/>
            <a:r>
              <a:rPr lang="en-US" sz="1500" dirty="0" err="1" smtClean="0"/>
              <a:t>Konsorcjum</a:t>
            </a:r>
            <a:r>
              <a:rPr lang="en-US" sz="1500" dirty="0" smtClean="0"/>
              <a:t> w </a:t>
            </a:r>
            <a:r>
              <a:rPr lang="en-US" sz="1500" dirty="0" err="1" smtClean="0"/>
              <a:t>ciągu</a:t>
            </a:r>
            <a:r>
              <a:rPr lang="en-US" sz="1500" dirty="0" smtClean="0"/>
              <a:t> </a:t>
            </a:r>
            <a:r>
              <a:rPr lang="en-US" sz="1500" dirty="0" err="1" smtClean="0"/>
              <a:t>roku</a:t>
            </a:r>
            <a:r>
              <a:rPr lang="en-US" sz="1500" dirty="0" smtClean="0"/>
              <a:t> </a:t>
            </a:r>
            <a:r>
              <a:rPr lang="en-US" sz="1500" dirty="0" err="1" smtClean="0"/>
              <a:t>chce</a:t>
            </a:r>
            <a:r>
              <a:rPr lang="en-US" sz="1500" dirty="0" smtClean="0"/>
              <a:t> </a:t>
            </a:r>
            <a:r>
              <a:rPr lang="en-US" sz="1500" dirty="0" err="1" smtClean="0"/>
              <a:t>pokazać</a:t>
            </a:r>
            <a:r>
              <a:rPr lang="en-US" sz="1500" dirty="0" smtClean="0"/>
              <a:t> </a:t>
            </a:r>
            <a:r>
              <a:rPr lang="en-US" sz="1500" dirty="0" err="1" smtClean="0"/>
              <a:t>pełną</a:t>
            </a:r>
            <a:r>
              <a:rPr lang="en-US" sz="1500" dirty="0" smtClean="0"/>
              <a:t> </a:t>
            </a:r>
            <a:r>
              <a:rPr lang="en-US" sz="1500" dirty="0" err="1"/>
              <a:t>produkcję</a:t>
            </a:r>
            <a:r>
              <a:rPr lang="en-US" sz="1500" dirty="0"/>
              <a:t> UHDTV </a:t>
            </a:r>
            <a:r>
              <a:rPr lang="en-US" sz="1500" dirty="0" err="1" smtClean="0"/>
              <a:t>i</a:t>
            </a:r>
            <a:r>
              <a:rPr lang="en-US" sz="1500" dirty="0" smtClean="0"/>
              <a:t> </a:t>
            </a:r>
            <a:r>
              <a:rPr lang="en-US" sz="1500" dirty="0" err="1" smtClean="0"/>
              <a:t>transmisję</a:t>
            </a:r>
            <a:r>
              <a:rPr lang="en-US" sz="1500" dirty="0" smtClean="0"/>
              <a:t> z </a:t>
            </a:r>
            <a:r>
              <a:rPr lang="en-US" sz="1500" dirty="0" err="1"/>
              <a:t>kilku</a:t>
            </a:r>
            <a:r>
              <a:rPr lang="en-US" sz="1500" dirty="0"/>
              <a:t> </a:t>
            </a:r>
            <a:r>
              <a:rPr lang="en-US" sz="1500" dirty="0" err="1" smtClean="0"/>
              <a:t>wydarzeń</a:t>
            </a:r>
            <a:r>
              <a:rPr lang="en-US" sz="1500" dirty="0"/>
              <a:t>,</a:t>
            </a:r>
            <a:r>
              <a:rPr lang="en-US" sz="1500" dirty="0" smtClean="0"/>
              <a:t> </a:t>
            </a:r>
            <a:r>
              <a:rPr lang="en-US" sz="1500" dirty="0" err="1"/>
              <a:t>imprez</a:t>
            </a:r>
            <a:r>
              <a:rPr lang="en-US" sz="1500" dirty="0"/>
              <a:t> </a:t>
            </a:r>
            <a:r>
              <a:rPr lang="en-US" sz="1500" dirty="0" err="1"/>
              <a:t>sportowych</a:t>
            </a:r>
            <a:r>
              <a:rPr lang="en-US" sz="1500" dirty="0"/>
              <a:t>, </a:t>
            </a:r>
            <a:r>
              <a:rPr lang="en-US" sz="1500" dirty="0" err="1"/>
              <a:t>koncertów</a:t>
            </a:r>
            <a:r>
              <a:rPr lang="en-US" sz="1500" dirty="0"/>
              <a:t> </a:t>
            </a:r>
            <a:r>
              <a:rPr lang="en-US" sz="1500" dirty="0" err="1"/>
              <a:t>muzycznych</a:t>
            </a:r>
            <a:r>
              <a:rPr lang="en-US" sz="1500" dirty="0"/>
              <a:t> </a:t>
            </a:r>
            <a:r>
              <a:rPr lang="en-US" sz="1500" dirty="0" err="1"/>
              <a:t>i</a:t>
            </a:r>
            <a:r>
              <a:rPr lang="en-US" sz="1500" dirty="0"/>
              <a:t> </a:t>
            </a:r>
            <a:r>
              <a:rPr lang="en-US" sz="1500" dirty="0" err="1"/>
              <a:t>innych</a:t>
            </a:r>
            <a:r>
              <a:rPr lang="en-US" sz="1500" dirty="0"/>
              <a:t> </a:t>
            </a:r>
            <a:r>
              <a:rPr lang="en-US" sz="1500" dirty="0" err="1"/>
              <a:t>występów</a:t>
            </a:r>
            <a:r>
              <a:rPr lang="en-US" sz="1500" dirty="0"/>
              <a:t> </a:t>
            </a:r>
            <a:r>
              <a:rPr lang="en-US" sz="1500" err="1"/>
              <a:t>na</a:t>
            </a:r>
            <a:r>
              <a:rPr lang="en-US" sz="1500"/>
              <a:t> </a:t>
            </a:r>
            <a:r>
              <a:rPr lang="en-US" sz="1500" smtClean="0"/>
              <a:t>żywo. </a:t>
            </a:r>
            <a:endParaRPr lang="en-US" sz="1500" dirty="0"/>
          </a:p>
          <a:p>
            <a:r>
              <a:rPr lang="en-US" sz="2000" dirty="0"/>
              <a:t>ESPN </a:t>
            </a:r>
            <a:r>
              <a:rPr lang="en-US" sz="2000" dirty="0" err="1"/>
              <a:t>twierdzi</a:t>
            </a:r>
            <a:r>
              <a:rPr lang="en-US" sz="2000" dirty="0"/>
              <a:t>, </a:t>
            </a:r>
            <a:r>
              <a:rPr lang="en-US" sz="2000" dirty="0" err="1"/>
              <a:t>że</a:t>
            </a:r>
            <a:r>
              <a:rPr lang="en-US" sz="2000" dirty="0"/>
              <a:t> </a:t>
            </a:r>
            <a:r>
              <a:rPr lang="en-US" sz="2000" dirty="0" err="1"/>
              <a:t>nie</a:t>
            </a:r>
            <a:r>
              <a:rPr lang="en-US" sz="2000" dirty="0"/>
              <a:t> ma </a:t>
            </a:r>
            <a:r>
              <a:rPr lang="en-US" sz="2000" dirty="0" err="1" smtClean="0"/>
              <a:t>aktualnie</a:t>
            </a:r>
            <a:r>
              <a:rPr lang="en-US" sz="2000" dirty="0" smtClean="0"/>
              <a:t> </a:t>
            </a:r>
            <a:r>
              <a:rPr lang="en-US" sz="2000" dirty="0" err="1" smtClean="0"/>
              <a:t>zainteresowania</a:t>
            </a:r>
            <a:r>
              <a:rPr lang="en-US" sz="2000" dirty="0" smtClean="0"/>
              <a:t> </a:t>
            </a:r>
            <a:r>
              <a:rPr lang="en-US" sz="2000" dirty="0" err="1" smtClean="0"/>
              <a:t>kanałem</a:t>
            </a:r>
            <a:r>
              <a:rPr lang="en-US" sz="2000" dirty="0" smtClean="0"/>
              <a:t> </a:t>
            </a:r>
            <a:r>
              <a:rPr lang="en-US" sz="2000" dirty="0"/>
              <a:t>4K (</a:t>
            </a:r>
            <a:r>
              <a:rPr lang="en-US" sz="2000" dirty="0" err="1"/>
              <a:t>październik</a:t>
            </a:r>
            <a:r>
              <a:rPr lang="en-US" sz="2000" dirty="0"/>
              <a:t> 2013</a:t>
            </a:r>
            <a:r>
              <a:rPr lang="en-US" sz="2000" dirty="0" smtClean="0"/>
              <a:t>)</a:t>
            </a:r>
          </a:p>
          <a:p>
            <a:pPr marL="0" indent="0">
              <a:spcBef>
                <a:spcPts val="1200"/>
              </a:spcBef>
              <a:buNone/>
            </a:pPr>
            <a:endParaRPr lang="en-US" sz="2000" dirty="0" smtClean="0"/>
          </a:p>
        </p:txBody>
      </p:sp>
    </p:spTree>
    <p:extLst>
      <p:ext uri="{BB962C8B-B14F-4D97-AF65-F5344CB8AC3E}">
        <p14:creationId xmlns:p14="http://schemas.microsoft.com/office/powerpoint/2010/main" val="289833648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Dostępność</a:t>
            </a:r>
            <a:r>
              <a:rPr lang="en-US" dirty="0" smtClean="0"/>
              <a:t> TV 4K</a:t>
            </a:r>
            <a:endParaRPr lang="en-US" dirty="0"/>
          </a:p>
        </p:txBody>
      </p:sp>
      <p:sp>
        <p:nvSpPr>
          <p:cNvPr id="10" name="Text Placeholder 9"/>
          <p:cNvSpPr>
            <a:spLocks noGrp="1"/>
          </p:cNvSpPr>
          <p:nvPr>
            <p:ph type="body" sz="quarter" idx="10"/>
          </p:nvPr>
        </p:nvSpPr>
        <p:spPr>
          <a:xfrm>
            <a:off x="310895" y="1071213"/>
            <a:ext cx="6396239" cy="2522364"/>
          </a:xfrm>
        </p:spPr>
        <p:txBody>
          <a:bodyPr/>
          <a:lstStyle/>
          <a:p>
            <a:r>
              <a:rPr lang="en-US" sz="1600" dirty="0" err="1"/>
              <a:t>m</a:t>
            </a:r>
            <a:r>
              <a:rPr lang="en-US" sz="1600" smtClean="0"/>
              <a:t>odele </a:t>
            </a:r>
            <a:r>
              <a:rPr lang="en-US" sz="1600" dirty="0" smtClean="0"/>
              <a:t>TV z </a:t>
            </a:r>
            <a:r>
              <a:rPr lang="en-US" sz="1600" smtClean="0"/>
              <a:t>4K zaczynają </a:t>
            </a:r>
            <a:r>
              <a:rPr lang="en-US" sz="1600" dirty="0" err="1" smtClean="0"/>
              <a:t>się</a:t>
            </a:r>
            <a:r>
              <a:rPr lang="en-US" sz="1600" dirty="0" smtClean="0"/>
              <a:t> </a:t>
            </a:r>
            <a:r>
              <a:rPr lang="en-US" sz="1600" dirty="0" err="1" smtClean="0"/>
              <a:t>pojawiać</a:t>
            </a:r>
            <a:r>
              <a:rPr lang="en-US" sz="1600" dirty="0" smtClean="0"/>
              <a:t> </a:t>
            </a:r>
            <a:r>
              <a:rPr lang="en-US" sz="1600" dirty="0" err="1"/>
              <a:t>na</a:t>
            </a:r>
            <a:r>
              <a:rPr lang="en-US" sz="1600" dirty="0"/>
              <a:t> </a:t>
            </a:r>
            <a:r>
              <a:rPr lang="en-US" sz="1600" dirty="0" err="1"/>
              <a:t>rynku</a:t>
            </a:r>
            <a:r>
              <a:rPr lang="en-US" sz="1600" dirty="0"/>
              <a:t> </a:t>
            </a:r>
          </a:p>
          <a:p>
            <a:r>
              <a:rPr lang="en-US" sz="1600" smtClean="0"/>
              <a:t>połowa </a:t>
            </a:r>
            <a:r>
              <a:rPr lang="en-US" sz="1600" dirty="0" err="1"/>
              <a:t>dużych</a:t>
            </a:r>
            <a:r>
              <a:rPr lang="en-US" sz="1600" dirty="0"/>
              <a:t> </a:t>
            </a:r>
            <a:r>
              <a:rPr lang="en-US" sz="1600"/>
              <a:t>(</a:t>
            </a:r>
            <a:r>
              <a:rPr lang="en-US" sz="1600" smtClean="0"/>
              <a:t>55"</a:t>
            </a:r>
            <a:r>
              <a:rPr lang="en-US" sz="1600" dirty="0"/>
              <a:t>+) </a:t>
            </a:r>
            <a:r>
              <a:rPr lang="en-US" sz="1600" dirty="0" err="1"/>
              <a:t>telewizorów</a:t>
            </a:r>
            <a:r>
              <a:rPr lang="en-US" sz="1600" dirty="0"/>
              <a:t> </a:t>
            </a:r>
            <a:r>
              <a:rPr lang="en-US" sz="1600" err="1"/>
              <a:t>sprzedawanych</a:t>
            </a:r>
            <a:r>
              <a:rPr lang="en-US" sz="1600"/>
              <a:t> </a:t>
            </a:r>
            <a:r>
              <a:rPr lang="en-US" sz="1600" smtClean="0"/>
              <a:t>w </a:t>
            </a:r>
            <a:r>
              <a:rPr lang="en-US" sz="1600"/>
              <a:t>USA </a:t>
            </a:r>
            <a:r>
              <a:rPr lang="en-US" sz="1600" smtClean="0"/>
              <a:t/>
            </a:r>
            <a:br>
              <a:rPr lang="en-US" sz="1600" smtClean="0"/>
            </a:br>
            <a:r>
              <a:rPr lang="en-US" sz="1600" smtClean="0"/>
              <a:t>w </a:t>
            </a:r>
            <a:r>
              <a:rPr lang="en-US" sz="1600" dirty="0" smtClean="0"/>
              <a:t>2017 </a:t>
            </a:r>
            <a:r>
              <a:rPr lang="en-US" sz="1600" dirty="0" err="1" smtClean="0"/>
              <a:t>będzie</a:t>
            </a:r>
            <a:r>
              <a:rPr lang="en-US" sz="1600" dirty="0" smtClean="0"/>
              <a:t> </a:t>
            </a:r>
            <a:r>
              <a:rPr lang="en-US" sz="1600"/>
              <a:t>4K (CEA </a:t>
            </a:r>
            <a:r>
              <a:rPr lang="en-US" sz="1600" smtClean="0"/>
              <a:t>)</a:t>
            </a:r>
            <a:endParaRPr lang="en-US" sz="1600" dirty="0"/>
          </a:p>
          <a:p>
            <a:r>
              <a:rPr lang="en-US" sz="1600" smtClean="0"/>
              <a:t>4</a:t>
            </a:r>
            <a:r>
              <a:rPr lang="en-US" sz="1600" dirty="0"/>
              <a:t>% </a:t>
            </a:r>
            <a:r>
              <a:rPr lang="en-US" sz="1600" err="1"/>
              <a:t>sprzedanych</a:t>
            </a:r>
            <a:r>
              <a:rPr lang="en-US" sz="1600"/>
              <a:t> </a:t>
            </a:r>
            <a:r>
              <a:rPr lang="en-US" sz="1600" smtClean="0"/>
              <a:t>na świecie telewizorów </a:t>
            </a:r>
            <a:r>
              <a:rPr lang="en-US" sz="1600" dirty="0" smtClean="0"/>
              <a:t>w 2017 </a:t>
            </a:r>
            <a:r>
              <a:rPr lang="en-US" sz="1600" err="1" smtClean="0"/>
              <a:t>będzie</a:t>
            </a:r>
            <a:r>
              <a:rPr lang="en-US" sz="1600" smtClean="0"/>
              <a:t> 4K (IDC)</a:t>
            </a:r>
            <a:endParaRPr lang="en-US" sz="1600" dirty="0"/>
          </a:p>
          <a:p>
            <a:r>
              <a:rPr lang="en-US" sz="1600" smtClean="0"/>
              <a:t>2 mln </a:t>
            </a:r>
            <a:r>
              <a:rPr lang="en-US" sz="1600" dirty="0" err="1" smtClean="0"/>
              <a:t>telewizorów</a:t>
            </a:r>
            <a:r>
              <a:rPr lang="en-US" sz="1600" dirty="0" smtClean="0"/>
              <a:t> 4K </a:t>
            </a:r>
            <a:r>
              <a:rPr lang="en-US" sz="1600" dirty="0" err="1" smtClean="0"/>
              <a:t>sprzedanych</a:t>
            </a:r>
            <a:r>
              <a:rPr lang="en-US" sz="1600" dirty="0" smtClean="0"/>
              <a:t> </a:t>
            </a:r>
            <a:r>
              <a:rPr lang="en-US" sz="1600" dirty="0"/>
              <a:t>w </a:t>
            </a:r>
            <a:r>
              <a:rPr lang="en-US" sz="1600"/>
              <a:t>2014 </a:t>
            </a:r>
            <a:r>
              <a:rPr lang="en-US" sz="1600" smtClean="0"/>
              <a:t>(CEA)</a:t>
            </a:r>
            <a:endParaRPr lang="en-US" sz="1600" dirty="0"/>
          </a:p>
          <a:p>
            <a:r>
              <a:rPr lang="en-US" sz="1600" err="1"/>
              <a:t>n</a:t>
            </a:r>
            <a:r>
              <a:rPr lang="en-US" sz="1600" smtClean="0"/>
              <a:t>iektórzy planują oferować </a:t>
            </a:r>
            <a:r>
              <a:rPr lang="en-US" sz="1600" dirty="0" err="1" smtClean="0"/>
              <a:t>dekoder</a:t>
            </a:r>
            <a:r>
              <a:rPr lang="en-US" sz="1600" dirty="0" smtClean="0"/>
              <a:t> </a:t>
            </a:r>
            <a:r>
              <a:rPr lang="en-US" sz="1600"/>
              <a:t>4K </a:t>
            </a:r>
            <a:r>
              <a:rPr lang="en-US" sz="1600" smtClean="0"/>
              <a:t>– klient </a:t>
            </a:r>
            <a:r>
              <a:rPr lang="en-US" sz="1600" dirty="0"/>
              <a:t>Netflix </a:t>
            </a:r>
            <a:r>
              <a:rPr lang="en-US" sz="1600" dirty="0" smtClean="0"/>
              <a:t>4K</a:t>
            </a:r>
            <a:endParaRPr lang="en-US" sz="1600" dirty="0"/>
          </a:p>
        </p:txBody>
      </p:sp>
      <p:graphicFrame>
        <p:nvGraphicFramePr>
          <p:cNvPr id="5" name="Content Placeholder 4"/>
          <p:cNvGraphicFramePr>
            <a:graphicFrameLocks noGrp="1"/>
          </p:cNvGraphicFramePr>
          <p:nvPr>
            <p:extLst>
              <p:ext uri="{D42A27DB-BD31-4B8C-83A1-F6EECF244321}">
                <p14:modId xmlns:p14="http://schemas.microsoft.com/office/powerpoint/2010/main" val="2842397579"/>
              </p:ext>
            </p:extLst>
          </p:nvPr>
        </p:nvGraphicFramePr>
        <p:xfrm>
          <a:off x="6657564" y="975895"/>
          <a:ext cx="5285079" cy="5183837"/>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895" y="3574552"/>
            <a:ext cx="5757862" cy="318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345936" y="6028927"/>
            <a:ext cx="5409086" cy="261610"/>
          </a:xfrm>
          <a:prstGeom prst="rect">
            <a:avLst/>
          </a:prstGeom>
          <a:noFill/>
        </p:spPr>
        <p:txBody>
          <a:bodyPr wrap="square" rtlCol="0">
            <a:spAutoFit/>
          </a:bodyPr>
          <a:lstStyle/>
          <a:p>
            <a:r>
              <a:rPr lang="en-US" sz="1100" i="1" dirty="0" err="1" smtClean="0">
                <a:solidFill>
                  <a:schemeClr val="bg2"/>
                </a:solidFill>
              </a:rPr>
              <a:t>Źródło</a:t>
            </a:r>
            <a:r>
              <a:rPr lang="en-US" sz="1100" i="1" dirty="0" smtClean="0">
                <a:solidFill>
                  <a:schemeClr val="bg2"/>
                </a:solidFill>
              </a:rPr>
              <a:t>:  IDC </a:t>
            </a:r>
            <a:r>
              <a:rPr lang="en-US" sz="1100" i="1" dirty="0">
                <a:solidFill>
                  <a:schemeClr val="bg2"/>
                </a:solidFill>
              </a:rPr>
              <a:t>Service Provider Video Market Update </a:t>
            </a:r>
            <a:r>
              <a:rPr lang="en-US" sz="1100" i="1" dirty="0" smtClean="0">
                <a:solidFill>
                  <a:schemeClr val="bg2"/>
                </a:solidFill>
              </a:rPr>
              <a:t>Prepared </a:t>
            </a:r>
            <a:r>
              <a:rPr lang="en-US" sz="1100" i="1" dirty="0">
                <a:solidFill>
                  <a:schemeClr val="bg2"/>
                </a:solidFill>
              </a:rPr>
              <a:t>for </a:t>
            </a:r>
            <a:r>
              <a:rPr lang="en-US" sz="1100" i="1" dirty="0" smtClean="0">
                <a:solidFill>
                  <a:schemeClr val="bg2"/>
                </a:solidFill>
              </a:rPr>
              <a:t>Cisco </a:t>
            </a:r>
            <a:r>
              <a:rPr lang="en-US" sz="1000" i="1" dirty="0" smtClean="0">
                <a:solidFill>
                  <a:schemeClr val="bg2"/>
                </a:solidFill>
              </a:rPr>
              <a:t>11/19/13</a:t>
            </a:r>
            <a:endParaRPr lang="en-US" sz="1100" i="1" dirty="0">
              <a:solidFill>
                <a:schemeClr val="bg2"/>
              </a:solidFill>
            </a:endParaRPr>
          </a:p>
        </p:txBody>
      </p:sp>
    </p:spTree>
    <p:extLst>
      <p:ext uri="{BB962C8B-B14F-4D97-AF65-F5344CB8AC3E}">
        <p14:creationId xmlns:p14="http://schemas.microsoft.com/office/powerpoint/2010/main" val="69703217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 3"/>
          <p:cNvSpPr/>
          <p:nvPr/>
        </p:nvSpPr>
        <p:spPr>
          <a:xfrm rot="5653778" flipH="1">
            <a:off x="3772820" y="36555"/>
            <a:ext cx="3259244" cy="9019244"/>
          </a:xfrm>
          <a:prstGeom prst="swooshArrow">
            <a:avLst>
              <a:gd name="adj1" fmla="val 19377"/>
              <a:gd name="adj2" fmla="val 25000"/>
            </a:avLst>
          </a:prstGeom>
          <a:gradFill flip="none" rotWithShape="1">
            <a:gsLst>
              <a:gs pos="2000">
                <a:schemeClr val="tx1">
                  <a:lumMod val="60000"/>
                  <a:lumOff val="40000"/>
                  <a:alpha val="32000"/>
                </a:schemeClr>
              </a:gs>
              <a:gs pos="98000">
                <a:schemeClr val="bg1">
                  <a:alpha val="0"/>
                </a:schemeClr>
              </a:gs>
            </a:gsLst>
            <a:lin ang="9240000" scaled="0"/>
            <a:tileRect/>
          </a:gradFill>
          <a:ln w="9525" cap="flat" cmpd="sng" algn="ctr">
            <a:noFill/>
            <a:prstDash val="solid"/>
            <a:round/>
            <a:headEnd type="none" w="med" len="med"/>
            <a:tailEnd type="none" w="med" len="med"/>
          </a:ln>
          <a:effectLst/>
        </p:spPr>
      </p:sp>
      <p:sp>
        <p:nvSpPr>
          <p:cNvPr id="89" name="Rounded Rectangle 88"/>
          <p:cNvSpPr/>
          <p:nvPr/>
        </p:nvSpPr>
        <p:spPr>
          <a:xfrm flipH="1">
            <a:off x="1253790" y="1987177"/>
            <a:ext cx="10935038" cy="3728299"/>
          </a:xfrm>
          <a:prstGeom prst="roundRect">
            <a:avLst>
              <a:gd name="adj" fmla="val 0"/>
            </a:avLst>
          </a:prstGeom>
          <a:gradFill flip="none" rotWithShape="1">
            <a:gsLst>
              <a:gs pos="0">
                <a:srgbClr val="1F1C84">
                  <a:alpha val="0"/>
                </a:srgbClr>
              </a:gs>
              <a:gs pos="100000">
                <a:srgbClr val="0288FF">
                  <a:alpha val="43000"/>
                </a:srgbClr>
              </a:gs>
            </a:gsLst>
            <a:lin ang="2160000" scaled="0"/>
            <a:tileRect/>
          </a:gradFill>
          <a:ln w="6350" cap="flat" cmpd="sng" algn="ctr">
            <a:gradFill flip="none" rotWithShape="1">
              <a:gsLst>
                <a:gs pos="0">
                  <a:schemeClr val="tx1">
                    <a:lumMod val="60000"/>
                    <a:lumOff val="40000"/>
                    <a:alpha val="60000"/>
                  </a:schemeClr>
                </a:gs>
                <a:gs pos="100000">
                  <a:schemeClr val="tx1">
                    <a:lumMod val="60000"/>
                    <a:lumOff val="40000"/>
                    <a:alpha val="60000"/>
                  </a:schemeClr>
                </a:gs>
                <a:gs pos="50000">
                  <a:schemeClr val="bg1">
                    <a:alpha val="0"/>
                  </a:schemeClr>
                </a:gs>
              </a:gsLst>
              <a:lin ang="0" scaled="1"/>
              <a:tileRect/>
            </a:gradFill>
            <a:prstDash val="solid"/>
            <a:round/>
            <a:headEnd type="none" w="med" len="med"/>
            <a:tailEnd type="none" w="med" len="med"/>
          </a:ln>
          <a:effectLst>
            <a:outerShdw blurRad="762000" dist="177800" dir="4800000">
              <a:srgbClr val="000000">
                <a:alpha val="90000"/>
              </a:srgbClr>
            </a:outerShdw>
          </a:effectLst>
          <a:scene3d>
            <a:camera prst="orthographicFront"/>
            <a:lightRig rig="threePt" dir="t"/>
          </a:scene3d>
          <a:sp3d>
            <a:bevelT/>
          </a:sp3d>
        </p:spPr>
        <p:txBody>
          <a:bodyPr wrap="square" lIns="82072" tIns="41035" rIns="82072" bIns="41035" rtlCol="0" anchor="ctr"/>
          <a:lstStyle/>
          <a:p>
            <a:pPr algn="ctr" defTabSz="1085071" eaLnBrk="0" fontAlgn="base" hangingPunct="0">
              <a:lnSpc>
                <a:spcPct val="90000"/>
              </a:lnSpc>
              <a:spcBef>
                <a:spcPct val="0"/>
              </a:spcBef>
              <a:spcAft>
                <a:spcPct val="0"/>
              </a:spcAft>
            </a:pPr>
            <a:endParaRPr lang="en-US" sz="2100" dirty="0">
              <a:solidFill>
                <a:srgbClr val="FFFFFF"/>
              </a:solidFill>
              <a:latin typeface="Arial" pitchFamily="-106" charset="0"/>
            </a:endParaRPr>
          </a:p>
        </p:txBody>
      </p:sp>
      <p:grpSp>
        <p:nvGrpSpPr>
          <p:cNvPr id="222" name="Group 221"/>
          <p:cNvGrpSpPr/>
          <p:nvPr/>
        </p:nvGrpSpPr>
        <p:grpSpPr>
          <a:xfrm>
            <a:off x="-564297" y="5747842"/>
            <a:ext cx="13306134" cy="1110183"/>
            <a:chOff x="2140854" y="2487505"/>
            <a:chExt cx="3918857" cy="623994"/>
          </a:xfrm>
        </p:grpSpPr>
        <p:sp>
          <p:nvSpPr>
            <p:cNvPr id="223" name="Oval 222"/>
            <p:cNvSpPr/>
            <p:nvPr/>
          </p:nvSpPr>
          <p:spPr>
            <a:xfrm flipV="1">
              <a:off x="2140854" y="2487505"/>
              <a:ext cx="3918857" cy="623994"/>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24" name="Oval 223"/>
            <p:cNvSpPr/>
            <p:nvPr/>
          </p:nvSpPr>
          <p:spPr>
            <a:xfrm flipV="1">
              <a:off x="2989510" y="2730887"/>
              <a:ext cx="2381727" cy="163066"/>
            </a:xfrm>
            <a:prstGeom prst="ellipse">
              <a:avLst/>
            </a:prstGeom>
            <a:gradFill flip="none" rotWithShape="1">
              <a:gsLst>
                <a:gs pos="100000">
                  <a:srgbClr val="0096D6">
                    <a:alpha val="0"/>
                  </a:srgbClr>
                </a:gs>
                <a:gs pos="1000">
                  <a:srgbClr val="020608">
                    <a:alpha val="64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sp>
        <p:nvSpPr>
          <p:cNvPr id="9" name="Title 8"/>
          <p:cNvSpPr>
            <a:spLocks noGrp="1"/>
          </p:cNvSpPr>
          <p:nvPr>
            <p:ph type="title"/>
          </p:nvPr>
        </p:nvSpPr>
        <p:spPr/>
        <p:txBody>
          <a:bodyPr/>
          <a:lstStyle/>
          <a:p>
            <a:r>
              <a:rPr lang="en-US" dirty="0" err="1" smtClean="0"/>
              <a:t>Ekosystem</a:t>
            </a:r>
            <a:r>
              <a:rPr lang="en-US" dirty="0" smtClean="0"/>
              <a:t> </a:t>
            </a:r>
            <a:r>
              <a:rPr lang="en-US" dirty="0" err="1" smtClean="0"/>
              <a:t>przy</a:t>
            </a:r>
            <a:r>
              <a:rPr lang="en-US" dirty="0" smtClean="0"/>
              <a:t> </a:t>
            </a:r>
            <a:r>
              <a:rPr lang="en-US" dirty="0" err="1" smtClean="0"/>
              <a:t>migracji</a:t>
            </a:r>
            <a:r>
              <a:rPr lang="en-US" dirty="0" smtClean="0"/>
              <a:t> do </a:t>
            </a:r>
            <a:r>
              <a:rPr lang="en-US" dirty="0" err="1" smtClean="0"/>
              <a:t>zunifkowanego</a:t>
            </a:r>
            <a:r>
              <a:rPr lang="en-US" dirty="0" smtClean="0"/>
              <a:t> </a:t>
            </a:r>
            <a:r>
              <a:rPr lang="en-US" dirty="0" err="1" smtClean="0"/>
              <a:t>nadawania</a:t>
            </a:r>
            <a:r>
              <a:rPr lang="en-US" dirty="0" smtClean="0"/>
              <a:t> </a:t>
            </a:r>
            <a:r>
              <a:rPr lang="en-US" dirty="0" err="1" smtClean="0"/>
              <a:t>oraz</a:t>
            </a:r>
            <a:r>
              <a:rPr lang="en-US" dirty="0" smtClean="0"/>
              <a:t> multi-screen</a:t>
            </a:r>
            <a:endParaRPr lang="en-US" dirty="0"/>
          </a:p>
        </p:txBody>
      </p:sp>
      <p:sp>
        <p:nvSpPr>
          <p:cNvPr id="79" name="Right Arrow 78"/>
          <p:cNvSpPr/>
          <p:nvPr/>
        </p:nvSpPr>
        <p:spPr>
          <a:xfrm rot="16200000">
            <a:off x="-1121746" y="3479765"/>
            <a:ext cx="4068539" cy="682080"/>
          </a:xfrm>
          <a:prstGeom prst="rightArrow">
            <a:avLst>
              <a:gd name="adj1" fmla="val 63356"/>
              <a:gd name="adj2" fmla="val 50000"/>
            </a:avLst>
          </a:prstGeom>
          <a:gradFill flip="none" rotWithShape="1">
            <a:gsLst>
              <a:gs pos="100000">
                <a:srgbClr val="FFFFFF">
                  <a:alpha val="69000"/>
                </a:srgbClr>
              </a:gs>
              <a:gs pos="0">
                <a:srgbClr val="000000">
                  <a:alpha val="0"/>
                </a:srgbClr>
              </a:gs>
              <a:gs pos="79000">
                <a:srgbClr val="FFFFFF">
                  <a:alpha val="32000"/>
                </a:srgbClr>
              </a:gs>
            </a:gsLst>
            <a:lin ang="0" scaled="0"/>
            <a:tileRect/>
          </a:gra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en-US" dirty="0" smtClean="0">
              <a:solidFill>
                <a:srgbClr val="FFFFFF"/>
              </a:solidFill>
            </a:endParaRPr>
          </a:p>
        </p:txBody>
      </p:sp>
      <p:grpSp>
        <p:nvGrpSpPr>
          <p:cNvPr id="90" name="Group 89"/>
          <p:cNvGrpSpPr/>
          <p:nvPr/>
        </p:nvGrpSpPr>
        <p:grpSpPr>
          <a:xfrm>
            <a:off x="1364884" y="2185877"/>
            <a:ext cx="8959961" cy="3316995"/>
            <a:chOff x="414902" y="1140013"/>
            <a:chExt cx="16545812" cy="4922120"/>
          </a:xfrm>
        </p:grpSpPr>
        <p:sp>
          <p:nvSpPr>
            <p:cNvPr id="91" name="Isosceles Triangle 90"/>
            <p:cNvSpPr/>
            <p:nvPr/>
          </p:nvSpPr>
          <p:spPr>
            <a:xfrm flipV="1">
              <a:off x="2708623" y="4617154"/>
              <a:ext cx="2155618" cy="857957"/>
            </a:xfrm>
            <a:prstGeom prst="triangl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100" dirty="0"/>
            </a:p>
          </p:txBody>
        </p:sp>
        <p:grpSp>
          <p:nvGrpSpPr>
            <p:cNvPr id="92" name="Group 91"/>
            <p:cNvGrpSpPr/>
            <p:nvPr/>
          </p:nvGrpSpPr>
          <p:grpSpPr>
            <a:xfrm>
              <a:off x="417587" y="1964271"/>
              <a:ext cx="11319807" cy="2652887"/>
              <a:chOff x="447475" y="1583267"/>
              <a:chExt cx="8264725" cy="1989665"/>
            </a:xfrm>
          </p:grpSpPr>
          <p:sp>
            <p:nvSpPr>
              <p:cNvPr id="141" name="Rectangle 140"/>
              <p:cNvSpPr/>
              <p:nvPr/>
            </p:nvSpPr>
            <p:spPr>
              <a:xfrm>
                <a:off x="447475" y="1583267"/>
                <a:ext cx="1592992" cy="1989665"/>
              </a:xfrm>
              <a:prstGeom prst="rect">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142" name="Rectangle 141"/>
              <p:cNvSpPr/>
              <p:nvPr/>
            </p:nvSpPr>
            <p:spPr>
              <a:xfrm>
                <a:off x="2115408" y="1583267"/>
                <a:ext cx="1592992" cy="1989665"/>
              </a:xfrm>
              <a:prstGeom prst="rect">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143" name="Rectangle 142"/>
              <p:cNvSpPr/>
              <p:nvPr/>
            </p:nvSpPr>
            <p:spPr>
              <a:xfrm>
                <a:off x="3783341" y="1583267"/>
                <a:ext cx="1592992" cy="1989665"/>
              </a:xfrm>
              <a:prstGeom prst="rect">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144" name="Rectangle 143"/>
              <p:cNvSpPr/>
              <p:nvPr/>
            </p:nvSpPr>
            <p:spPr>
              <a:xfrm>
                <a:off x="5451274" y="1583267"/>
                <a:ext cx="1592992" cy="1989665"/>
              </a:xfrm>
              <a:prstGeom prst="rect">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145" name="Rectangle 144"/>
              <p:cNvSpPr/>
              <p:nvPr/>
            </p:nvSpPr>
            <p:spPr>
              <a:xfrm>
                <a:off x="7119208" y="1583267"/>
                <a:ext cx="1592992" cy="1989665"/>
              </a:xfrm>
              <a:prstGeom prst="rect">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grpSp>
        <p:pic>
          <p:nvPicPr>
            <p:cNvPr id="93" name="Picture 38"/>
            <p:cNvPicPr>
              <a:picLocks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91352" y="4030136"/>
              <a:ext cx="874614" cy="639961"/>
            </a:xfrm>
            <a:prstGeom prst="rect">
              <a:avLst/>
            </a:prstGeom>
            <a:noFill/>
            <a:ln>
              <a:noFill/>
            </a:ln>
            <a:effectLst>
              <a:outerShdw blurRad="50800" dist="38100" dir="2700000">
                <a:srgbClr val="000000">
                  <a:alpha val="43000"/>
                </a:srgbClr>
              </a:outerShdw>
            </a:effectLst>
          </p:spPr>
        </p:pic>
        <p:pic>
          <p:nvPicPr>
            <p:cNvPr id="94" name="Picture 3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6943" y="2278775"/>
              <a:ext cx="571387" cy="616124"/>
            </a:xfrm>
            <a:prstGeom prst="rect">
              <a:avLst/>
            </a:prstGeom>
            <a:noFill/>
            <a:ln w="9525">
              <a:noFill/>
              <a:miter lim="800000"/>
              <a:headEnd/>
              <a:tailEnd/>
            </a:ln>
            <a:effectLst>
              <a:outerShdw blurRad="50800" dist="38100" dir="2700000">
                <a:srgbClr val="000000">
                  <a:alpha val="25000"/>
                </a:srgbClr>
              </a:outerShdw>
            </a:effectLst>
          </p:spPr>
        </p:pic>
        <p:grpSp>
          <p:nvGrpSpPr>
            <p:cNvPr id="95" name="Group 94"/>
            <p:cNvGrpSpPr/>
            <p:nvPr/>
          </p:nvGrpSpPr>
          <p:grpSpPr>
            <a:xfrm>
              <a:off x="1189315" y="2864864"/>
              <a:ext cx="842158" cy="990552"/>
              <a:chOff x="1349417" y="2838226"/>
              <a:chExt cx="426963" cy="502066"/>
            </a:xfrm>
          </p:grpSpPr>
          <p:pic>
            <p:nvPicPr>
              <p:cNvPr id="136" name="Picture 135" descr="Van.ai"/>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193262">
                <a:off x="1349417" y="3029191"/>
                <a:ext cx="339471" cy="311101"/>
              </a:xfrm>
              <a:prstGeom prst="rect">
                <a:avLst/>
              </a:prstGeom>
              <a:noFill/>
              <a:ln w="9525">
                <a:noFill/>
                <a:miter lim="800000"/>
                <a:headEnd/>
                <a:tailEnd/>
              </a:ln>
              <a:effectLst>
                <a:outerShdw blurRad="50800" dist="38100" dir="2700000" rotWithShape="0">
                  <a:srgbClr val="000000">
                    <a:alpha val="25000"/>
                  </a:srgbClr>
                </a:outerShdw>
              </a:effectLst>
            </p:spPr>
          </p:pic>
          <p:grpSp>
            <p:nvGrpSpPr>
              <p:cNvPr id="137" name="Group 101"/>
              <p:cNvGrpSpPr/>
              <p:nvPr/>
            </p:nvGrpSpPr>
            <p:grpSpPr>
              <a:xfrm>
                <a:off x="1617525" y="2838226"/>
                <a:ext cx="158855" cy="206675"/>
                <a:chOff x="2861142" y="1924810"/>
                <a:chExt cx="211752" cy="275566"/>
              </a:xfrm>
            </p:grpSpPr>
            <p:pic>
              <p:nvPicPr>
                <p:cNvPr id="138" name="Picture 167"/>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3000000">
                  <a:off x="2828161" y="2121196"/>
                  <a:ext cx="112161" cy="46200"/>
                </a:xfrm>
                <a:prstGeom prst="rect">
                  <a:avLst/>
                </a:prstGeom>
                <a:noFill/>
                <a:ln w="9525">
                  <a:noFill/>
                  <a:miter lim="800000"/>
                  <a:headEnd/>
                  <a:tailEnd/>
                </a:ln>
              </p:spPr>
            </p:pic>
            <p:pic>
              <p:nvPicPr>
                <p:cNvPr id="139" name="Picture 168"/>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3000000">
                  <a:off x="2867514" y="2060326"/>
                  <a:ext cx="160506" cy="65451"/>
                </a:xfrm>
                <a:prstGeom prst="rect">
                  <a:avLst/>
                </a:prstGeom>
                <a:noFill/>
                <a:ln w="9525">
                  <a:noFill/>
                  <a:miter lim="800000"/>
                  <a:headEnd/>
                  <a:tailEnd/>
                </a:ln>
              </p:spPr>
            </p:pic>
            <p:pic>
              <p:nvPicPr>
                <p:cNvPr id="140" name="Picture 169"/>
                <p:cNvPicPr>
                  <a:picLocks noChangeArrowheads="1"/>
                </p:cNvPicPr>
                <p:nvPr/>
              </p:nvPicPr>
              <p:blipFill>
                <a:blip r:embed="rId6" cstate="print"/>
                <a:srcRect/>
                <a:stretch>
                  <a:fillRect/>
                </a:stretch>
              </p:blipFill>
              <p:spPr bwMode="auto">
                <a:xfrm rot="3000000">
                  <a:off x="2942533" y="1980095"/>
                  <a:ext cx="185645" cy="75076"/>
                </a:xfrm>
                <a:prstGeom prst="rect">
                  <a:avLst/>
                </a:prstGeom>
                <a:noFill/>
                <a:ln w="9525">
                  <a:noFill/>
                  <a:miter lim="800000"/>
                  <a:headEnd/>
                  <a:tailEnd/>
                </a:ln>
              </p:spPr>
            </p:pic>
          </p:grpSp>
        </p:grpSp>
        <p:sp>
          <p:nvSpPr>
            <p:cNvPr id="96" name="Text Box 89"/>
            <p:cNvSpPr txBox="1">
              <a:spLocks noChangeArrowheads="1"/>
            </p:cNvSpPr>
            <p:nvPr/>
          </p:nvSpPr>
          <p:spPr bwMode="auto">
            <a:xfrm>
              <a:off x="414902" y="1419093"/>
              <a:ext cx="2192152" cy="394298"/>
            </a:xfrm>
            <a:prstGeom prst="rect">
              <a:avLst/>
            </a:prstGeom>
            <a:noFill/>
            <a:ln w="9525">
              <a:noFill/>
              <a:miter lim="800000"/>
              <a:headEnd/>
              <a:tailEnd/>
            </a:ln>
            <a:effectLst>
              <a:outerShdw blurRad="50800" dist="25400" dir="2700000">
                <a:srgbClr val="000000">
                  <a:alpha val="24000"/>
                </a:srgbClr>
              </a:outerShdw>
            </a:effectLst>
          </p:spPr>
          <p:txBody>
            <a:bodyPr wrap="square" lIns="109480" tIns="54738" rIns="109480" bIns="54738">
              <a:prstTxWarp prst="textNoShape">
                <a:avLst/>
              </a:prstTxWarp>
              <a:spAutoFit/>
            </a:bodyPr>
            <a:lstStyle/>
            <a:p>
              <a:pPr algn="ctr" defTabSz="1085071" eaLnBrk="0" hangingPunct="0">
                <a:lnSpc>
                  <a:spcPct val="90000"/>
                </a:lnSpc>
              </a:pPr>
              <a:r>
                <a:rPr lang="en-US" sz="1100" b="1" dirty="0" err="1">
                  <a:solidFill>
                    <a:schemeClr val="bg1"/>
                  </a:solidFill>
                </a:rPr>
                <a:t>p</a:t>
              </a:r>
              <a:r>
                <a:rPr lang="en-US" sz="1100" b="1" smtClean="0">
                  <a:solidFill>
                    <a:schemeClr val="bg1"/>
                  </a:solidFill>
                </a:rPr>
                <a:t>rodukcja</a:t>
              </a:r>
              <a:endParaRPr lang="en-US" sz="1100" b="1" dirty="0">
                <a:solidFill>
                  <a:schemeClr val="bg1"/>
                </a:solidFill>
              </a:endParaRPr>
            </a:p>
          </p:txBody>
        </p:sp>
        <p:sp>
          <p:nvSpPr>
            <p:cNvPr id="97" name="Text Box 89"/>
            <p:cNvSpPr txBox="1">
              <a:spLocks noChangeArrowheads="1"/>
            </p:cNvSpPr>
            <p:nvPr/>
          </p:nvSpPr>
          <p:spPr bwMode="auto">
            <a:xfrm>
              <a:off x="2683378" y="1419093"/>
              <a:ext cx="2192152" cy="394298"/>
            </a:xfrm>
            <a:prstGeom prst="rect">
              <a:avLst/>
            </a:prstGeom>
            <a:noFill/>
            <a:ln w="9525">
              <a:noFill/>
              <a:miter lim="800000"/>
              <a:headEnd/>
              <a:tailEnd/>
            </a:ln>
            <a:effectLst>
              <a:outerShdw blurRad="50800" dist="25400" dir="2700000">
                <a:srgbClr val="000000">
                  <a:alpha val="24000"/>
                </a:srgbClr>
              </a:outerShdw>
            </a:effectLst>
          </p:spPr>
          <p:txBody>
            <a:bodyPr wrap="square" lIns="109480" tIns="54738" rIns="109480" bIns="54738">
              <a:prstTxWarp prst="textNoShape">
                <a:avLst/>
              </a:prstTxWarp>
              <a:spAutoFit/>
            </a:bodyPr>
            <a:lstStyle/>
            <a:p>
              <a:pPr algn="ctr" defTabSz="1085071" eaLnBrk="0" hangingPunct="0">
                <a:lnSpc>
                  <a:spcPct val="90000"/>
                </a:lnSpc>
              </a:pPr>
              <a:r>
                <a:rPr lang="en-US" sz="1100" b="1" smtClean="0">
                  <a:solidFill>
                    <a:schemeClr val="bg1"/>
                  </a:solidFill>
                </a:rPr>
                <a:t>kontrybucja</a:t>
              </a:r>
              <a:endParaRPr lang="en-US" sz="1100" b="1" dirty="0">
                <a:solidFill>
                  <a:schemeClr val="bg1"/>
                </a:solidFill>
              </a:endParaRPr>
            </a:p>
          </p:txBody>
        </p:sp>
        <p:sp>
          <p:nvSpPr>
            <p:cNvPr id="98" name="Text Box 89"/>
            <p:cNvSpPr txBox="1">
              <a:spLocks noChangeArrowheads="1"/>
            </p:cNvSpPr>
            <p:nvPr/>
          </p:nvSpPr>
          <p:spPr bwMode="auto">
            <a:xfrm>
              <a:off x="4985714" y="1140013"/>
              <a:ext cx="2192152" cy="620371"/>
            </a:xfrm>
            <a:prstGeom prst="rect">
              <a:avLst/>
            </a:prstGeom>
            <a:noFill/>
            <a:ln w="9525">
              <a:noFill/>
              <a:miter lim="800000"/>
              <a:headEnd/>
              <a:tailEnd/>
            </a:ln>
            <a:effectLst>
              <a:outerShdw blurRad="50800" dist="25400" dir="2700000">
                <a:srgbClr val="000000">
                  <a:alpha val="24000"/>
                </a:srgbClr>
              </a:outerShdw>
            </a:effectLst>
          </p:spPr>
          <p:txBody>
            <a:bodyPr wrap="square" lIns="109480" tIns="54738" rIns="109480" bIns="54738">
              <a:prstTxWarp prst="textNoShape">
                <a:avLst/>
              </a:prstTxWarp>
              <a:spAutoFit/>
            </a:bodyPr>
            <a:lstStyle/>
            <a:p>
              <a:pPr algn="ctr" defTabSz="1085071" eaLnBrk="0" hangingPunct="0">
                <a:lnSpc>
                  <a:spcPct val="90000"/>
                </a:lnSpc>
              </a:pPr>
              <a:r>
                <a:rPr lang="en-US" sz="1100" b="1" dirty="0">
                  <a:solidFill>
                    <a:schemeClr val="bg1"/>
                  </a:solidFill>
                </a:rPr>
                <a:t>p</a:t>
              </a:r>
              <a:r>
                <a:rPr lang="en-US" sz="1100" b="1" smtClean="0">
                  <a:solidFill>
                    <a:schemeClr val="bg1"/>
                  </a:solidFill>
                </a:rPr>
                <a:t>ost</a:t>
              </a:r>
              <a:r>
                <a:rPr lang="en-US" sz="1100" b="1" dirty="0" smtClean="0">
                  <a:solidFill>
                    <a:schemeClr val="bg1"/>
                  </a:solidFill>
                </a:rPr>
                <a:t>-</a:t>
              </a:r>
              <a:r>
                <a:rPr lang="en-US" sz="1100" b="1" dirty="0" err="1" smtClean="0">
                  <a:solidFill>
                    <a:schemeClr val="bg1"/>
                  </a:solidFill>
                </a:rPr>
                <a:t>produkcja</a:t>
              </a:r>
              <a:endParaRPr lang="en-US" sz="1100" b="1" dirty="0">
                <a:solidFill>
                  <a:schemeClr val="bg1"/>
                </a:solidFill>
              </a:endParaRPr>
            </a:p>
          </p:txBody>
        </p:sp>
        <p:sp>
          <p:nvSpPr>
            <p:cNvPr id="99" name="Text Box 89"/>
            <p:cNvSpPr txBox="1">
              <a:spLocks noChangeArrowheads="1"/>
            </p:cNvSpPr>
            <p:nvPr/>
          </p:nvSpPr>
          <p:spPr bwMode="auto">
            <a:xfrm>
              <a:off x="7265474" y="1427470"/>
              <a:ext cx="2192152" cy="394298"/>
            </a:xfrm>
            <a:prstGeom prst="rect">
              <a:avLst/>
            </a:prstGeom>
            <a:noFill/>
            <a:ln w="9525">
              <a:noFill/>
              <a:miter lim="800000"/>
              <a:headEnd/>
              <a:tailEnd/>
            </a:ln>
            <a:effectLst>
              <a:outerShdw blurRad="50800" dist="25400" dir="2700000">
                <a:srgbClr val="000000">
                  <a:alpha val="24000"/>
                </a:srgbClr>
              </a:outerShdw>
            </a:effectLst>
          </p:spPr>
          <p:txBody>
            <a:bodyPr wrap="square" lIns="109480" tIns="54738" rIns="109480" bIns="54738">
              <a:prstTxWarp prst="textNoShape">
                <a:avLst/>
              </a:prstTxWarp>
              <a:spAutoFit/>
            </a:bodyPr>
            <a:lstStyle/>
            <a:p>
              <a:pPr algn="ctr" defTabSz="1085071" eaLnBrk="0" hangingPunct="0">
                <a:lnSpc>
                  <a:spcPct val="90000"/>
                </a:lnSpc>
              </a:pPr>
              <a:r>
                <a:rPr lang="en-US" sz="1100" b="1" dirty="0" err="1">
                  <a:solidFill>
                    <a:schemeClr val="bg1"/>
                  </a:solidFill>
                </a:rPr>
                <a:t>d</a:t>
              </a:r>
              <a:r>
                <a:rPr lang="en-US" sz="1100" b="1" smtClean="0">
                  <a:solidFill>
                    <a:schemeClr val="bg1"/>
                  </a:solidFill>
                </a:rPr>
                <a:t>ystrybucja</a:t>
              </a:r>
              <a:endParaRPr lang="en-US" sz="1100" b="1" dirty="0">
                <a:solidFill>
                  <a:schemeClr val="bg1"/>
                </a:solidFill>
              </a:endParaRPr>
            </a:p>
          </p:txBody>
        </p:sp>
        <p:sp>
          <p:nvSpPr>
            <p:cNvPr id="100" name="Text Box 89"/>
            <p:cNvSpPr txBox="1">
              <a:spLocks noChangeArrowheads="1"/>
            </p:cNvSpPr>
            <p:nvPr/>
          </p:nvSpPr>
          <p:spPr bwMode="auto">
            <a:xfrm>
              <a:off x="9556520" y="1427470"/>
              <a:ext cx="2192152" cy="394298"/>
            </a:xfrm>
            <a:prstGeom prst="rect">
              <a:avLst/>
            </a:prstGeom>
            <a:noFill/>
            <a:ln w="9525">
              <a:noFill/>
              <a:miter lim="800000"/>
              <a:headEnd/>
              <a:tailEnd/>
            </a:ln>
            <a:effectLst>
              <a:outerShdw blurRad="50800" dist="25400" dir="2700000">
                <a:srgbClr val="000000">
                  <a:alpha val="24000"/>
                </a:srgbClr>
              </a:outerShdw>
            </a:effectLst>
          </p:spPr>
          <p:txBody>
            <a:bodyPr wrap="square" lIns="109480" tIns="54738" rIns="109480" bIns="54738">
              <a:prstTxWarp prst="textNoShape">
                <a:avLst/>
              </a:prstTxWarp>
              <a:spAutoFit/>
            </a:bodyPr>
            <a:lstStyle/>
            <a:p>
              <a:pPr algn="ctr" defTabSz="1085071" eaLnBrk="0" hangingPunct="0">
                <a:lnSpc>
                  <a:spcPct val="90000"/>
                </a:lnSpc>
              </a:pPr>
              <a:r>
                <a:rPr lang="en-US" sz="1100" b="1" dirty="0" err="1">
                  <a:solidFill>
                    <a:schemeClr val="bg1"/>
                  </a:solidFill>
                </a:rPr>
                <a:t>d</a:t>
              </a:r>
              <a:r>
                <a:rPr lang="en-US" sz="1100" b="1" smtClean="0">
                  <a:solidFill>
                    <a:schemeClr val="bg1"/>
                  </a:solidFill>
                </a:rPr>
                <a:t>ystrybucja</a:t>
              </a:r>
              <a:endParaRPr lang="en-US" sz="1100" b="1" dirty="0">
                <a:solidFill>
                  <a:schemeClr val="bg1"/>
                </a:solidFill>
              </a:endParaRPr>
            </a:p>
          </p:txBody>
        </p:sp>
        <p:pic>
          <p:nvPicPr>
            <p:cNvPr id="102" name="Picture 101" descr="VDC.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83398" y="2032003"/>
              <a:ext cx="1451968" cy="1614311"/>
            </a:xfrm>
            <a:prstGeom prst="rect">
              <a:avLst/>
            </a:prstGeom>
            <a:noFill/>
            <a:ln w="9525">
              <a:noFill/>
              <a:miter lim="800000"/>
              <a:headEnd/>
              <a:tailEnd/>
            </a:ln>
          </p:spPr>
        </p:pic>
        <p:pic>
          <p:nvPicPr>
            <p:cNvPr id="103" name="Picture 4"/>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7845147" y="2212621"/>
              <a:ext cx="1107621" cy="553955"/>
            </a:xfrm>
            <a:prstGeom prst="rect">
              <a:avLst/>
            </a:prstGeom>
            <a:noFill/>
            <a:ln>
              <a:noFill/>
            </a:ln>
            <a:effectLst>
              <a:outerShdw blurRad="50800" dist="38100" dir="2700000">
                <a:srgbClr val="000000">
                  <a:alpha val="43000"/>
                </a:srgbClr>
              </a:outerShdw>
            </a:effectLst>
          </p:spPr>
        </p:pic>
        <p:pic>
          <p:nvPicPr>
            <p:cNvPr id="104" name="Picture 196" descr="YES.ai"/>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933731" y="3837911"/>
              <a:ext cx="869311" cy="695287"/>
            </a:xfrm>
            <a:prstGeom prst="rect">
              <a:avLst/>
            </a:prstGeom>
            <a:noFill/>
            <a:ln w="9525">
              <a:noFill/>
              <a:miter lim="800000"/>
              <a:headEnd/>
              <a:tailEnd/>
            </a:ln>
            <a:effectLst>
              <a:outerShdw blurRad="50800" dist="38100" dir="2700000">
                <a:srgbClr val="000000">
                  <a:alpha val="43000"/>
                </a:srgbClr>
              </a:outerShdw>
            </a:effectLst>
          </p:spPr>
        </p:pic>
        <p:pic>
          <p:nvPicPr>
            <p:cNvPr id="105" name="Picture 104" descr="10146_IT_128.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08177" y="3544716"/>
              <a:ext cx="1160930" cy="1161232"/>
            </a:xfrm>
            <a:prstGeom prst="rect">
              <a:avLst/>
            </a:prstGeom>
            <a:effectLst>
              <a:outerShdw blurRad="50800" dist="38100" dir="2700000">
                <a:srgbClr val="000000">
                  <a:alpha val="43000"/>
                </a:srgbClr>
              </a:outerShdw>
            </a:effectLst>
          </p:spPr>
        </p:pic>
        <p:pic>
          <p:nvPicPr>
            <p:cNvPr id="106" name="Picture 23" descr="Cloud_BLK"/>
            <p:cNvPicPr>
              <a:picLocks noChangeAspect="1" noChangeArrowheads="1"/>
            </p:cNvPicPr>
            <p:nvPr/>
          </p:nvPicPr>
          <p:blipFill>
            <a:blip r:embed="rId11" cstate="screen">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7911452" y="3048003"/>
              <a:ext cx="916277" cy="609599"/>
            </a:xfrm>
            <a:prstGeom prst="rect">
              <a:avLst/>
            </a:prstGeom>
            <a:noFill/>
            <a:ln w="9525">
              <a:noFill/>
              <a:miter lim="800000"/>
              <a:headEnd/>
              <a:tailEnd/>
            </a:ln>
            <a:effectLst>
              <a:outerShdw blurRad="50800" dist="38100" dir="2700000">
                <a:srgbClr val="000000">
                  <a:alpha val="43000"/>
                </a:srgbClr>
              </a:outerShdw>
            </a:effectLst>
          </p:spPr>
        </p:pic>
        <p:pic>
          <p:nvPicPr>
            <p:cNvPr id="107" name="Picture 244" descr="cdn.pn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703915" y="4064005"/>
              <a:ext cx="615894" cy="406403"/>
            </a:xfrm>
            <a:prstGeom prst="rect">
              <a:avLst/>
            </a:prstGeom>
            <a:noFill/>
            <a:ln w="9525">
              <a:noFill/>
              <a:miter lim="800000"/>
              <a:headEnd/>
              <a:tailEnd/>
            </a:ln>
            <a:effectLst>
              <a:outerShdw blurRad="50800" dist="38100" dir="2700000">
                <a:srgbClr val="000000">
                  <a:alpha val="43000"/>
                </a:srgbClr>
              </a:outerShdw>
            </a:effectLst>
          </p:spPr>
        </p:pic>
        <p:pic>
          <p:nvPicPr>
            <p:cNvPr id="108" name="Picture 23" descr="Cloud_BLK"/>
            <p:cNvPicPr>
              <a:picLocks noChangeAspect="1" noChangeArrowheads="1"/>
            </p:cNvPicPr>
            <p:nvPr/>
          </p:nvPicPr>
          <p:blipFill>
            <a:blip r:embed="rId11" cstate="screen">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213786" y="3048003"/>
              <a:ext cx="916277" cy="609599"/>
            </a:xfrm>
            <a:prstGeom prst="rect">
              <a:avLst/>
            </a:prstGeom>
            <a:noFill/>
            <a:ln w="9525">
              <a:noFill/>
              <a:miter lim="800000"/>
              <a:headEnd/>
              <a:tailEnd/>
            </a:ln>
            <a:effectLst>
              <a:outerShdw blurRad="50800" dist="38100" dir="2700000">
                <a:srgbClr val="000000">
                  <a:alpha val="43000"/>
                </a:srgbClr>
              </a:outerShdw>
            </a:effectLst>
          </p:spPr>
        </p:pic>
        <p:pic>
          <p:nvPicPr>
            <p:cNvPr id="109" name="Picture 4"/>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10091050" y="2212621"/>
              <a:ext cx="1107621" cy="553955"/>
            </a:xfrm>
            <a:prstGeom prst="rect">
              <a:avLst/>
            </a:prstGeom>
            <a:noFill/>
            <a:ln>
              <a:noFill/>
            </a:ln>
            <a:effectLst>
              <a:outerShdw blurRad="50800" dist="38100" dir="2700000">
                <a:srgbClr val="000000">
                  <a:alpha val="43000"/>
                </a:srgbClr>
              </a:outerShdw>
            </a:effectLst>
          </p:spPr>
        </p:pic>
        <p:pic>
          <p:nvPicPr>
            <p:cNvPr id="110" name="Picture 4"/>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3285624" y="2212621"/>
              <a:ext cx="1107621" cy="553955"/>
            </a:xfrm>
            <a:prstGeom prst="rect">
              <a:avLst/>
            </a:prstGeom>
            <a:noFill/>
            <a:ln>
              <a:noFill/>
            </a:ln>
            <a:effectLst>
              <a:outerShdw blurRad="50800" dist="38100" dir="2700000">
                <a:srgbClr val="000000">
                  <a:alpha val="43000"/>
                </a:srgbClr>
              </a:outerShdw>
            </a:effectLst>
          </p:spPr>
        </p:pic>
        <p:cxnSp>
          <p:nvCxnSpPr>
            <p:cNvPr id="111" name="Straight Connector 110"/>
            <p:cNvCxnSpPr/>
            <p:nvPr/>
          </p:nvCxnSpPr>
          <p:spPr>
            <a:xfrm>
              <a:off x="1455887" y="5802404"/>
              <a:ext cx="15504827" cy="31312"/>
            </a:xfrm>
            <a:prstGeom prst="line">
              <a:avLst/>
            </a:prstGeom>
            <a:ln w="53975">
              <a:solidFill>
                <a:schemeClr val="accent1">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12" name="Picture 111" descr="3D_circle.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245631" y="5507136"/>
              <a:ext cx="554853" cy="554997"/>
            </a:xfrm>
            <a:prstGeom prst="rect">
              <a:avLst/>
            </a:prstGeom>
            <a:effectLst>
              <a:outerShdw blurRad="317500" dir="2700000">
                <a:srgbClr val="00BEFF">
                  <a:alpha val="91000"/>
                </a:srgbClr>
              </a:outerShdw>
            </a:effectLst>
          </p:spPr>
        </p:pic>
        <p:pic>
          <p:nvPicPr>
            <p:cNvPr id="113" name="Picture 112" descr="3D_circle.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502819" y="5507136"/>
              <a:ext cx="554853" cy="554997"/>
            </a:xfrm>
            <a:prstGeom prst="rect">
              <a:avLst/>
            </a:prstGeom>
            <a:effectLst>
              <a:outerShdw blurRad="317500" dir="2700000">
                <a:srgbClr val="00BEFF">
                  <a:alpha val="91000"/>
                </a:srgbClr>
              </a:outerShdw>
            </a:effectLst>
          </p:spPr>
        </p:pic>
        <p:pic>
          <p:nvPicPr>
            <p:cNvPr id="114" name="Picture 113" descr="3D_circle.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82584" y="5507136"/>
              <a:ext cx="554853" cy="554997"/>
            </a:xfrm>
            <a:prstGeom prst="rect">
              <a:avLst/>
            </a:prstGeom>
            <a:effectLst>
              <a:outerShdw blurRad="317500" dir="2700000">
                <a:srgbClr val="00BEFF">
                  <a:alpha val="91000"/>
                </a:srgbClr>
              </a:outerShdw>
            </a:effectLst>
          </p:spPr>
        </p:pic>
        <p:pic>
          <p:nvPicPr>
            <p:cNvPr id="115" name="Picture 114" descr="3D_circle.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084914" y="5507136"/>
              <a:ext cx="554853" cy="554997"/>
            </a:xfrm>
            <a:prstGeom prst="rect">
              <a:avLst/>
            </a:prstGeom>
            <a:effectLst>
              <a:outerShdw blurRad="317500" dir="2700000">
                <a:srgbClr val="00BEFF">
                  <a:alpha val="91000"/>
                </a:srgbClr>
              </a:outerShdw>
            </a:effectLst>
          </p:spPr>
        </p:pic>
        <p:pic>
          <p:nvPicPr>
            <p:cNvPr id="116" name="Picture 115" descr="3D_circle.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375969" y="5507136"/>
              <a:ext cx="554853" cy="554997"/>
            </a:xfrm>
            <a:prstGeom prst="rect">
              <a:avLst/>
            </a:prstGeom>
            <a:effectLst>
              <a:outerShdw blurRad="317500" dir="2700000">
                <a:srgbClr val="00BEFF">
                  <a:alpha val="91000"/>
                </a:srgbClr>
              </a:outerShdw>
            </a:effectLst>
          </p:spPr>
        </p:pic>
        <p:sp>
          <p:nvSpPr>
            <p:cNvPr id="117" name="Isosceles Triangle 116"/>
            <p:cNvSpPr/>
            <p:nvPr/>
          </p:nvSpPr>
          <p:spPr>
            <a:xfrm flipV="1">
              <a:off x="9570481" y="4617154"/>
              <a:ext cx="2155618" cy="857957"/>
            </a:xfrm>
            <a:prstGeom prst="triangl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100" dirty="0"/>
            </a:p>
          </p:txBody>
        </p:sp>
        <p:sp>
          <p:nvSpPr>
            <p:cNvPr id="118" name="Isosceles Triangle 117"/>
            <p:cNvSpPr/>
            <p:nvPr/>
          </p:nvSpPr>
          <p:spPr>
            <a:xfrm flipV="1">
              <a:off x="7279434" y="4617154"/>
              <a:ext cx="2155618" cy="857957"/>
            </a:xfrm>
            <a:prstGeom prst="triangl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100" dirty="0"/>
            </a:p>
          </p:txBody>
        </p:sp>
        <p:sp>
          <p:nvSpPr>
            <p:cNvPr id="119" name="Isosceles Triangle 118"/>
            <p:cNvSpPr/>
            <p:nvPr/>
          </p:nvSpPr>
          <p:spPr>
            <a:xfrm flipV="1">
              <a:off x="4988387" y="4617154"/>
              <a:ext cx="2155618" cy="857957"/>
            </a:xfrm>
            <a:prstGeom prst="triangl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100" dirty="0"/>
            </a:p>
          </p:txBody>
        </p:sp>
        <p:sp>
          <p:nvSpPr>
            <p:cNvPr id="120" name="Isosceles Triangle 119"/>
            <p:cNvSpPr/>
            <p:nvPr/>
          </p:nvSpPr>
          <p:spPr>
            <a:xfrm flipV="1">
              <a:off x="440149" y="4617154"/>
              <a:ext cx="2155618" cy="857957"/>
            </a:xfrm>
            <a:prstGeom prst="triangl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100" dirty="0"/>
            </a:p>
          </p:txBody>
        </p:sp>
        <p:pic>
          <p:nvPicPr>
            <p:cNvPr id="121" name="Picture 120" descr="atnna.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941393" y="3928535"/>
              <a:ext cx="554544" cy="646288"/>
            </a:xfrm>
            <a:prstGeom prst="rect">
              <a:avLst/>
            </a:prstGeom>
          </p:spPr>
        </p:pic>
      </p:grpSp>
      <p:sp>
        <p:nvSpPr>
          <p:cNvPr id="158" name="Text Box 89"/>
          <p:cNvSpPr txBox="1">
            <a:spLocks noChangeArrowheads="1"/>
          </p:cNvSpPr>
          <p:nvPr/>
        </p:nvSpPr>
        <p:spPr bwMode="auto">
          <a:xfrm>
            <a:off x="9957882" y="5109872"/>
            <a:ext cx="1940453" cy="265647"/>
          </a:xfrm>
          <a:prstGeom prst="rect">
            <a:avLst/>
          </a:prstGeom>
          <a:noFill/>
          <a:ln w="9525">
            <a:noFill/>
            <a:miter lim="800000"/>
            <a:headEnd/>
            <a:tailEnd/>
          </a:ln>
          <a:effectLst>
            <a:outerShdw blurRad="50800" dist="25400" dir="2700000">
              <a:srgbClr val="000000">
                <a:alpha val="24000"/>
              </a:srgbClr>
            </a:outerShdw>
          </a:effectLst>
        </p:spPr>
        <p:txBody>
          <a:bodyPr wrap="square" lIns="109428" tIns="54704" rIns="109428" bIns="54704">
            <a:prstTxWarp prst="textNoShape">
              <a:avLst/>
            </a:prstTxWarp>
            <a:spAutoFit/>
          </a:bodyPr>
          <a:lstStyle/>
          <a:p>
            <a:pPr algn="ctr" defTabSz="1085071" eaLnBrk="0" hangingPunct="0">
              <a:lnSpc>
                <a:spcPct val="90000"/>
              </a:lnSpc>
            </a:pPr>
            <a:r>
              <a:rPr lang="en-US" sz="1100" b="1" dirty="0">
                <a:solidFill>
                  <a:schemeClr val="bg1"/>
                </a:solidFill>
              </a:rPr>
              <a:t>m</a:t>
            </a:r>
            <a:r>
              <a:rPr lang="en-US" sz="1100" b="1" smtClean="0">
                <a:solidFill>
                  <a:schemeClr val="bg1"/>
                </a:solidFill>
              </a:rPr>
              <a:t>ulti</a:t>
            </a:r>
            <a:r>
              <a:rPr lang="en-US" sz="1100" b="1" dirty="0" smtClean="0">
                <a:solidFill>
                  <a:schemeClr val="bg1"/>
                </a:solidFill>
              </a:rPr>
              <a:t>-screen </a:t>
            </a:r>
            <a:endParaRPr lang="en-US" sz="1100" b="1" dirty="0">
              <a:solidFill>
                <a:schemeClr val="bg1"/>
              </a:solidFill>
            </a:endParaRPr>
          </a:p>
        </p:txBody>
      </p:sp>
      <p:sp>
        <p:nvSpPr>
          <p:cNvPr id="162" name="Text Box 89"/>
          <p:cNvSpPr txBox="1">
            <a:spLocks noChangeArrowheads="1"/>
          </p:cNvSpPr>
          <p:nvPr/>
        </p:nvSpPr>
        <p:spPr bwMode="auto">
          <a:xfrm>
            <a:off x="10624704" y="4036773"/>
            <a:ext cx="1698615" cy="445953"/>
          </a:xfrm>
          <a:prstGeom prst="rect">
            <a:avLst/>
          </a:prstGeom>
          <a:noFill/>
          <a:ln w="9525">
            <a:noFill/>
            <a:miter lim="800000"/>
            <a:headEnd/>
            <a:tailEnd/>
          </a:ln>
          <a:effectLst>
            <a:outerShdw blurRad="50800" dist="25400" dir="2700000">
              <a:srgbClr val="000000">
                <a:alpha val="24000"/>
              </a:srgbClr>
            </a:outerShdw>
          </a:effectLst>
        </p:spPr>
        <p:txBody>
          <a:bodyPr wrap="square" lIns="109428" tIns="54704" rIns="109428" bIns="54704">
            <a:prstTxWarp prst="textNoShape">
              <a:avLst/>
            </a:prstTxWarp>
            <a:spAutoFit/>
          </a:bodyPr>
          <a:lstStyle/>
          <a:p>
            <a:pPr marL="171347" indent="-171347" defTabSz="1085071" eaLnBrk="0" hangingPunct="0">
              <a:lnSpc>
                <a:spcPct val="90000"/>
              </a:lnSpc>
              <a:buFont typeface="Arial"/>
              <a:buChar char="•"/>
            </a:pPr>
            <a:r>
              <a:rPr lang="en-US" sz="1200" dirty="0" smtClean="0">
                <a:solidFill>
                  <a:schemeClr val="bg1"/>
                </a:solidFill>
              </a:rPr>
              <a:t>TV </a:t>
            </a:r>
            <a:r>
              <a:rPr lang="en-US" sz="1200" dirty="0" err="1" smtClean="0">
                <a:solidFill>
                  <a:schemeClr val="bg1"/>
                </a:solidFill>
              </a:rPr>
              <a:t>Liniowa</a:t>
            </a:r>
            <a:r>
              <a:rPr lang="en-US" sz="1200" dirty="0" smtClean="0">
                <a:solidFill>
                  <a:schemeClr val="bg1"/>
                </a:solidFill>
              </a:rPr>
              <a:t> </a:t>
            </a:r>
            <a:r>
              <a:rPr lang="en-US" sz="1200" dirty="0" err="1" smtClean="0">
                <a:solidFill>
                  <a:schemeClr val="bg1"/>
                </a:solidFill>
              </a:rPr>
              <a:t>i</a:t>
            </a:r>
            <a:r>
              <a:rPr lang="en-US" sz="1200" dirty="0" smtClean="0">
                <a:solidFill>
                  <a:schemeClr val="bg1"/>
                </a:solidFill>
              </a:rPr>
              <a:t> </a:t>
            </a:r>
            <a:r>
              <a:rPr lang="en-US" sz="1200" dirty="0" err="1" smtClean="0">
                <a:solidFill>
                  <a:schemeClr val="bg1"/>
                </a:solidFill>
              </a:rPr>
              <a:t>VoD</a:t>
            </a:r>
            <a:r>
              <a:rPr lang="en-US" sz="1200" dirty="0" smtClean="0">
                <a:solidFill>
                  <a:schemeClr val="bg1"/>
                </a:solidFill>
              </a:rPr>
              <a:t> </a:t>
            </a:r>
            <a:r>
              <a:rPr lang="en-US" sz="1200" dirty="0" err="1" smtClean="0">
                <a:solidFill>
                  <a:schemeClr val="bg1"/>
                </a:solidFill>
              </a:rPr>
              <a:t>na</a:t>
            </a:r>
            <a:r>
              <a:rPr lang="en-US" sz="1200" dirty="0" smtClean="0">
                <a:solidFill>
                  <a:schemeClr val="bg1"/>
                </a:solidFill>
              </a:rPr>
              <a:t> </a:t>
            </a:r>
            <a:r>
              <a:rPr lang="en-US" sz="1200" dirty="0" err="1" smtClean="0">
                <a:solidFill>
                  <a:schemeClr val="bg1"/>
                </a:solidFill>
              </a:rPr>
              <a:t>dowolny</a:t>
            </a:r>
            <a:r>
              <a:rPr lang="en-US" sz="1200" dirty="0" smtClean="0">
                <a:solidFill>
                  <a:schemeClr val="bg1"/>
                </a:solidFill>
              </a:rPr>
              <a:t> </a:t>
            </a:r>
            <a:r>
              <a:rPr lang="en-US" sz="1200" dirty="0" err="1" smtClean="0">
                <a:solidFill>
                  <a:schemeClr val="bg1"/>
                </a:solidFill>
              </a:rPr>
              <a:t>ekran</a:t>
            </a:r>
            <a:endParaRPr lang="en-US" sz="1200" dirty="0">
              <a:solidFill>
                <a:schemeClr val="bg1"/>
              </a:solidFill>
            </a:endParaRPr>
          </a:p>
        </p:txBody>
      </p:sp>
      <p:pic>
        <p:nvPicPr>
          <p:cNvPr id="181" name="Picture 180" descr="tv_gradient.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489198" y="1975825"/>
            <a:ext cx="1773706" cy="1445243"/>
          </a:xfrm>
          <a:prstGeom prst="rect">
            <a:avLst/>
          </a:prstGeom>
        </p:spPr>
      </p:pic>
      <p:pic>
        <p:nvPicPr>
          <p:cNvPr id="182" name="Picture 181" descr="iphone.png"/>
          <p:cNvPicPr>
            <a:picLocks noChangeAspect="1"/>
          </p:cNvPicPr>
          <p:nvPr/>
        </p:nvPicPr>
        <p:blipFill>
          <a:blip r:embed="rId16" cstate="screen">
            <a:alphaModFix/>
            <a:extLst>
              <a:ext uri="{28A0092B-C50C-407E-A947-70E740481C1C}">
                <a14:useLocalDpi xmlns:a14="http://schemas.microsoft.com/office/drawing/2010/main"/>
              </a:ext>
            </a:extLst>
          </a:blip>
          <a:stretch>
            <a:fillRect/>
          </a:stretch>
        </p:blipFill>
        <p:spPr>
          <a:xfrm>
            <a:off x="10066166" y="4428487"/>
            <a:ext cx="402879" cy="681415"/>
          </a:xfrm>
          <a:prstGeom prst="rect">
            <a:avLst/>
          </a:prstGeom>
          <a:noFill/>
          <a:ln>
            <a:noFill/>
          </a:ln>
        </p:spPr>
      </p:pic>
      <p:pic>
        <p:nvPicPr>
          <p:cNvPr id="183" name="Picture 182" descr="tablet.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900161" y="3479548"/>
            <a:ext cx="887867" cy="797853"/>
          </a:xfrm>
          <a:prstGeom prst="rect">
            <a:avLst/>
          </a:prstGeom>
        </p:spPr>
      </p:pic>
      <p:pic>
        <p:nvPicPr>
          <p:cNvPr id="2" name="Picture 1" descr="broadcast_icon.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691511" y="3877069"/>
            <a:ext cx="730932" cy="925231"/>
          </a:xfrm>
          <a:prstGeom prst="rect">
            <a:avLst/>
          </a:prstGeom>
          <a:noFill/>
          <a:ln w="9525">
            <a:noFill/>
            <a:miter lim="800000"/>
            <a:headEnd/>
            <a:tailEnd/>
          </a:ln>
          <a:effectLst>
            <a:outerShdw blurRad="50800" dist="38100" dir="2700000">
              <a:srgbClr val="000000">
                <a:alpha val="25000"/>
              </a:srgbClr>
            </a:outerShdw>
          </a:effectLst>
        </p:spPr>
      </p:pic>
      <p:sp>
        <p:nvSpPr>
          <p:cNvPr id="63" name="TextBox 62"/>
          <p:cNvSpPr txBox="1"/>
          <p:nvPr/>
        </p:nvSpPr>
        <p:spPr>
          <a:xfrm rot="16200000">
            <a:off x="-316044" y="3665796"/>
            <a:ext cx="2445870" cy="384666"/>
          </a:xfrm>
          <a:prstGeom prst="rect">
            <a:avLst/>
          </a:prstGeom>
          <a:noFill/>
        </p:spPr>
        <p:txBody>
          <a:bodyPr wrap="none" lIns="91384" tIns="45693" rIns="91384" bIns="45693" rtlCol="0">
            <a:spAutoFit/>
          </a:bodyPr>
          <a:lstStyle/>
          <a:p>
            <a:r>
              <a:rPr lang="en-US">
                <a:solidFill>
                  <a:srgbClr val="57FFFF"/>
                </a:solidFill>
              </a:rPr>
              <a:t>e</a:t>
            </a:r>
            <a:r>
              <a:rPr lang="en-US" smtClean="0">
                <a:solidFill>
                  <a:srgbClr val="57FFFF"/>
                </a:solidFill>
              </a:rPr>
              <a:t>lastyczność </a:t>
            </a:r>
            <a:r>
              <a:rPr lang="en-US" dirty="0" err="1">
                <a:solidFill>
                  <a:srgbClr val="57FFFF"/>
                </a:solidFill>
              </a:rPr>
              <a:t>c</a:t>
            </a:r>
            <a:r>
              <a:rPr lang="en-US" smtClean="0">
                <a:solidFill>
                  <a:srgbClr val="57FFFF"/>
                </a:solidFill>
              </a:rPr>
              <a:t>hmury</a:t>
            </a:r>
            <a:endParaRPr lang="en-US" dirty="0">
              <a:solidFill>
                <a:srgbClr val="57FFFF"/>
              </a:solidFill>
            </a:endParaRPr>
          </a:p>
        </p:txBody>
      </p:sp>
      <p:sp>
        <p:nvSpPr>
          <p:cNvPr id="64" name="Right Arrow 63"/>
          <p:cNvSpPr/>
          <p:nvPr/>
        </p:nvSpPr>
        <p:spPr>
          <a:xfrm>
            <a:off x="1185283" y="5710273"/>
            <a:ext cx="10529958" cy="682080"/>
          </a:xfrm>
          <a:prstGeom prst="rightArrow">
            <a:avLst>
              <a:gd name="adj1" fmla="val 63356"/>
              <a:gd name="adj2" fmla="val 50000"/>
            </a:avLst>
          </a:prstGeom>
          <a:gradFill flip="none" rotWithShape="1">
            <a:gsLst>
              <a:gs pos="100000">
                <a:srgbClr val="FFFFFF">
                  <a:alpha val="69000"/>
                </a:srgbClr>
              </a:gs>
              <a:gs pos="0">
                <a:srgbClr val="000000">
                  <a:alpha val="0"/>
                </a:srgbClr>
              </a:gs>
              <a:gs pos="79000">
                <a:srgbClr val="FFFFFF">
                  <a:alpha val="32000"/>
                </a:srgbClr>
              </a:gs>
            </a:gsLst>
            <a:lin ang="0" scaled="0"/>
            <a:tileRect/>
          </a:gra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en-US" dirty="0" smtClean="0">
              <a:solidFill>
                <a:srgbClr val="FFFFFF"/>
              </a:solidFill>
            </a:endParaRPr>
          </a:p>
        </p:txBody>
      </p:sp>
      <p:sp>
        <p:nvSpPr>
          <p:cNvPr id="65" name="TextBox 64"/>
          <p:cNvSpPr txBox="1"/>
          <p:nvPr/>
        </p:nvSpPr>
        <p:spPr>
          <a:xfrm>
            <a:off x="4560318" y="5877153"/>
            <a:ext cx="2293109" cy="384666"/>
          </a:xfrm>
          <a:prstGeom prst="rect">
            <a:avLst/>
          </a:prstGeom>
          <a:noFill/>
        </p:spPr>
        <p:txBody>
          <a:bodyPr wrap="none" lIns="91384" tIns="45693" rIns="91384" bIns="45693" rtlCol="0">
            <a:spAutoFit/>
          </a:bodyPr>
          <a:lstStyle/>
          <a:p>
            <a:r>
              <a:rPr lang="en-US" dirty="0" err="1">
                <a:solidFill>
                  <a:srgbClr val="57FFFF"/>
                </a:solidFill>
              </a:rPr>
              <a:t>i</a:t>
            </a:r>
            <a:r>
              <a:rPr lang="en-US" smtClean="0">
                <a:solidFill>
                  <a:srgbClr val="57FFFF"/>
                </a:solidFill>
              </a:rPr>
              <a:t>nteligentne </a:t>
            </a:r>
            <a:r>
              <a:rPr lang="en-US" dirty="0" err="1" smtClean="0">
                <a:solidFill>
                  <a:srgbClr val="57FFFF"/>
                </a:solidFill>
              </a:rPr>
              <a:t>sieci</a:t>
            </a:r>
            <a:r>
              <a:rPr lang="en-US" dirty="0" smtClean="0">
                <a:solidFill>
                  <a:srgbClr val="57FFFF"/>
                </a:solidFill>
              </a:rPr>
              <a:t> IP</a:t>
            </a:r>
            <a:endParaRPr lang="en-US" dirty="0">
              <a:solidFill>
                <a:srgbClr val="57FFFF"/>
              </a:solidFill>
            </a:endParaRPr>
          </a:p>
        </p:txBody>
      </p:sp>
      <p:sp>
        <p:nvSpPr>
          <p:cNvPr id="66" name="Curved Down Arrow 65"/>
          <p:cNvSpPr/>
          <p:nvPr/>
        </p:nvSpPr>
        <p:spPr>
          <a:xfrm>
            <a:off x="7272404" y="1593637"/>
            <a:ext cx="990471" cy="557899"/>
          </a:xfrm>
          <a:prstGeom prst="curvedDownArrow">
            <a:avLst/>
          </a:prstGeom>
          <a:solidFill>
            <a:srgbClr val="FFC000"/>
          </a:solidFill>
          <a:ln w="76200" cap="flat" cmpd="sng" algn="ctr">
            <a:solidFill>
              <a:srgbClr val="FFC0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rtlCol="0" anchor="ctr"/>
          <a:lstStyle/>
          <a:p>
            <a:pPr algn="ctr"/>
            <a:endParaRPr lang="en-US" sz="1500" b="1" dirty="0">
              <a:solidFill>
                <a:srgbClr val="FFC000"/>
              </a:solidFill>
            </a:endParaRPr>
          </a:p>
          <a:p>
            <a:pPr algn="ctr"/>
            <a:r>
              <a:rPr lang="en-US" sz="1500" b="1" dirty="0">
                <a:solidFill>
                  <a:srgbClr val="FFC000"/>
                </a:solidFill>
              </a:rPr>
              <a:t>IP</a:t>
            </a:r>
          </a:p>
        </p:txBody>
      </p:sp>
      <p:sp>
        <p:nvSpPr>
          <p:cNvPr id="67" name="Curved Down Arrow 66"/>
          <p:cNvSpPr/>
          <p:nvPr/>
        </p:nvSpPr>
        <p:spPr>
          <a:xfrm>
            <a:off x="5980526" y="1593637"/>
            <a:ext cx="990471" cy="557899"/>
          </a:xfrm>
          <a:prstGeom prst="curvedDownArrow">
            <a:avLst/>
          </a:prstGeom>
          <a:solidFill>
            <a:srgbClr val="FFC000"/>
          </a:solidFill>
          <a:ln w="76200" cap="flat" cmpd="sng" algn="ctr">
            <a:solidFill>
              <a:srgbClr val="FFC0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548368" rIns="91392" bIns="45697" rtlCol="0" anchor="ctr"/>
          <a:lstStyle/>
          <a:p>
            <a:pPr algn="ctr"/>
            <a:r>
              <a:rPr lang="en-US" sz="1500" b="1" dirty="0">
                <a:solidFill>
                  <a:srgbClr val="FFC000"/>
                </a:solidFill>
              </a:rPr>
              <a:t>Hybrid</a:t>
            </a:r>
          </a:p>
          <a:p>
            <a:pPr algn="ctr"/>
            <a:r>
              <a:rPr lang="en-US" sz="1500" b="1" dirty="0">
                <a:solidFill>
                  <a:srgbClr val="FFC000"/>
                </a:solidFill>
              </a:rPr>
              <a:t>IP</a:t>
            </a:r>
          </a:p>
        </p:txBody>
      </p:sp>
      <p:sp>
        <p:nvSpPr>
          <p:cNvPr id="68" name="Curved Down Arrow 67"/>
          <p:cNvSpPr/>
          <p:nvPr/>
        </p:nvSpPr>
        <p:spPr>
          <a:xfrm>
            <a:off x="2104885" y="1593637"/>
            <a:ext cx="990471" cy="557899"/>
          </a:xfrm>
          <a:prstGeom prst="curvedDownArrow">
            <a:avLst/>
          </a:prstGeom>
          <a:solidFill>
            <a:schemeClr val="bg1">
              <a:lumMod val="50000"/>
            </a:schemeClr>
          </a:solidFill>
          <a:ln w="76200" cap="flat" cmpd="sng" algn="ctr">
            <a:solidFill>
              <a:schemeClr val="bg1">
                <a:lumMod val="50000"/>
              </a:schemeClr>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548368" rIns="91392" bIns="45697" rtlCol="0" anchor="ctr"/>
          <a:lstStyle/>
          <a:p>
            <a:pPr algn="ctr"/>
            <a:r>
              <a:rPr lang="en-US" sz="1500" b="1" dirty="0">
                <a:solidFill>
                  <a:schemeClr val="bg1">
                    <a:lumMod val="50000"/>
                  </a:schemeClr>
                </a:solidFill>
              </a:rPr>
              <a:t>SDI</a:t>
            </a:r>
          </a:p>
          <a:p>
            <a:pPr algn="ctr"/>
            <a:endParaRPr lang="en-US" sz="1500" b="1" dirty="0">
              <a:solidFill>
                <a:srgbClr val="FFC000"/>
              </a:solidFill>
            </a:endParaRPr>
          </a:p>
        </p:txBody>
      </p:sp>
      <p:sp>
        <p:nvSpPr>
          <p:cNvPr id="69" name="Curved Down Arrow 68"/>
          <p:cNvSpPr/>
          <p:nvPr/>
        </p:nvSpPr>
        <p:spPr>
          <a:xfrm>
            <a:off x="3396764" y="1593637"/>
            <a:ext cx="990471" cy="557899"/>
          </a:xfrm>
          <a:prstGeom prst="curvedDownArrow">
            <a:avLst/>
          </a:prstGeom>
          <a:solidFill>
            <a:srgbClr val="FFC000"/>
          </a:solidFill>
          <a:ln w="76200" cap="flat" cmpd="sng" algn="ctr">
            <a:solidFill>
              <a:srgbClr val="FFC000"/>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548368" rIns="91392" bIns="45697" rtlCol="0" anchor="ctr"/>
          <a:lstStyle/>
          <a:p>
            <a:pPr algn="ctr"/>
            <a:r>
              <a:rPr lang="en-US" sz="1500" b="1" dirty="0">
                <a:solidFill>
                  <a:srgbClr val="FFC000"/>
                </a:solidFill>
              </a:rPr>
              <a:t>IP</a:t>
            </a:r>
          </a:p>
          <a:p>
            <a:pPr algn="ctr"/>
            <a:endParaRPr lang="en-US" sz="1500" b="1" dirty="0">
              <a:solidFill>
                <a:srgbClr val="FFC000"/>
              </a:solidFill>
            </a:endParaRPr>
          </a:p>
        </p:txBody>
      </p:sp>
      <p:sp>
        <p:nvSpPr>
          <p:cNvPr id="70" name="Curved Down Arrow 69"/>
          <p:cNvSpPr/>
          <p:nvPr/>
        </p:nvSpPr>
        <p:spPr>
          <a:xfrm>
            <a:off x="4688644" y="1593637"/>
            <a:ext cx="990471" cy="557899"/>
          </a:xfrm>
          <a:prstGeom prst="curvedDownArrow">
            <a:avLst/>
          </a:prstGeom>
          <a:solidFill>
            <a:schemeClr val="bg1">
              <a:lumMod val="50000"/>
            </a:schemeClr>
          </a:solidFill>
          <a:ln w="76200" cap="flat" cmpd="sng" algn="ctr">
            <a:solidFill>
              <a:schemeClr val="bg1">
                <a:lumMod val="50000"/>
              </a:schemeClr>
            </a:solid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548368" rIns="91392" bIns="45697" rtlCol="0" anchor="ctr"/>
          <a:lstStyle/>
          <a:p>
            <a:pPr algn="ctr"/>
            <a:r>
              <a:rPr lang="en-US" sz="1500" b="1" dirty="0">
                <a:solidFill>
                  <a:schemeClr val="bg1">
                    <a:lumMod val="50000"/>
                  </a:schemeClr>
                </a:solidFill>
              </a:rPr>
              <a:t>SDI</a:t>
            </a:r>
          </a:p>
          <a:p>
            <a:pPr algn="ctr"/>
            <a:endParaRPr lang="en-US" sz="1500" b="1" dirty="0">
              <a:solidFill>
                <a:srgbClr val="FFC000"/>
              </a:solidFill>
            </a:endParaRPr>
          </a:p>
        </p:txBody>
      </p:sp>
      <p:sp>
        <p:nvSpPr>
          <p:cNvPr id="74" name="Rounded Rectangle 73"/>
          <p:cNvSpPr/>
          <p:nvPr/>
        </p:nvSpPr>
        <p:spPr>
          <a:xfrm>
            <a:off x="9849671" y="2005125"/>
            <a:ext cx="851686" cy="687295"/>
          </a:xfrm>
          <a:prstGeom prst="roundRect">
            <a:avLst/>
          </a:prstGeom>
          <a:solidFill>
            <a:srgbClr val="FF66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a:solidFill>
                  <a:srgbClr val="000000"/>
                </a:solidFill>
              </a:rPr>
              <a:t>Set-top Box</a:t>
            </a:r>
          </a:p>
        </p:txBody>
      </p:sp>
      <p:sp>
        <p:nvSpPr>
          <p:cNvPr id="75" name="Rounded Rectangle 74"/>
          <p:cNvSpPr/>
          <p:nvPr/>
        </p:nvSpPr>
        <p:spPr>
          <a:xfrm>
            <a:off x="9849671" y="2695406"/>
            <a:ext cx="851686" cy="687295"/>
          </a:xfrm>
          <a:prstGeom prst="roundRect">
            <a:avLst/>
          </a:prstGeom>
          <a:solidFill>
            <a:schemeClr val="accent5"/>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a:solidFill>
                  <a:srgbClr val="000000"/>
                </a:solidFill>
              </a:rPr>
              <a:t>TV</a:t>
            </a:r>
          </a:p>
        </p:txBody>
      </p:sp>
      <p:sp>
        <p:nvSpPr>
          <p:cNvPr id="76" name="Rounded Rectangle 75"/>
          <p:cNvSpPr/>
          <p:nvPr/>
        </p:nvSpPr>
        <p:spPr>
          <a:xfrm>
            <a:off x="9849671" y="3370743"/>
            <a:ext cx="851686" cy="687295"/>
          </a:xfrm>
          <a:prstGeom prst="roundRect">
            <a:avLst/>
          </a:prstGeom>
          <a:solidFill>
            <a:srgbClr val="FF66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a:solidFill>
                  <a:srgbClr val="000000"/>
                </a:solidFill>
              </a:rPr>
              <a:t>Game Console</a:t>
            </a:r>
          </a:p>
        </p:txBody>
      </p:sp>
      <p:sp>
        <p:nvSpPr>
          <p:cNvPr id="77" name="Rounded Rectangle 76"/>
          <p:cNvSpPr/>
          <p:nvPr/>
        </p:nvSpPr>
        <p:spPr>
          <a:xfrm>
            <a:off x="9849671" y="4061029"/>
            <a:ext cx="851686" cy="687295"/>
          </a:xfrm>
          <a:prstGeom prst="roundRect">
            <a:avLst/>
          </a:prstGeom>
          <a:solidFill>
            <a:srgbClr val="FF00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a:solidFill>
                  <a:srgbClr val="000000"/>
                </a:solidFill>
              </a:rPr>
              <a:t>Blue-ray</a:t>
            </a:r>
          </a:p>
        </p:txBody>
      </p:sp>
      <p:sp>
        <p:nvSpPr>
          <p:cNvPr id="78" name="Rounded Rectangle 77"/>
          <p:cNvSpPr/>
          <p:nvPr/>
        </p:nvSpPr>
        <p:spPr>
          <a:xfrm>
            <a:off x="5235614" y="2740230"/>
            <a:ext cx="851686" cy="687295"/>
          </a:xfrm>
          <a:prstGeom prst="roundRect">
            <a:avLst/>
          </a:prstGeom>
          <a:solidFill>
            <a:schemeClr val="accent5"/>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err="1" smtClean="0">
                <a:solidFill>
                  <a:srgbClr val="000000"/>
                </a:solidFill>
              </a:rPr>
              <a:t>xCoding</a:t>
            </a:r>
            <a:r>
              <a:rPr lang="en-US" sz="1100" dirty="0" smtClean="0">
                <a:solidFill>
                  <a:srgbClr val="000000"/>
                </a:solidFill>
              </a:rPr>
              <a:t> File</a:t>
            </a:r>
            <a:endParaRPr lang="en-US" sz="1100" dirty="0">
              <a:solidFill>
                <a:srgbClr val="000000"/>
              </a:solidFill>
            </a:endParaRPr>
          </a:p>
        </p:txBody>
      </p:sp>
      <p:sp>
        <p:nvSpPr>
          <p:cNvPr id="80" name="Rounded Rectangle 79"/>
          <p:cNvSpPr/>
          <p:nvPr/>
        </p:nvSpPr>
        <p:spPr>
          <a:xfrm>
            <a:off x="5235614" y="3430504"/>
            <a:ext cx="851686" cy="687295"/>
          </a:xfrm>
          <a:prstGeom prst="roundRect">
            <a:avLst/>
          </a:prstGeom>
          <a:solidFill>
            <a:srgbClr val="FF66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err="1">
                <a:solidFill>
                  <a:srgbClr val="000000"/>
                </a:solidFill>
              </a:rPr>
              <a:t>xCoding</a:t>
            </a:r>
            <a:r>
              <a:rPr lang="en-US" sz="1100" dirty="0">
                <a:solidFill>
                  <a:srgbClr val="000000"/>
                </a:solidFill>
              </a:rPr>
              <a:t> Live</a:t>
            </a:r>
          </a:p>
        </p:txBody>
      </p:sp>
      <p:sp>
        <p:nvSpPr>
          <p:cNvPr id="81" name="Rounded Rectangle 80"/>
          <p:cNvSpPr/>
          <p:nvPr/>
        </p:nvSpPr>
        <p:spPr>
          <a:xfrm>
            <a:off x="5235614" y="4105853"/>
            <a:ext cx="851686" cy="687295"/>
          </a:xfrm>
          <a:prstGeom prst="roundRect">
            <a:avLst/>
          </a:prstGeom>
          <a:solidFill>
            <a:srgbClr val="FF66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a:solidFill>
                  <a:srgbClr val="000000"/>
                </a:solidFill>
              </a:rPr>
              <a:t>Transport (modulation)</a:t>
            </a:r>
          </a:p>
        </p:txBody>
      </p:sp>
      <p:sp>
        <p:nvSpPr>
          <p:cNvPr id="82" name="Rounded Rectangle 81"/>
          <p:cNvSpPr/>
          <p:nvPr/>
        </p:nvSpPr>
        <p:spPr>
          <a:xfrm>
            <a:off x="6475791" y="2755171"/>
            <a:ext cx="851686" cy="687295"/>
          </a:xfrm>
          <a:prstGeom prst="roundRect">
            <a:avLst/>
          </a:prstGeom>
          <a:solidFill>
            <a:schemeClr val="accent5"/>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err="1">
                <a:solidFill>
                  <a:srgbClr val="000000"/>
                </a:solidFill>
              </a:rPr>
              <a:t>xCoding</a:t>
            </a:r>
            <a:r>
              <a:rPr lang="en-US" sz="1100" dirty="0">
                <a:solidFill>
                  <a:srgbClr val="000000"/>
                </a:solidFill>
              </a:rPr>
              <a:t> File</a:t>
            </a:r>
          </a:p>
        </p:txBody>
      </p:sp>
      <p:sp>
        <p:nvSpPr>
          <p:cNvPr id="83" name="Rounded Rectangle 82"/>
          <p:cNvSpPr/>
          <p:nvPr/>
        </p:nvSpPr>
        <p:spPr>
          <a:xfrm>
            <a:off x="6475791" y="3445440"/>
            <a:ext cx="851686" cy="687295"/>
          </a:xfrm>
          <a:prstGeom prst="roundRect">
            <a:avLst/>
          </a:prstGeom>
          <a:solidFill>
            <a:srgbClr val="FF66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err="1">
                <a:solidFill>
                  <a:srgbClr val="000000"/>
                </a:solidFill>
              </a:rPr>
              <a:t>xCoding</a:t>
            </a:r>
            <a:r>
              <a:rPr lang="en-US" sz="1100" dirty="0">
                <a:solidFill>
                  <a:srgbClr val="000000"/>
                </a:solidFill>
              </a:rPr>
              <a:t> Live</a:t>
            </a:r>
          </a:p>
        </p:txBody>
      </p:sp>
      <p:sp>
        <p:nvSpPr>
          <p:cNvPr id="84" name="Rounded Rectangle 83"/>
          <p:cNvSpPr/>
          <p:nvPr/>
        </p:nvSpPr>
        <p:spPr>
          <a:xfrm>
            <a:off x="6475791" y="4120794"/>
            <a:ext cx="851686" cy="687295"/>
          </a:xfrm>
          <a:prstGeom prst="roundRect">
            <a:avLst/>
          </a:prstGeom>
          <a:solidFill>
            <a:srgbClr val="FF66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a:solidFill>
                  <a:srgbClr val="000000"/>
                </a:solidFill>
              </a:rPr>
              <a:t>Transport</a:t>
            </a:r>
          </a:p>
        </p:txBody>
      </p:sp>
      <p:sp>
        <p:nvSpPr>
          <p:cNvPr id="85" name="Rounded Rectangle 84"/>
          <p:cNvSpPr/>
          <p:nvPr/>
        </p:nvSpPr>
        <p:spPr>
          <a:xfrm>
            <a:off x="1559917" y="2725289"/>
            <a:ext cx="851686" cy="687295"/>
          </a:xfrm>
          <a:prstGeom prst="roundRect">
            <a:avLst/>
          </a:prstGeom>
          <a:solidFill>
            <a:schemeClr val="accent5"/>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a:solidFill>
                  <a:srgbClr val="000000"/>
                </a:solidFill>
              </a:rPr>
              <a:t>Camera</a:t>
            </a:r>
          </a:p>
        </p:txBody>
      </p:sp>
      <p:sp>
        <p:nvSpPr>
          <p:cNvPr id="86" name="Rounded Rectangle 85"/>
          <p:cNvSpPr/>
          <p:nvPr/>
        </p:nvSpPr>
        <p:spPr>
          <a:xfrm>
            <a:off x="1559917" y="3415571"/>
            <a:ext cx="851686" cy="687295"/>
          </a:xfrm>
          <a:prstGeom prst="roundRect">
            <a:avLst/>
          </a:prstGeom>
          <a:solidFill>
            <a:srgbClr val="B7D333"/>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a:solidFill>
                  <a:srgbClr val="000000"/>
                </a:solidFill>
              </a:rPr>
              <a:t>Workflow File</a:t>
            </a:r>
          </a:p>
        </p:txBody>
      </p:sp>
      <p:sp>
        <p:nvSpPr>
          <p:cNvPr id="87" name="Rounded Rectangle 86"/>
          <p:cNvSpPr/>
          <p:nvPr/>
        </p:nvSpPr>
        <p:spPr>
          <a:xfrm>
            <a:off x="1559917" y="4090913"/>
            <a:ext cx="851686" cy="687295"/>
          </a:xfrm>
          <a:prstGeom prst="roundRect">
            <a:avLst/>
          </a:prstGeom>
          <a:solidFill>
            <a:srgbClr val="FF00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a:solidFill>
                  <a:srgbClr val="000000"/>
                </a:solidFill>
              </a:rPr>
              <a:t>Workflow Live</a:t>
            </a:r>
          </a:p>
        </p:txBody>
      </p:sp>
      <p:sp>
        <p:nvSpPr>
          <p:cNvPr id="101" name="Rounded Rectangle 100"/>
          <p:cNvSpPr/>
          <p:nvPr/>
        </p:nvSpPr>
        <p:spPr>
          <a:xfrm>
            <a:off x="2803073" y="2982277"/>
            <a:ext cx="851686" cy="687295"/>
          </a:xfrm>
          <a:prstGeom prst="roundRect">
            <a:avLst/>
          </a:prstGeom>
          <a:solidFill>
            <a:srgbClr val="FF66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a:solidFill>
                  <a:srgbClr val="000000"/>
                </a:solidFill>
              </a:rPr>
              <a:t>En/decoding</a:t>
            </a:r>
          </a:p>
        </p:txBody>
      </p:sp>
      <p:sp>
        <p:nvSpPr>
          <p:cNvPr id="122" name="Rounded Rectangle 121"/>
          <p:cNvSpPr/>
          <p:nvPr/>
        </p:nvSpPr>
        <p:spPr>
          <a:xfrm>
            <a:off x="2803073" y="3672544"/>
            <a:ext cx="851686" cy="687295"/>
          </a:xfrm>
          <a:prstGeom prst="roundRect">
            <a:avLst/>
          </a:prstGeom>
          <a:solidFill>
            <a:srgbClr val="FF0000"/>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spcCol="0" rtlCol="0" anchor="ctr"/>
          <a:lstStyle/>
          <a:p>
            <a:pPr algn="ctr"/>
            <a:r>
              <a:rPr lang="en-US" sz="1100" dirty="0">
                <a:solidFill>
                  <a:srgbClr val="000000"/>
                </a:solidFill>
              </a:rPr>
              <a:t>Transport</a:t>
            </a:r>
          </a:p>
        </p:txBody>
      </p:sp>
    </p:spTree>
    <p:extLst>
      <p:ext uri="{BB962C8B-B14F-4D97-AF65-F5344CB8AC3E}">
        <p14:creationId xmlns:p14="http://schemas.microsoft.com/office/powerpoint/2010/main" val="343576169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flipV="1">
            <a:off x="-62347" y="6145730"/>
            <a:ext cx="12313565" cy="446935"/>
            <a:chOff x="1128294" y="5802897"/>
            <a:chExt cx="6310731" cy="1207503"/>
          </a:xfrm>
        </p:grpSpPr>
        <p:sp>
          <p:nvSpPr>
            <p:cNvPr id="15" name="Oval 14"/>
            <p:cNvSpPr/>
            <p:nvPr/>
          </p:nvSpPr>
          <p:spPr>
            <a:xfrm>
              <a:off x="1203826" y="5810250"/>
              <a:ext cx="623519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6" name="Oval 15"/>
            <p:cNvSpPr/>
            <p:nvPr/>
          </p:nvSpPr>
          <p:spPr>
            <a:xfrm>
              <a:off x="1128294" y="5802897"/>
              <a:ext cx="623519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sp>
        <p:nvSpPr>
          <p:cNvPr id="33" name="Title 1"/>
          <p:cNvSpPr txBox="1">
            <a:spLocks/>
          </p:cNvSpPr>
          <p:nvPr/>
        </p:nvSpPr>
        <p:spPr bwMode="auto">
          <a:xfrm>
            <a:off x="406297" y="236566"/>
            <a:ext cx="11048239" cy="830263"/>
          </a:xfrm>
          <a:prstGeom prst="rect">
            <a:avLst/>
          </a:prstGeom>
          <a:noFill/>
          <a:ln w="9525">
            <a:noFill/>
            <a:miter lim="800000"/>
            <a:headEnd/>
            <a:tailEnd/>
          </a:ln>
        </p:spPr>
        <p:txBody>
          <a:bodyPr vert="horz" wrap="square" lIns="109428" tIns="54704" rIns="109428" bIns="54704" numCol="1" anchor="b" anchorCtr="0" compatLnSpc="1">
            <a:prstTxWarp prst="textNoShape">
              <a:avLst/>
            </a:prstTxWarp>
          </a:bodyPr>
          <a:lstStyle/>
          <a:p>
            <a:pPr defTabSz="1085071" fontAlgn="base">
              <a:lnSpc>
                <a:spcPct val="90000"/>
              </a:lnSpc>
              <a:spcBef>
                <a:spcPct val="0"/>
              </a:spcBef>
              <a:spcAft>
                <a:spcPct val="0"/>
              </a:spcAft>
              <a:defRPr/>
            </a:pPr>
            <a:endParaRPr lang="en-US" sz="2900" b="1" i="1" kern="0" dirty="0">
              <a:solidFill>
                <a:schemeClr val="folHlink"/>
              </a:solidFill>
              <a:latin typeface="+mj-lt"/>
              <a:ea typeface="ＭＳ Ｐゴシック"/>
              <a:cs typeface="ＭＳ Ｐゴシック"/>
            </a:endParaRPr>
          </a:p>
        </p:txBody>
      </p:sp>
      <p:sp>
        <p:nvSpPr>
          <p:cNvPr id="21" name="Title 1"/>
          <p:cNvSpPr txBox="1">
            <a:spLocks/>
          </p:cNvSpPr>
          <p:nvPr/>
        </p:nvSpPr>
        <p:spPr>
          <a:xfrm>
            <a:off x="344939" y="247651"/>
            <a:ext cx="11448832" cy="838200"/>
          </a:xfrm>
          <a:prstGeom prst="rect">
            <a:avLst/>
          </a:prstGeom>
        </p:spPr>
        <p:txBody>
          <a:bodyPr vert="horz" lIns="121829" tIns="60915" rIns="109657" bIns="60915"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0074DE"/>
                    </a:gs>
                  </a:gsLst>
                  <a:lin ang="4800000" scaled="0"/>
                </a:gradFill>
                <a:latin typeface="+mj-lt"/>
                <a:ea typeface="+mj-ea"/>
                <a:cs typeface="+mj-cs"/>
              </a:defRPr>
            </a:lvl1pPr>
          </a:lstStyle>
          <a:p>
            <a:r>
              <a:rPr lang="en-US" dirty="0" smtClean="0"/>
              <a:t/>
            </a:r>
            <a:br>
              <a:rPr lang="en-US" dirty="0" smtClean="0"/>
            </a:br>
            <a:endParaRPr lang="en-US" sz="3700" dirty="0"/>
          </a:p>
        </p:txBody>
      </p:sp>
      <p:sp>
        <p:nvSpPr>
          <p:cNvPr id="20" name="Title 17"/>
          <p:cNvSpPr>
            <a:spLocks noGrp="1"/>
          </p:cNvSpPr>
          <p:nvPr>
            <p:ph type="title"/>
          </p:nvPr>
        </p:nvSpPr>
        <p:spPr>
          <a:xfrm>
            <a:off x="306204" y="131369"/>
            <a:ext cx="13115912" cy="838200"/>
          </a:xfrm>
        </p:spPr>
        <p:txBody>
          <a:bodyPr/>
          <a:lstStyle/>
          <a:p>
            <a:r>
              <a:rPr lang="en-US" dirty="0" err="1" smtClean="0"/>
              <a:t>Transformacja</a:t>
            </a:r>
            <a:r>
              <a:rPr lang="en-US" dirty="0" smtClean="0"/>
              <a:t> TV</a:t>
            </a:r>
            <a:endParaRPr lang="en-US" dirty="0"/>
          </a:p>
        </p:txBody>
      </p:sp>
      <p:sp>
        <p:nvSpPr>
          <p:cNvPr id="11" name="Rectangle 10"/>
          <p:cNvSpPr/>
          <p:nvPr/>
        </p:nvSpPr>
        <p:spPr>
          <a:xfrm>
            <a:off x="1006717" y="1425242"/>
            <a:ext cx="10259074" cy="1449279"/>
          </a:xfrm>
          <a:prstGeom prst="rect">
            <a:avLst/>
          </a:prstGeom>
          <a:gradFill flip="none" rotWithShape="1">
            <a:gsLst>
              <a:gs pos="100000">
                <a:srgbClr val="0096D6">
                  <a:alpha val="0"/>
                </a:srgbClr>
              </a:gs>
              <a:gs pos="1000">
                <a:schemeClr val="tx1">
                  <a:lumMod val="60000"/>
                  <a:lumOff val="40000"/>
                  <a:alpha val="18000"/>
                </a:schemeClr>
              </a:gs>
              <a:gs pos="60000">
                <a:schemeClr val="tx1">
                  <a:lumMod val="60000"/>
                  <a:lumOff val="40000"/>
                  <a:alpha val="18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en-US" dirty="0">
              <a:solidFill>
                <a:srgbClr val="FFFFFF"/>
              </a:solidFill>
            </a:endParaRPr>
          </a:p>
        </p:txBody>
      </p:sp>
      <p:sp>
        <p:nvSpPr>
          <p:cNvPr id="14" name="Rectangle 13"/>
          <p:cNvSpPr/>
          <p:nvPr/>
        </p:nvSpPr>
        <p:spPr>
          <a:xfrm flipV="1">
            <a:off x="964878" y="4473223"/>
            <a:ext cx="10259074" cy="1521696"/>
          </a:xfrm>
          <a:prstGeom prst="rect">
            <a:avLst/>
          </a:prstGeom>
          <a:gradFill flip="none" rotWithShape="1">
            <a:gsLst>
              <a:gs pos="100000">
                <a:srgbClr val="0096D6">
                  <a:alpha val="0"/>
                </a:srgbClr>
              </a:gs>
              <a:gs pos="1000">
                <a:schemeClr val="tx1">
                  <a:lumMod val="60000"/>
                  <a:lumOff val="40000"/>
                  <a:alpha val="18000"/>
                </a:schemeClr>
              </a:gs>
              <a:gs pos="60000">
                <a:schemeClr val="tx1">
                  <a:lumMod val="60000"/>
                  <a:lumOff val="40000"/>
                  <a:alpha val="18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en-US" dirty="0">
              <a:solidFill>
                <a:srgbClr val="FFFFFF"/>
              </a:solidFill>
            </a:endParaRPr>
          </a:p>
        </p:txBody>
      </p:sp>
      <p:sp>
        <p:nvSpPr>
          <p:cNvPr id="18" name="Rectangle 17"/>
          <p:cNvSpPr/>
          <p:nvPr/>
        </p:nvSpPr>
        <p:spPr>
          <a:xfrm>
            <a:off x="569756" y="2766429"/>
            <a:ext cx="11148100" cy="1749131"/>
          </a:xfrm>
          <a:prstGeom prst="rect">
            <a:avLst/>
          </a:prstGeom>
          <a:gradFill flip="none" rotWithShape="1">
            <a:gsLst>
              <a:gs pos="0">
                <a:schemeClr val="tx1">
                  <a:lumMod val="60000"/>
                  <a:lumOff val="40000"/>
                  <a:alpha val="18000"/>
                </a:schemeClr>
              </a:gs>
              <a:gs pos="100000">
                <a:schemeClr val="tx1">
                  <a:lumMod val="60000"/>
                  <a:lumOff val="40000"/>
                  <a:alpha val="18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en-US" dirty="0">
              <a:solidFill>
                <a:srgbClr val="FFFFFF"/>
              </a:solidFill>
            </a:endParaRPr>
          </a:p>
        </p:txBody>
      </p:sp>
      <p:sp>
        <p:nvSpPr>
          <p:cNvPr id="19" name="Right Arrow 18"/>
          <p:cNvSpPr/>
          <p:nvPr/>
        </p:nvSpPr>
        <p:spPr>
          <a:xfrm>
            <a:off x="470976" y="2525906"/>
            <a:ext cx="576959" cy="2201495"/>
          </a:xfrm>
          <a:prstGeom prst="rightArrow">
            <a:avLst>
              <a:gd name="adj1" fmla="val 50000"/>
              <a:gd name="adj2" fmla="val 100000"/>
            </a:avLst>
          </a:prstGeom>
          <a:gradFill flip="none" rotWithShape="1">
            <a:gsLst>
              <a:gs pos="0">
                <a:srgbClr val="FFFFFF">
                  <a:alpha val="77000"/>
                </a:srgbClr>
              </a:gs>
              <a:gs pos="82000">
                <a:srgbClr val="000000">
                  <a:alpha val="0"/>
                </a:srgbClr>
              </a:gs>
            </a:gsLst>
            <a:lin ang="10800000" scaled="0"/>
            <a:tileRect/>
          </a:gra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a:lstStyle/>
          <a:p>
            <a:endParaRPr lang="en-US" dirty="0"/>
          </a:p>
        </p:txBody>
      </p:sp>
      <p:sp>
        <p:nvSpPr>
          <p:cNvPr id="8" name="Rectangle 7"/>
          <p:cNvSpPr/>
          <p:nvPr/>
        </p:nvSpPr>
        <p:spPr>
          <a:xfrm>
            <a:off x="1374330" y="3109699"/>
            <a:ext cx="8532178" cy="954081"/>
          </a:xfrm>
          <a:prstGeom prst="rect">
            <a:avLst/>
          </a:prstGeom>
          <a:effectLst>
            <a:outerShdw blurRad="50800" dist="25400" dir="2700000">
              <a:srgbClr val="000000">
                <a:alpha val="25000"/>
              </a:srgbClr>
            </a:outerShdw>
          </a:effectLst>
        </p:spPr>
        <p:txBody>
          <a:bodyPr wrap="square" lIns="121829" tIns="60915" rIns="121829" bIns="60915">
            <a:spAutoFit/>
          </a:bodyPr>
          <a:lstStyle/>
          <a:p>
            <a:pPr marL="456861" lvl="1" indent="-456861">
              <a:spcAft>
                <a:spcPts val="1600"/>
              </a:spcAft>
              <a:buClr>
                <a:schemeClr val="tx1"/>
              </a:buClr>
              <a:buFont typeface="Arial"/>
              <a:buChar char="•"/>
            </a:pPr>
            <a:r>
              <a:rPr lang="en-US" sz="2700" smtClean="0">
                <a:solidFill>
                  <a:schemeClr val="bg1"/>
                </a:solidFill>
              </a:rPr>
              <a:t>Ultra </a:t>
            </a:r>
            <a:r>
              <a:rPr lang="en-US" sz="2700" dirty="0">
                <a:solidFill>
                  <a:schemeClr val="bg1"/>
                </a:solidFill>
              </a:rPr>
              <a:t>High Definition </a:t>
            </a:r>
            <a:r>
              <a:rPr lang="en-US" sz="2700" dirty="0" err="1">
                <a:solidFill>
                  <a:schemeClr val="bg1"/>
                </a:solidFill>
              </a:rPr>
              <a:t>i</a:t>
            </a:r>
            <a:r>
              <a:rPr lang="en-US" sz="2700" dirty="0">
                <a:solidFill>
                  <a:schemeClr val="bg1"/>
                </a:solidFill>
              </a:rPr>
              <a:t> HEVC </a:t>
            </a:r>
            <a:r>
              <a:rPr lang="en-US" sz="2700" dirty="0" err="1" smtClean="0">
                <a:solidFill>
                  <a:schemeClr val="bg1"/>
                </a:solidFill>
              </a:rPr>
              <a:t>stwarza</a:t>
            </a:r>
            <a:r>
              <a:rPr lang="en-US" sz="2700" dirty="0" smtClean="0">
                <a:solidFill>
                  <a:schemeClr val="bg1"/>
                </a:solidFill>
              </a:rPr>
              <a:t> </a:t>
            </a:r>
            <a:r>
              <a:rPr lang="en-US" sz="2700" dirty="0" err="1" smtClean="0">
                <a:solidFill>
                  <a:schemeClr val="bg1"/>
                </a:solidFill>
              </a:rPr>
              <a:t>nowy</a:t>
            </a:r>
            <a:r>
              <a:rPr lang="en-US" sz="2700" dirty="0" smtClean="0">
                <a:solidFill>
                  <a:schemeClr val="bg1"/>
                </a:solidFill>
              </a:rPr>
              <a:t> </a:t>
            </a:r>
            <a:r>
              <a:rPr lang="en-US" sz="2700" dirty="0" err="1">
                <a:solidFill>
                  <a:schemeClr val="bg1"/>
                </a:solidFill>
              </a:rPr>
              <a:t>punkt</a:t>
            </a:r>
            <a:r>
              <a:rPr lang="en-US" sz="2700" dirty="0">
                <a:solidFill>
                  <a:schemeClr val="bg1"/>
                </a:solidFill>
              </a:rPr>
              <a:t> </a:t>
            </a:r>
            <a:r>
              <a:rPr lang="en-US" sz="2700" dirty="0" err="1">
                <a:solidFill>
                  <a:schemeClr val="bg1"/>
                </a:solidFill>
              </a:rPr>
              <a:t>odniesienia</a:t>
            </a:r>
            <a:r>
              <a:rPr lang="en-US" sz="2700" dirty="0">
                <a:solidFill>
                  <a:schemeClr val="bg1"/>
                </a:solidFill>
              </a:rPr>
              <a:t> </a:t>
            </a:r>
            <a:r>
              <a:rPr lang="en-US" sz="2700" dirty="0" err="1">
                <a:solidFill>
                  <a:schemeClr val="bg1"/>
                </a:solidFill>
              </a:rPr>
              <a:t>dla</a:t>
            </a:r>
            <a:r>
              <a:rPr lang="en-US" sz="2700" dirty="0">
                <a:solidFill>
                  <a:schemeClr val="bg1"/>
                </a:solidFill>
              </a:rPr>
              <a:t> </a:t>
            </a:r>
            <a:r>
              <a:rPr lang="en-US" sz="2700" dirty="0" err="1">
                <a:solidFill>
                  <a:schemeClr val="bg1"/>
                </a:solidFill>
              </a:rPr>
              <a:t>jakości</a:t>
            </a:r>
            <a:r>
              <a:rPr lang="en-US" sz="2700" dirty="0">
                <a:solidFill>
                  <a:schemeClr val="bg1"/>
                </a:solidFill>
              </a:rPr>
              <a:t> </a:t>
            </a:r>
            <a:r>
              <a:rPr lang="en-US" sz="2700" dirty="0" smtClean="0">
                <a:solidFill>
                  <a:schemeClr val="bg1"/>
                </a:solidFill>
              </a:rPr>
              <a:t>video </a:t>
            </a:r>
            <a:endParaRPr lang="en-US" sz="2700" dirty="0">
              <a:solidFill>
                <a:schemeClr val="bg1"/>
              </a:solidFill>
            </a:endParaRPr>
          </a:p>
        </p:txBody>
      </p:sp>
      <p:sp>
        <p:nvSpPr>
          <p:cNvPr id="23" name="Rectangle 22"/>
          <p:cNvSpPr/>
          <p:nvPr/>
        </p:nvSpPr>
        <p:spPr>
          <a:xfrm>
            <a:off x="1374330" y="1775460"/>
            <a:ext cx="8532178" cy="954017"/>
          </a:xfrm>
          <a:prstGeom prst="rect">
            <a:avLst/>
          </a:prstGeom>
          <a:effectLst>
            <a:outerShdw blurRad="50800" dist="25400" dir="2700000">
              <a:srgbClr val="000000">
                <a:alpha val="25000"/>
              </a:srgbClr>
            </a:outerShdw>
          </a:effectLst>
        </p:spPr>
        <p:txBody>
          <a:bodyPr wrap="square" lIns="121829" tIns="60915" rIns="121829" bIns="60915">
            <a:spAutoFit/>
          </a:bodyPr>
          <a:lstStyle/>
          <a:p>
            <a:pPr marL="456861" lvl="1" indent="-456861">
              <a:spcAft>
                <a:spcPts val="1600"/>
              </a:spcAft>
              <a:buClr>
                <a:schemeClr val="tx1"/>
              </a:buClr>
              <a:buFont typeface="Arial"/>
              <a:buChar char="•"/>
            </a:pPr>
            <a:r>
              <a:rPr lang="en-US" sz="2700" dirty="0" err="1">
                <a:solidFill>
                  <a:schemeClr val="bg1"/>
                </a:solidFill>
              </a:rPr>
              <a:t>o</a:t>
            </a:r>
            <a:r>
              <a:rPr lang="en-US" sz="2700" smtClean="0">
                <a:solidFill>
                  <a:schemeClr val="bg1"/>
                </a:solidFill>
              </a:rPr>
              <a:t>ptymalizacja </a:t>
            </a:r>
            <a:r>
              <a:rPr lang="en-US" sz="2700" dirty="0" err="1">
                <a:solidFill>
                  <a:schemeClr val="bg1"/>
                </a:solidFill>
              </a:rPr>
              <a:t>tradycyjnej</a:t>
            </a:r>
            <a:r>
              <a:rPr lang="en-US" sz="2700" dirty="0">
                <a:solidFill>
                  <a:schemeClr val="bg1"/>
                </a:solidFill>
              </a:rPr>
              <a:t> </a:t>
            </a:r>
            <a:r>
              <a:rPr lang="en-US" sz="2700" dirty="0" err="1">
                <a:solidFill>
                  <a:schemeClr val="bg1"/>
                </a:solidFill>
              </a:rPr>
              <a:t>infrastruktury</a:t>
            </a:r>
            <a:r>
              <a:rPr lang="en-US" sz="2700" dirty="0">
                <a:solidFill>
                  <a:schemeClr val="bg1"/>
                </a:solidFill>
              </a:rPr>
              <a:t> </a:t>
            </a:r>
            <a:r>
              <a:rPr lang="en-US" sz="2700" dirty="0" err="1">
                <a:solidFill>
                  <a:schemeClr val="bg1"/>
                </a:solidFill>
              </a:rPr>
              <a:t>telewizji</a:t>
            </a:r>
            <a:r>
              <a:rPr lang="en-US" sz="2700" dirty="0">
                <a:solidFill>
                  <a:schemeClr val="bg1"/>
                </a:solidFill>
              </a:rPr>
              <a:t> </a:t>
            </a:r>
            <a:r>
              <a:rPr lang="en-US" sz="2700" dirty="0" err="1">
                <a:solidFill>
                  <a:schemeClr val="bg1"/>
                </a:solidFill>
              </a:rPr>
              <a:t>kablowej</a:t>
            </a:r>
            <a:r>
              <a:rPr lang="en-US" sz="2700" dirty="0">
                <a:solidFill>
                  <a:schemeClr val="bg1"/>
                </a:solidFill>
              </a:rPr>
              <a:t>, </a:t>
            </a:r>
            <a:r>
              <a:rPr lang="en-US" sz="2700" dirty="0" err="1">
                <a:solidFill>
                  <a:schemeClr val="bg1"/>
                </a:solidFill>
              </a:rPr>
              <a:t>satelitarnej</a:t>
            </a:r>
            <a:r>
              <a:rPr lang="en-US" sz="2700" dirty="0">
                <a:solidFill>
                  <a:schemeClr val="bg1"/>
                </a:solidFill>
              </a:rPr>
              <a:t>, </a:t>
            </a:r>
            <a:r>
              <a:rPr lang="en-US" sz="2700" dirty="0" err="1">
                <a:solidFill>
                  <a:schemeClr val="bg1"/>
                </a:solidFill>
              </a:rPr>
              <a:t>jak</a:t>
            </a:r>
            <a:r>
              <a:rPr lang="en-US" sz="2700" dirty="0">
                <a:solidFill>
                  <a:schemeClr val="bg1"/>
                </a:solidFill>
              </a:rPr>
              <a:t> </a:t>
            </a:r>
            <a:r>
              <a:rPr lang="en-US" sz="2700" dirty="0" err="1">
                <a:solidFill>
                  <a:schemeClr val="bg1"/>
                </a:solidFill>
              </a:rPr>
              <a:t>i</a:t>
            </a:r>
            <a:r>
              <a:rPr lang="en-US" sz="2700" dirty="0">
                <a:solidFill>
                  <a:schemeClr val="bg1"/>
                </a:solidFill>
              </a:rPr>
              <a:t> </a:t>
            </a:r>
            <a:r>
              <a:rPr lang="en-US" sz="2700" dirty="0" err="1" smtClean="0">
                <a:solidFill>
                  <a:schemeClr val="bg1"/>
                </a:solidFill>
              </a:rPr>
              <a:t>naziemnej</a:t>
            </a:r>
            <a:endParaRPr lang="en-US" sz="2700" dirty="0">
              <a:solidFill>
                <a:schemeClr val="bg1"/>
              </a:solidFill>
            </a:endParaRPr>
          </a:p>
        </p:txBody>
      </p:sp>
      <p:sp>
        <p:nvSpPr>
          <p:cNvPr id="24" name="Rectangle 23"/>
          <p:cNvSpPr/>
          <p:nvPr/>
        </p:nvSpPr>
        <p:spPr>
          <a:xfrm>
            <a:off x="1374330" y="4946199"/>
            <a:ext cx="8532178" cy="538518"/>
          </a:xfrm>
          <a:prstGeom prst="rect">
            <a:avLst/>
          </a:prstGeom>
          <a:effectLst>
            <a:outerShdw blurRad="50800" dist="25400" dir="2700000">
              <a:srgbClr val="000000">
                <a:alpha val="25000"/>
              </a:srgbClr>
            </a:outerShdw>
          </a:effectLst>
        </p:spPr>
        <p:txBody>
          <a:bodyPr wrap="square" lIns="121829" tIns="60915" rIns="121829" bIns="60915">
            <a:spAutoFit/>
          </a:bodyPr>
          <a:lstStyle/>
          <a:p>
            <a:pPr marL="456861" lvl="1" indent="-456861">
              <a:spcAft>
                <a:spcPts val="1600"/>
              </a:spcAft>
              <a:buClr>
                <a:schemeClr val="tx1"/>
              </a:buClr>
              <a:buFont typeface="Arial"/>
              <a:buChar char="•"/>
            </a:pPr>
            <a:r>
              <a:rPr lang="en-US" sz="2700" dirty="0" err="1">
                <a:solidFill>
                  <a:schemeClr val="bg1"/>
                </a:solidFill>
              </a:rPr>
              <a:t>p</a:t>
            </a:r>
            <a:r>
              <a:rPr lang="en-US" sz="2700" smtClean="0">
                <a:solidFill>
                  <a:schemeClr val="bg1"/>
                </a:solidFill>
              </a:rPr>
              <a:t>rodukcja</a:t>
            </a:r>
            <a:r>
              <a:rPr lang="en-US" sz="2700" dirty="0" smtClean="0">
                <a:solidFill>
                  <a:schemeClr val="bg1"/>
                </a:solidFill>
              </a:rPr>
              <a:t>, </a:t>
            </a:r>
            <a:r>
              <a:rPr lang="en-US" sz="2700" dirty="0" err="1" smtClean="0">
                <a:solidFill>
                  <a:schemeClr val="bg1"/>
                </a:solidFill>
              </a:rPr>
              <a:t>kontrybucja</a:t>
            </a:r>
            <a:r>
              <a:rPr lang="en-US" sz="2700" dirty="0">
                <a:solidFill>
                  <a:schemeClr val="bg1"/>
                </a:solidFill>
              </a:rPr>
              <a:t> </a:t>
            </a:r>
            <a:r>
              <a:rPr lang="en-US" sz="2700" dirty="0" err="1" smtClean="0">
                <a:solidFill>
                  <a:schemeClr val="bg1"/>
                </a:solidFill>
              </a:rPr>
              <a:t>i</a:t>
            </a:r>
            <a:r>
              <a:rPr lang="en-US" sz="2700" dirty="0" smtClean="0">
                <a:solidFill>
                  <a:schemeClr val="bg1"/>
                </a:solidFill>
              </a:rPr>
              <a:t> </a:t>
            </a:r>
            <a:r>
              <a:rPr lang="en-US" sz="2700" dirty="0" err="1" smtClean="0">
                <a:solidFill>
                  <a:schemeClr val="bg1"/>
                </a:solidFill>
              </a:rPr>
              <a:t>dystrybucja</a:t>
            </a:r>
            <a:r>
              <a:rPr lang="en-US" sz="2700" dirty="0" smtClean="0">
                <a:solidFill>
                  <a:schemeClr val="bg1"/>
                </a:solidFill>
              </a:rPr>
              <a:t> “All IP”</a:t>
            </a:r>
            <a:endParaRPr lang="en-US" sz="2700" dirty="0">
              <a:solidFill>
                <a:schemeClr val="bg1"/>
              </a:solidFill>
            </a:endParaRPr>
          </a:p>
        </p:txBody>
      </p:sp>
    </p:spTree>
    <p:extLst>
      <p:ext uri="{BB962C8B-B14F-4D97-AF65-F5344CB8AC3E}">
        <p14:creationId xmlns:p14="http://schemas.microsoft.com/office/powerpoint/2010/main" val="249518409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isco Arial 16x9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4_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alpha val="10000"/>
          </a:srgbClr>
        </a:solidFill>
        <a:ln w="76200" cap="flat" cmpd="sng" algn="ctr">
          <a:noFill/>
          <a:prstDash val="solid"/>
          <a:round/>
          <a:headEnd type="none" w="med" len="med"/>
          <a:tailEnd type="none" w="med" len="med"/>
        </a:ln>
        <a:effectLst>
          <a:outerShdw blurRad="444500" dist="50800" dir="5400000" algn="ctr" rotWithShape="0">
            <a:srgbClr val="000000">
              <a:alpha val="27000"/>
            </a:srgbClr>
          </a:outerShdw>
        </a:effectLst>
      </a:spPr>
      <a:bodyPr rtlCol="0" anchor="ctr"/>
      <a:lstStyle>
        <a:defPPr algn="ctr">
          <a:defRPr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DC corporate">
    <a:dk1>
      <a:sysClr val="windowText" lastClr="000000"/>
    </a:dk1>
    <a:lt1>
      <a:sysClr val="window" lastClr="FFFFFF"/>
    </a:lt1>
    <a:dk2>
      <a:srgbClr val="004B85"/>
    </a:dk2>
    <a:lt2>
      <a:srgbClr val="6CAEDF"/>
    </a:lt2>
    <a:accent1>
      <a:srgbClr val="004B85"/>
    </a:accent1>
    <a:accent2>
      <a:srgbClr val="6CAEDF"/>
    </a:accent2>
    <a:accent3>
      <a:srgbClr val="D8D8D8"/>
    </a:accent3>
    <a:accent4>
      <a:srgbClr val="FAAB53"/>
    </a:accent4>
    <a:accent5>
      <a:srgbClr val="A5A5A5"/>
    </a:accent5>
    <a:accent6>
      <a:srgbClr val="595959"/>
    </a:accent6>
    <a:hlink>
      <a:srgbClr val="005699"/>
    </a:hlink>
    <a:folHlink>
      <a:srgbClr val="1C9C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16376</TotalTime>
  <Words>2363</Words>
  <Application>Microsoft Office PowerPoint</Application>
  <PresentationFormat>Niestandardowy</PresentationFormat>
  <Paragraphs>523</Paragraphs>
  <Slides>26</Slides>
  <Notes>19</Notes>
  <HiddenSlides>2</HiddenSlides>
  <MMClips>0</MMClips>
  <ScaleCrop>false</ScaleCrop>
  <HeadingPairs>
    <vt:vector size="4" baseType="variant">
      <vt:variant>
        <vt:lpstr>Motyw</vt:lpstr>
      </vt:variant>
      <vt:variant>
        <vt:i4>2</vt:i4>
      </vt:variant>
      <vt:variant>
        <vt:lpstr>Tytuły slajdów</vt:lpstr>
      </vt:variant>
      <vt:variant>
        <vt:i4>26</vt:i4>
      </vt:variant>
    </vt:vector>
  </HeadingPairs>
  <TitlesOfParts>
    <vt:vector size="28" baseType="lpstr">
      <vt:lpstr>Cisco Arial 16x9 template_dark</vt:lpstr>
      <vt:lpstr>14_Cisco Arial 4x3 template_dark</vt:lpstr>
      <vt:lpstr>Prezentacja programu PowerPoint</vt:lpstr>
      <vt:lpstr>Agenda</vt:lpstr>
      <vt:lpstr>Prezentacja programu PowerPoint</vt:lpstr>
      <vt:lpstr>Prezentacja programu PowerPoint</vt:lpstr>
      <vt:lpstr>Technologia i korzyści HEVC (H.265)</vt:lpstr>
      <vt:lpstr>Treści przystosowane do HEVC/4K</vt:lpstr>
      <vt:lpstr>Dostępność TV 4K</vt:lpstr>
      <vt:lpstr>Ekosystem przy migracji do zunifkowanego nadawania oraz multi-screen</vt:lpstr>
      <vt:lpstr>Transformacja TV</vt:lpstr>
      <vt:lpstr>HEVC dla UHDTV – katalizatory</vt:lpstr>
      <vt:lpstr>High Efficiency Video Coding (HEVC)  Dlaczego HEVC?</vt:lpstr>
      <vt:lpstr>High Efficiency Video Coding (HEVC)  porównanie do AVC - 1920x1080p50</vt:lpstr>
      <vt:lpstr>High Efficiency Video Coding (HEVC)  10-bit vs 8-bit dla głębi koloru</vt:lpstr>
      <vt:lpstr>Stan dostępności HEVC do praktycznego użycia:  </vt:lpstr>
      <vt:lpstr>HEVC &amp; Ultra HD SoC  Klasyfikacja SoC</vt:lpstr>
      <vt:lpstr>HEVC &amp; Ultra HD Client Chip: SoC</vt:lpstr>
      <vt:lpstr>Adopcja kodeka HEVC &amp; 4K na rynku</vt:lpstr>
      <vt:lpstr>Architektura dla dostarczania treści live HEVC – 1H 2014</vt:lpstr>
      <vt:lpstr>Cisco HEVC oraz 4K: VOD</vt:lpstr>
      <vt:lpstr>Cisco HEVC oraz 4K: Live</vt:lpstr>
      <vt:lpstr>Architektura dla dostarczania treści live HEVC – 1H 2015</vt:lpstr>
      <vt:lpstr>Architektura dla dostarczania treści live HEVC – połowa 2015</vt:lpstr>
      <vt:lpstr>Architektura dla dostarczania treści live HEVC – koniec 2015</vt:lpstr>
      <vt:lpstr>Architektura dla dostarczania treści live HEVC – połowa 2016</vt:lpstr>
      <vt:lpstr>Adopcja kodeka HEVC &amp; 4K na rynku</vt:lpstr>
      <vt:lpstr>Prezentacja programu PowerPoint</vt:lpstr>
    </vt:vector>
  </TitlesOfParts>
  <Company>Cisco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Videoscape Unity NAB 2013</dc:title>
  <dc:creator>Ken Davidson (kdavidso)</dc:creator>
  <cp:lastModifiedBy>Wojciechowska Izabela</cp:lastModifiedBy>
  <cp:revision>1033</cp:revision>
  <cp:lastPrinted>2014-01-08T10:36:05Z</cp:lastPrinted>
  <dcterms:created xsi:type="dcterms:W3CDTF">2011-03-02T18:11:12Z</dcterms:created>
  <dcterms:modified xsi:type="dcterms:W3CDTF">2014-04-24T08:27:02Z</dcterms:modified>
</cp:coreProperties>
</file>