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61" r:id="rId2"/>
    <p:sldId id="256" r:id="rId3"/>
    <p:sldId id="259" r:id="rId4"/>
    <p:sldId id="262" r:id="rId5"/>
    <p:sldId id="263" r:id="rId6"/>
    <p:sldId id="269" r:id="rId7"/>
    <p:sldId id="264" r:id="rId8"/>
    <p:sldId id="265" r:id="rId9"/>
    <p:sldId id="266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 smtClean="0"/>
              <a:t>Seminarium - Przyszłość naziemnej telewizji cyfrowej w Polsce - aspekty techniczne i dostępne zasoby częstotliwości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E44F0-E0EE-4D52-9468-5EDD5CDA38E5}" type="datetimeFigureOut">
              <a:rPr lang="pl-PL" smtClean="0"/>
              <a:pPr/>
              <a:t>2014-04-23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DBEE0-CF40-40D3-A3AC-9495C551A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800725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 smtClean="0"/>
              <a:t>Seminarium - Przyszłość naziemnej telewizji cyfrowej w Polsce - aspekty techniczne i dostępne zasoby częstotliwości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530F1-6E11-450F-BEC9-8F5C8100FD30}" type="datetimeFigureOut">
              <a:rPr lang="pl-PL" smtClean="0"/>
              <a:pPr/>
              <a:t>2014-04-23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14F1C-659F-45A5-9A07-F4F90524B20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4145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Seminarium - Przyszłość naziemnej telewizji cyfrowej w Polsce - aspekty techniczne i dostępne zasoby częstotliwości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14F1C-659F-45A5-9A07-F4F90524B20D}" type="slidenum">
              <a:rPr lang="pl-PL" smtClean="0"/>
              <a:pPr/>
              <a:t>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14F1C-659F-45A5-9A07-F4F90524B20D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5" name="Symbol zastępczy nagłówka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pl-PL" smtClean="0"/>
              <a:t>Seminarium - Przyszłość naziemnej telewizji cyfrowej w Polsce - aspekty techniczne i dostępne zasoby częstotliwości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Seminarium - Przyszłość naziemnej telewizji cyfrowej w Polsce - aspekty techniczne i dostępne zasoby częstotliwości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F1C-659F-45A5-9A07-F4F90524B20D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07CB-EA45-46AA-9FF5-A7012EB1F1D1}" type="datetime1">
              <a:rPr lang="pl-PL" smtClean="0"/>
              <a:pPr/>
              <a:t>2014-04-23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A04A-4397-4C97-8D48-17B36EFF831C}" type="datetime1">
              <a:rPr lang="pl-PL" smtClean="0"/>
              <a:pPr/>
              <a:t>2014-04-23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F3D2-F5C5-45EA-A889-524322FB511D}" type="datetime1">
              <a:rPr lang="pl-PL" smtClean="0"/>
              <a:pPr/>
              <a:t>2014-04-23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64CB-B42A-4906-B617-14D72B686BF8}" type="datetime1">
              <a:rPr lang="pl-PL" smtClean="0"/>
              <a:pPr/>
              <a:t>2014-04-23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86F28-8F23-48C5-A314-8FAC62663598}" type="datetime1">
              <a:rPr lang="pl-PL" smtClean="0"/>
              <a:pPr/>
              <a:t>2014-04-23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9152-B33C-4102-B7A0-686206B85E11}" type="datetime1">
              <a:rPr lang="pl-PL" smtClean="0"/>
              <a:pPr/>
              <a:t>2014-04-23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F07-6119-4988-B0ED-2297661829FF}" type="datetime1">
              <a:rPr lang="pl-PL" smtClean="0"/>
              <a:pPr/>
              <a:t>2014-04-23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FC76-8D43-4039-984E-0D2C49E50478}" type="datetime1">
              <a:rPr lang="pl-PL" smtClean="0"/>
              <a:pPr/>
              <a:t>2014-04-23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A8DF9-0833-4E83-BA1D-A10D122DEC8F}" type="datetime1">
              <a:rPr lang="pl-PL" smtClean="0"/>
              <a:pPr/>
              <a:t>2014-04-23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A72E-2E82-4A25-8CC3-7D89DF15E1EB}" type="datetime1">
              <a:rPr lang="pl-PL" smtClean="0"/>
              <a:pPr/>
              <a:t>2014-04-23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41DC2-20F1-4633-97B9-B4C60ED88240}" type="datetime1">
              <a:rPr lang="pl-PL" smtClean="0"/>
              <a:pPr/>
              <a:t>2014-04-23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B8684-B5C1-4F8C-999E-D658271CC50D}" type="datetime1">
              <a:rPr lang="pl-PL" smtClean="0"/>
              <a:pPr/>
              <a:t>2014-04-23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D2FDC-1745-4197-B5AD-F1A6B26F692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10800000" flipV="1">
            <a:off x="457200" y="1417638"/>
            <a:ext cx="8229600" cy="3955578"/>
          </a:xfrm>
        </p:spPr>
        <p:txBody>
          <a:bodyPr>
            <a:normAutofit fontScale="90000"/>
          </a:bodyPr>
          <a:lstStyle/>
          <a:p>
            <a:r>
              <a:rPr lang="pl-PL" dirty="0"/>
              <a:t> 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4000" b="1" dirty="0" smtClean="0"/>
              <a:t>Dywidenda cyfrowa, </a:t>
            </a:r>
            <a:r>
              <a:rPr lang="pl-PL" sz="4000" b="1" dirty="0"/>
              <a:t>a dalszy rozwój rynku </a:t>
            </a:r>
            <a:r>
              <a:rPr lang="pl-PL" sz="4000" b="1" dirty="0" smtClean="0"/>
              <a:t>naziemnej telewizji </a:t>
            </a:r>
            <a:r>
              <a:rPr lang="pl-PL" sz="4000" b="1" dirty="0"/>
              <a:t>cyfrowej 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4000" b="1" dirty="0" smtClean="0"/>
              <a:t> Stan strategii państwa </a:t>
            </a:r>
            <a:br>
              <a:rPr lang="pl-PL" sz="4000" b="1" dirty="0" smtClean="0"/>
            </a:br>
            <a:r>
              <a:rPr lang="pl-PL" sz="4000" b="1" dirty="0" smtClean="0"/>
              <a:t>w obszarze gospodarowania </a:t>
            </a:r>
            <a:br>
              <a:rPr lang="pl-PL" sz="4000" b="1" dirty="0" smtClean="0"/>
            </a:br>
            <a:r>
              <a:rPr lang="pl-PL" sz="4000" b="1" dirty="0" smtClean="0"/>
              <a:t>widmem częstotliwości </a:t>
            </a:r>
            <a:r>
              <a:rPr lang="pl-PL" sz="4000" dirty="0" smtClean="0"/>
              <a:t/>
            </a:r>
            <a:br>
              <a:rPr lang="pl-PL" sz="4000" dirty="0" smtClean="0"/>
            </a:br>
            <a:endParaRPr lang="pl-PL" sz="4000" b="1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Robert </a:t>
            </a:r>
            <a:r>
              <a:rPr lang="pl-PL" dirty="0" err="1" smtClean="0"/>
              <a:t>Kroplewski</a:t>
            </a:r>
            <a:r>
              <a:rPr lang="pl-PL" dirty="0" smtClean="0"/>
              <a:t> Dyrektor Biura Prawnego TVP, radca prawny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2015 – Stanowisko UE</a:t>
            </a:r>
            <a:br>
              <a:rPr lang="pl-PL" dirty="0" smtClean="0"/>
            </a:br>
            <a:r>
              <a:rPr lang="pl-PL" sz="3100" dirty="0" smtClean="0"/>
              <a:t>na Światową Konferencję Radiokomunikacyjną</a:t>
            </a:r>
            <a:endParaRPr lang="pl-PL" sz="3100" dirty="0"/>
          </a:p>
        </p:txBody>
      </p:sp>
      <p:sp>
        <p:nvSpPr>
          <p:cNvPr id="7" name="Podtytuł 6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024336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Ostatni czas na wypracowanie stanowiska polskich organów i strategii kraju</a:t>
            </a:r>
          </a:p>
          <a:p>
            <a:endParaRPr lang="pl-PL" sz="2800" b="1" dirty="0"/>
          </a:p>
          <a:p>
            <a:pPr>
              <a:buFontTx/>
              <a:buChar char="-"/>
            </a:pPr>
            <a:r>
              <a:rPr lang="pl-PL" sz="2800" b="1" i="1" dirty="0" smtClean="0">
                <a:solidFill>
                  <a:srgbClr val="FF0000"/>
                </a:solidFill>
              </a:rPr>
              <a:t> Do tego momentu: </a:t>
            </a:r>
          </a:p>
          <a:p>
            <a:r>
              <a:rPr lang="pl-PL" sz="2800" b="1" i="1" dirty="0" smtClean="0">
                <a:solidFill>
                  <a:srgbClr val="FF0000"/>
                </a:solidFill>
              </a:rPr>
              <a:t>brak bezpieczeństwa inwestycji </a:t>
            </a:r>
          </a:p>
          <a:p>
            <a:r>
              <a:rPr lang="pl-PL" sz="2800" b="1" i="1" dirty="0" smtClean="0">
                <a:solidFill>
                  <a:srgbClr val="FF0000"/>
                </a:solidFill>
              </a:rPr>
              <a:t>wobec niepewnych rozstrzygnięć regulacyjnych</a:t>
            </a:r>
          </a:p>
          <a:p>
            <a:endParaRPr lang="pl-PL" sz="2800" b="1" i="1" dirty="0" smtClean="0">
              <a:solidFill>
                <a:srgbClr val="FF0000"/>
              </a:solidFill>
            </a:endParaRPr>
          </a:p>
          <a:p>
            <a:endParaRPr lang="pl-PL" sz="2000" b="1" i="1" dirty="0">
              <a:solidFill>
                <a:srgbClr val="FF0000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Uzasadniona potrzeba podziału II dywidendy cyfrowej w Polsce</a:t>
            </a:r>
            <a:endParaRPr lang="pl-PL" dirty="0"/>
          </a:p>
        </p:txBody>
      </p:sp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55000" lnSpcReduction="20000"/>
          </a:bodyPr>
          <a:lstStyle/>
          <a:p>
            <a:r>
              <a:rPr lang="pl-PL" b="1" u="sng" dirty="0">
                <a:solidFill>
                  <a:srgbClr val="0070C0"/>
                </a:solidFill>
              </a:rPr>
              <a:t>d</a:t>
            </a:r>
            <a:r>
              <a:rPr lang="pl-PL" b="1" u="sng" dirty="0" smtClean="0">
                <a:solidFill>
                  <a:srgbClr val="0070C0"/>
                </a:solidFill>
              </a:rPr>
              <a:t>la usług telewizji cyfrowej naziemnej: </a:t>
            </a:r>
          </a:p>
          <a:p>
            <a:pPr lvl="1"/>
            <a:r>
              <a:rPr lang="pl-PL" dirty="0" smtClean="0">
                <a:solidFill>
                  <a:srgbClr val="0070C0"/>
                </a:solidFill>
              </a:rPr>
              <a:t>zwiększenie powszechności oferty wobec innych platform telewizyjnych (satelitarnych, kablowych),  </a:t>
            </a:r>
          </a:p>
          <a:p>
            <a:pPr lvl="1"/>
            <a:r>
              <a:rPr lang="pl-PL" dirty="0">
                <a:solidFill>
                  <a:srgbClr val="0070C0"/>
                </a:solidFill>
              </a:rPr>
              <a:t>u</a:t>
            </a:r>
            <a:r>
              <a:rPr lang="pl-PL" dirty="0" smtClean="0">
                <a:solidFill>
                  <a:srgbClr val="0070C0"/>
                </a:solidFill>
              </a:rPr>
              <a:t>rzeczywistnienie pluralizmu mediów i różnorodności treści (nowe programy tematyczne),</a:t>
            </a:r>
          </a:p>
          <a:p>
            <a:pPr lvl="1"/>
            <a:r>
              <a:rPr lang="pl-PL" dirty="0">
                <a:solidFill>
                  <a:srgbClr val="0070C0"/>
                </a:solidFill>
              </a:rPr>
              <a:t>b</a:t>
            </a:r>
            <a:r>
              <a:rPr lang="pl-PL" dirty="0" smtClean="0">
                <a:solidFill>
                  <a:srgbClr val="0070C0"/>
                </a:solidFill>
              </a:rPr>
              <a:t>udowa innowacyjnej platformy  dla  usług zintegrowanych  w środowisku </a:t>
            </a:r>
            <a:r>
              <a:rPr lang="pl-PL" dirty="0" err="1" smtClean="0">
                <a:solidFill>
                  <a:srgbClr val="0070C0"/>
                </a:solidFill>
              </a:rPr>
              <a:t>konwergentnym</a:t>
            </a:r>
            <a:r>
              <a:rPr lang="pl-PL" dirty="0" smtClean="0">
                <a:solidFill>
                  <a:srgbClr val="0070C0"/>
                </a:solidFill>
              </a:rPr>
              <a:t> , </a:t>
            </a:r>
          </a:p>
          <a:p>
            <a:r>
              <a:rPr lang="pl-PL" dirty="0" smtClean="0">
                <a:solidFill>
                  <a:srgbClr val="0070C0"/>
                </a:solidFill>
              </a:rPr>
              <a:t>z uwagi na dotychczas marginalny odbiór telewizji poprzez </a:t>
            </a:r>
            <a:r>
              <a:rPr lang="pl-PL" dirty="0" err="1" smtClean="0">
                <a:solidFill>
                  <a:srgbClr val="0070C0"/>
                </a:solidFill>
              </a:rPr>
              <a:t>internet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smtClean="0">
                <a:solidFill>
                  <a:srgbClr val="0070C0"/>
                </a:solidFill>
              </a:rPr>
              <a:t>i platformy mobilne,</a:t>
            </a:r>
          </a:p>
          <a:p>
            <a:r>
              <a:rPr lang="pl-PL" dirty="0" smtClean="0">
                <a:solidFill>
                  <a:srgbClr val="0070C0"/>
                </a:solidFill>
              </a:rPr>
              <a:t>dla rozwoju usług dodatkowych dla telewizji:</a:t>
            </a:r>
          </a:p>
          <a:p>
            <a:pPr lvl="1"/>
            <a:r>
              <a:rPr lang="pl-PL" dirty="0">
                <a:solidFill>
                  <a:srgbClr val="0070C0"/>
                </a:solidFill>
              </a:rPr>
              <a:t>t</a:t>
            </a:r>
            <a:r>
              <a:rPr lang="pl-PL" dirty="0" smtClean="0">
                <a:solidFill>
                  <a:srgbClr val="0070C0"/>
                </a:solidFill>
              </a:rPr>
              <a:t>elewizji hybrydowej , w tym przekazów interaktywnych </a:t>
            </a:r>
          </a:p>
          <a:p>
            <a:pPr lvl="1"/>
            <a:r>
              <a:rPr lang="pl-PL" dirty="0">
                <a:solidFill>
                  <a:srgbClr val="0070C0"/>
                </a:solidFill>
              </a:rPr>
              <a:t>k</a:t>
            </a:r>
            <a:r>
              <a:rPr lang="pl-PL" dirty="0" smtClean="0">
                <a:solidFill>
                  <a:srgbClr val="0070C0"/>
                </a:solidFill>
              </a:rPr>
              <a:t>anałów wirtualnych,</a:t>
            </a:r>
          </a:p>
          <a:p>
            <a:pPr lvl="1"/>
            <a:r>
              <a:rPr lang="pl-PL" dirty="0" smtClean="0">
                <a:solidFill>
                  <a:srgbClr val="0070C0"/>
                </a:solidFill>
              </a:rPr>
              <a:t>zapisów on </a:t>
            </a:r>
            <a:r>
              <a:rPr lang="pl-PL" dirty="0" err="1" smtClean="0">
                <a:solidFill>
                  <a:srgbClr val="0070C0"/>
                </a:solidFill>
              </a:rPr>
              <a:t>demand</a:t>
            </a:r>
            <a:r>
              <a:rPr lang="pl-PL" dirty="0" smtClean="0">
                <a:solidFill>
                  <a:srgbClr val="0070C0"/>
                </a:solidFill>
              </a:rPr>
              <a:t>, w tym „</a:t>
            </a:r>
            <a:r>
              <a:rPr lang="pl-PL" dirty="0" err="1" smtClean="0">
                <a:solidFill>
                  <a:srgbClr val="0070C0"/>
                </a:solidFill>
              </a:rPr>
              <a:t>mobizodów</a:t>
            </a:r>
            <a:r>
              <a:rPr lang="pl-PL" dirty="0" smtClean="0">
                <a:solidFill>
                  <a:srgbClr val="0070C0"/>
                </a:solidFill>
              </a:rPr>
              <a:t>”,</a:t>
            </a:r>
          </a:p>
          <a:p>
            <a:pPr lvl="1"/>
            <a:r>
              <a:rPr lang="pl-PL" dirty="0">
                <a:solidFill>
                  <a:srgbClr val="0070C0"/>
                </a:solidFill>
              </a:rPr>
              <a:t>u</a:t>
            </a:r>
            <a:r>
              <a:rPr lang="pl-PL" dirty="0" smtClean="0">
                <a:solidFill>
                  <a:srgbClr val="0070C0"/>
                </a:solidFill>
              </a:rPr>
              <a:t>sług  </a:t>
            </a:r>
            <a:r>
              <a:rPr lang="pl-PL" dirty="0" err="1" smtClean="0">
                <a:solidFill>
                  <a:srgbClr val="0070C0"/>
                </a:solidFill>
              </a:rPr>
              <a:t>e-goverment</a:t>
            </a:r>
            <a:r>
              <a:rPr lang="pl-PL" dirty="0">
                <a:solidFill>
                  <a:srgbClr val="0070C0"/>
                </a:solidFill>
              </a:rPr>
              <a:t> </a:t>
            </a:r>
            <a:r>
              <a:rPr lang="pl-PL" dirty="0" smtClean="0">
                <a:solidFill>
                  <a:srgbClr val="0070C0"/>
                </a:solidFill>
              </a:rPr>
              <a:t>czy e-commerce, </a:t>
            </a:r>
          </a:p>
          <a:p>
            <a:r>
              <a:rPr lang="pl-PL" dirty="0" smtClean="0">
                <a:solidFill>
                  <a:srgbClr val="0070C0"/>
                </a:solidFill>
              </a:rPr>
              <a:t>telewizja z dostępem warunkowym,</a:t>
            </a:r>
          </a:p>
          <a:p>
            <a:r>
              <a:rPr lang="pl-PL" dirty="0">
                <a:solidFill>
                  <a:srgbClr val="0070C0"/>
                </a:solidFill>
              </a:rPr>
              <a:t>m</a:t>
            </a:r>
            <a:r>
              <a:rPr lang="pl-PL" dirty="0" smtClean="0">
                <a:solidFill>
                  <a:srgbClr val="0070C0"/>
                </a:solidFill>
              </a:rPr>
              <a:t>ożliwość płatnej oferty programowej (dostęp warunkowy konieczny)</a:t>
            </a:r>
          </a:p>
          <a:p>
            <a:pPr lvl="1"/>
            <a:r>
              <a:rPr lang="pl-PL" dirty="0">
                <a:solidFill>
                  <a:srgbClr val="0070C0"/>
                </a:solidFill>
              </a:rPr>
              <a:t>k</a:t>
            </a:r>
            <a:r>
              <a:rPr lang="pl-PL" dirty="0" smtClean="0">
                <a:solidFill>
                  <a:srgbClr val="0070C0"/>
                </a:solidFill>
              </a:rPr>
              <a:t>onieczna z uwagi na kurczenie się rynku reklamy</a:t>
            </a:r>
          </a:p>
          <a:p>
            <a:pPr lvl="1"/>
            <a:r>
              <a:rPr lang="pl-PL" dirty="0">
                <a:solidFill>
                  <a:srgbClr val="0070C0"/>
                </a:solidFill>
              </a:rPr>
              <a:t>n</a:t>
            </a:r>
            <a:r>
              <a:rPr lang="pl-PL" dirty="0" smtClean="0">
                <a:solidFill>
                  <a:srgbClr val="0070C0"/>
                </a:solidFill>
              </a:rPr>
              <a:t>iepewność systemu finansowania misji publicznej 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484163"/>
          </a:xfrm>
        </p:spPr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11</a:t>
            </a:fld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Dziękuję za uwagę</a:t>
            </a:r>
            <a:endParaRPr lang="pl-PL" dirty="0"/>
          </a:p>
        </p:txBody>
      </p:sp>
      <p:sp>
        <p:nvSpPr>
          <p:cNvPr id="8" name="Podtytu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/>
              <a:t>r</a:t>
            </a:r>
            <a:r>
              <a:rPr lang="pl-PL" dirty="0" err="1" smtClean="0"/>
              <a:t>obert.kroplewski@tvp.pl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124743"/>
            <a:ext cx="7772400" cy="1296145"/>
          </a:xfrm>
        </p:spPr>
        <p:txBody>
          <a:bodyPr/>
          <a:lstStyle/>
          <a:p>
            <a:r>
              <a:rPr lang="pl-PL" dirty="0" smtClean="0"/>
              <a:t>27.04.2014r.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3240360"/>
          </a:xfrm>
        </p:spPr>
        <p:txBody>
          <a:bodyPr>
            <a:normAutofit fontScale="70000" lnSpcReduction="20000"/>
          </a:bodyPr>
          <a:lstStyle/>
          <a:p>
            <a:r>
              <a:rPr lang="pl-PL" sz="5100" b="1" u="sng" dirty="0" smtClean="0">
                <a:solidFill>
                  <a:srgbClr val="FF0000"/>
                </a:solidFill>
              </a:rPr>
              <a:t>K O N I E C </a:t>
            </a:r>
            <a:r>
              <a:rPr lang="pl-PL" sz="5100" b="1" dirty="0" smtClean="0">
                <a:solidFill>
                  <a:srgbClr val="FF0000"/>
                </a:solidFill>
              </a:rPr>
              <a:t>?</a:t>
            </a:r>
          </a:p>
          <a:p>
            <a:endParaRPr lang="pl-PL" b="1" dirty="0" smtClean="0"/>
          </a:p>
          <a:p>
            <a:pPr>
              <a:buFont typeface="Arial" pitchFamily="34" charset="0"/>
              <a:buChar char="•"/>
            </a:pPr>
            <a:r>
              <a:rPr lang="pl-PL" sz="3800" dirty="0"/>
              <a:t> k</a:t>
            </a:r>
            <a:r>
              <a:rPr lang="pl-PL" sz="3800" dirty="0" smtClean="0"/>
              <a:t>onwersji analogowej telewizji ?</a:t>
            </a:r>
          </a:p>
          <a:p>
            <a:pPr>
              <a:buFont typeface="Arial" pitchFamily="34" charset="0"/>
              <a:buChar char="•"/>
            </a:pPr>
            <a:r>
              <a:rPr lang="pl-PL" sz="3800" dirty="0"/>
              <a:t> r</a:t>
            </a:r>
            <a:r>
              <a:rPr lang="pl-PL" sz="3800" dirty="0" smtClean="0"/>
              <a:t>ozwoju naziemnej telewizji cyfrowej? </a:t>
            </a:r>
          </a:p>
          <a:p>
            <a:pPr>
              <a:buFont typeface="Arial" pitchFamily="34" charset="0"/>
              <a:buChar char="•"/>
            </a:pPr>
            <a:r>
              <a:rPr lang="pl-PL" sz="3800" dirty="0"/>
              <a:t> </a:t>
            </a:r>
            <a:r>
              <a:rPr lang="pl-PL" sz="3800" dirty="0" smtClean="0"/>
              <a:t>co dalej z uwolnionym spectrum i dywidendą cyfrową?</a:t>
            </a:r>
          </a:p>
          <a:p>
            <a:pPr>
              <a:buFont typeface="Arial" pitchFamily="34" charset="0"/>
              <a:buChar char="•"/>
            </a:pPr>
            <a:r>
              <a:rPr lang="pl-PL" sz="3800" dirty="0" smtClean="0"/>
              <a:t> co z konwergencją naziemnej telewizji cyfrowej?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728191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To Dzień </a:t>
            </a:r>
            <a:br>
              <a:rPr lang="pl-PL" dirty="0" smtClean="0"/>
            </a:br>
            <a:r>
              <a:rPr lang="pl-PL" dirty="0" smtClean="0"/>
              <a:t>Kanonizacji Jana Pawła II</a:t>
            </a: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- </a:t>
            </a:r>
            <a:r>
              <a:rPr lang="pl-PL" i="1" dirty="0" smtClean="0"/>
              <a:t>co nam pozostawił ?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3212976"/>
            <a:ext cx="6440760" cy="2664296"/>
          </a:xfrm>
        </p:spPr>
        <p:txBody>
          <a:bodyPr>
            <a:normAutofit fontScale="32500" lnSpcReduction="20000"/>
          </a:bodyPr>
          <a:lstStyle/>
          <a:p>
            <a:r>
              <a:rPr lang="pl-PL" dirty="0"/>
              <a:t> </a:t>
            </a:r>
          </a:p>
          <a:p>
            <a:r>
              <a:rPr lang="pl-PL" sz="7400" dirty="0" smtClean="0"/>
              <a:t>W encyklice </a:t>
            </a:r>
            <a:r>
              <a:rPr lang="pl-PL" sz="7400" b="1" i="1" dirty="0" err="1" smtClean="0"/>
              <a:t>Redemptoris</a:t>
            </a:r>
            <a:r>
              <a:rPr lang="pl-PL" sz="7400" b="1" i="1" dirty="0" smtClean="0"/>
              <a:t> </a:t>
            </a:r>
            <a:r>
              <a:rPr lang="pl-PL" sz="7400" b="1" i="1" dirty="0" err="1" smtClean="0"/>
              <a:t>missio</a:t>
            </a:r>
            <a:r>
              <a:rPr lang="pl-PL" sz="7400" b="1" i="1" dirty="0" smtClean="0"/>
              <a:t> </a:t>
            </a:r>
            <a:r>
              <a:rPr lang="pl-PL" sz="7400" b="1" dirty="0" smtClean="0"/>
              <a:t> </a:t>
            </a:r>
            <a:r>
              <a:rPr lang="pl-PL" sz="7400" dirty="0" smtClean="0"/>
              <a:t>Jan Paweł II  powiedział: </a:t>
            </a:r>
          </a:p>
          <a:p>
            <a:r>
              <a:rPr lang="pl-PL" sz="7400" dirty="0" smtClean="0"/>
              <a:t>«</a:t>
            </a:r>
            <a:r>
              <a:rPr lang="pl-PL" sz="7400" dirty="0"/>
              <a:t>nową kulturę» medialną kształtują nie tylko upowszechniane treści, ale przede wszystkim </a:t>
            </a:r>
            <a:r>
              <a:rPr lang="pl-PL" sz="7400" b="1" u="sng" dirty="0"/>
              <a:t>«nowe sposoby przekazu, nowe języki, nowe techniki i nowe postawy psychologiczne» </a:t>
            </a:r>
            <a:r>
              <a:rPr lang="pl-PL" sz="7400" dirty="0"/>
              <a:t>(n. 37).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800199"/>
          </a:xfrm>
        </p:spPr>
        <p:txBody>
          <a:bodyPr/>
          <a:lstStyle/>
          <a:p>
            <a:r>
              <a:rPr lang="pl-PL" dirty="0" smtClean="0"/>
              <a:t>Dychotomia czy konwergencja?</a:t>
            </a:r>
            <a:endParaRPr lang="pl-PL" dirty="0"/>
          </a:p>
        </p:txBody>
      </p:sp>
      <p:sp>
        <p:nvSpPr>
          <p:cNvPr id="7" name="Podtytuł 6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456384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pl-PL" dirty="0" smtClean="0"/>
              <a:t> Telewizja albo usługi szerokopasmowego dostępu do </a:t>
            </a:r>
            <a:r>
              <a:rPr lang="pl-PL" dirty="0" err="1" smtClean="0"/>
              <a:t>internetu</a:t>
            </a:r>
            <a:r>
              <a:rPr lang="pl-PL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pl-PL" dirty="0" smtClean="0"/>
          </a:p>
          <a:p>
            <a:pPr>
              <a:buFontTx/>
              <a:buChar char="-"/>
            </a:pPr>
            <a:r>
              <a:rPr lang="pl-PL" i="1" dirty="0" smtClean="0">
                <a:solidFill>
                  <a:srgbClr val="FF0000"/>
                </a:solidFill>
              </a:rPr>
              <a:t>sztuczny dylemat</a:t>
            </a:r>
          </a:p>
          <a:p>
            <a:pPr>
              <a:buFont typeface="Arial" pitchFamily="34" charset="0"/>
              <a:buChar char="•"/>
            </a:pPr>
            <a:endParaRPr lang="pl-PL" i="1" dirty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 Efekt: podział społeczeństwa, a nie powszechność medialnych audiowizualnych usług innowacyjnych w środowisku </a:t>
            </a:r>
            <a:r>
              <a:rPr lang="pl-PL" dirty="0" err="1" smtClean="0"/>
              <a:t>konwergentnym</a:t>
            </a:r>
            <a:r>
              <a:rPr lang="pl-PL" dirty="0" smtClean="0"/>
              <a:t> 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działania UKE w obszarze spectrum (1) 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7" name="Podtytuł 6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400800" cy="4608512"/>
          </a:xfrm>
        </p:spPr>
        <p:txBody>
          <a:bodyPr>
            <a:noAutofit/>
          </a:bodyPr>
          <a:lstStyle/>
          <a:p>
            <a:pPr algn="l"/>
            <a:r>
              <a:rPr lang="pl-PL" sz="2300" b="1" dirty="0" smtClean="0"/>
              <a:t>(A) w kwietniu 2013r. UKE ogłosiło konsultacje w sprawie II dywidendy cyfrowej (MUX-5, MUX-6)</a:t>
            </a:r>
          </a:p>
          <a:p>
            <a:pPr algn="l"/>
            <a:r>
              <a:rPr lang="pl-PL" sz="1800" dirty="0" smtClean="0">
                <a:solidFill>
                  <a:srgbClr val="0070C0"/>
                </a:solidFill>
              </a:rPr>
              <a:t>Przedstawiono do </a:t>
            </a:r>
            <a:r>
              <a:rPr lang="pl-PL" sz="1800" dirty="0">
                <a:solidFill>
                  <a:srgbClr val="0070C0"/>
                </a:solidFill>
              </a:rPr>
              <a:t>wyboru </a:t>
            </a:r>
            <a:r>
              <a:rPr lang="pl-PL" sz="1800" u="sng" dirty="0">
                <a:solidFill>
                  <a:srgbClr val="0070C0"/>
                </a:solidFill>
              </a:rPr>
              <a:t>4 sposoby </a:t>
            </a:r>
            <a:r>
              <a:rPr lang="pl-PL" sz="1800" dirty="0">
                <a:solidFill>
                  <a:srgbClr val="0070C0"/>
                </a:solidFill>
              </a:rPr>
              <a:t>zagospodarowania tego zakresu: </a:t>
            </a:r>
          </a:p>
          <a:p>
            <a:pPr algn="l">
              <a:buFont typeface="Arial" pitchFamily="34" charset="0"/>
              <a:buChar char="•"/>
            </a:pPr>
            <a:r>
              <a:rPr lang="pl-PL" sz="1800" dirty="0" smtClean="0">
                <a:solidFill>
                  <a:srgbClr val="0070C0"/>
                </a:solidFill>
              </a:rPr>
              <a:t> utrzymanie </a:t>
            </a:r>
            <a:r>
              <a:rPr lang="pl-PL" sz="1800" dirty="0">
                <a:solidFill>
                  <a:srgbClr val="0070C0"/>
                </a:solidFill>
              </a:rPr>
              <a:t>dla radiodyfuzji (naziemnej telewizji cyfrowej); </a:t>
            </a:r>
          </a:p>
          <a:p>
            <a:pPr algn="l">
              <a:buFont typeface="Arial" pitchFamily="34" charset="0"/>
              <a:buChar char="•"/>
            </a:pPr>
            <a:r>
              <a:rPr lang="pl-PL" sz="1800" dirty="0" smtClean="0">
                <a:solidFill>
                  <a:srgbClr val="0070C0"/>
                </a:solidFill>
              </a:rPr>
              <a:t> przeznaczenie </a:t>
            </a:r>
            <a:r>
              <a:rPr lang="pl-PL" sz="1800" dirty="0">
                <a:solidFill>
                  <a:srgbClr val="0070C0"/>
                </a:solidFill>
              </a:rPr>
              <a:t>dla bezprzewodowej komunikacji szerokopasmowej (Internetu mobilnego); </a:t>
            </a:r>
          </a:p>
          <a:p>
            <a:pPr algn="l">
              <a:buFont typeface="Arial" pitchFamily="34" charset="0"/>
              <a:buChar char="•"/>
            </a:pPr>
            <a:r>
              <a:rPr lang="pl-PL" sz="1800" dirty="0" smtClean="0">
                <a:solidFill>
                  <a:srgbClr val="0070C0"/>
                </a:solidFill>
              </a:rPr>
              <a:t> współużytkowanie </a:t>
            </a:r>
            <a:r>
              <a:rPr lang="pl-PL" sz="1800" dirty="0">
                <a:solidFill>
                  <a:srgbClr val="0070C0"/>
                </a:solidFill>
              </a:rPr>
              <a:t>przez nadawców i operatorów sieci szerokopasmowych z restrykcyjnymi warunkami geograficznymi; </a:t>
            </a:r>
          </a:p>
          <a:p>
            <a:pPr algn="l">
              <a:buFont typeface="Arial" pitchFamily="34" charset="0"/>
              <a:buChar char="•"/>
            </a:pPr>
            <a:r>
              <a:rPr lang="pl-PL" sz="1800" dirty="0" smtClean="0">
                <a:solidFill>
                  <a:srgbClr val="0070C0"/>
                </a:solidFill>
              </a:rPr>
              <a:t> tworzenie </a:t>
            </a:r>
            <a:r>
              <a:rPr lang="pl-PL" sz="1800" dirty="0">
                <a:solidFill>
                  <a:srgbClr val="0070C0"/>
                </a:solidFill>
              </a:rPr>
              <a:t>platform </a:t>
            </a:r>
            <a:r>
              <a:rPr lang="pl-PL" sz="1800" dirty="0" err="1">
                <a:solidFill>
                  <a:srgbClr val="0070C0"/>
                </a:solidFill>
              </a:rPr>
              <a:t>konwergentnych</a:t>
            </a:r>
            <a:r>
              <a:rPr lang="pl-PL" sz="1800" dirty="0">
                <a:solidFill>
                  <a:srgbClr val="0070C0"/>
                </a:solidFill>
              </a:rPr>
              <a:t>, skupiających zarówno usługi radiodyfuzyjne jak i szerokopasmowe usługi mobilne. </a:t>
            </a:r>
          </a:p>
          <a:p>
            <a:r>
              <a:rPr lang="pl-PL" sz="2000" b="1" i="1" u="sng" dirty="0" smtClean="0"/>
              <a:t>Wynik konsultacji</a:t>
            </a:r>
            <a:r>
              <a:rPr lang="pl-PL" sz="2000" b="1" i="1" dirty="0" smtClean="0"/>
              <a:t>: podział głosów nadawców                                             i operatorów</a:t>
            </a:r>
          </a:p>
          <a:p>
            <a:r>
              <a:rPr lang="pl-PL" sz="2400" b="1" i="1" dirty="0" smtClean="0">
                <a:solidFill>
                  <a:srgbClr val="FF0000"/>
                </a:solidFill>
              </a:rPr>
              <a:t>stan: brak rozstrzygnięć  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działania UKE w obszarze spectrum (2)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2800" dirty="0" smtClean="0"/>
              <a:t>(</a:t>
            </a:r>
            <a:r>
              <a:rPr lang="pl-PL" sz="2800" dirty="0" smtClean="0">
                <a:solidFill>
                  <a:schemeClr val="bg1">
                    <a:lumMod val="50000"/>
                  </a:schemeClr>
                </a:solidFill>
              </a:rPr>
              <a:t>B) </a:t>
            </a:r>
            <a:r>
              <a:rPr lang="pl-PL" sz="2800" b="1" dirty="0" smtClean="0">
                <a:solidFill>
                  <a:schemeClr val="bg1">
                    <a:lumMod val="50000"/>
                  </a:schemeClr>
                </a:solidFill>
              </a:rPr>
              <a:t>Równolegle - Ogłoszono dostępność częstotliwości (MUX-8)</a:t>
            </a:r>
            <a:r>
              <a:rPr lang="pl-PL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endParaRPr lang="pl-PL" sz="2800" dirty="0" smtClean="0"/>
          </a:p>
          <a:p>
            <a:pPr algn="ctr">
              <a:buNone/>
            </a:pPr>
            <a:r>
              <a:rPr lang="pl-PL" sz="2800" i="1" u="sng" dirty="0" smtClean="0">
                <a:solidFill>
                  <a:schemeClr val="bg1">
                    <a:lumMod val="50000"/>
                  </a:schemeClr>
                </a:solidFill>
              </a:rPr>
              <a:t>Wynik: </a:t>
            </a:r>
            <a:r>
              <a:rPr lang="pl-PL" sz="2800" i="1" dirty="0" smtClean="0">
                <a:solidFill>
                  <a:schemeClr val="bg1">
                    <a:lumMod val="50000"/>
                  </a:schemeClr>
                </a:solidFill>
              </a:rPr>
              <a:t>zgłoszone zainteresowania 17 podmiotów, </a:t>
            </a:r>
          </a:p>
          <a:p>
            <a:pPr algn="ctr">
              <a:buNone/>
            </a:pPr>
            <a:r>
              <a:rPr lang="pl-PL" sz="2800" i="1" dirty="0" smtClean="0">
                <a:solidFill>
                  <a:schemeClr val="bg1">
                    <a:lumMod val="50000"/>
                  </a:schemeClr>
                </a:solidFill>
              </a:rPr>
              <a:t>w tym nadawcy publicznego</a:t>
            </a:r>
          </a:p>
          <a:p>
            <a:pPr algn="ctr">
              <a:buNone/>
            </a:pPr>
            <a:endParaRPr lang="pl-PL" sz="2800" b="1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pl-PL" sz="2800" b="1" i="1" dirty="0" smtClean="0">
                <a:solidFill>
                  <a:srgbClr val="FF0000"/>
                </a:solidFill>
              </a:rPr>
              <a:t>Stan:  oczekiwanie na przydział albo konkurs 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Robert Kroplewski Dyrektor Biura Prawnego TVP, radca prawny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152128"/>
          </a:xfrm>
        </p:spPr>
        <p:txBody>
          <a:bodyPr/>
          <a:lstStyle/>
          <a:p>
            <a:r>
              <a:rPr lang="pl-PL" dirty="0" smtClean="0"/>
              <a:t>Konsultacje </a:t>
            </a:r>
            <a:r>
              <a:rPr lang="pl-PL" dirty="0" err="1" smtClean="0"/>
              <a:t>KRRiT</a:t>
            </a:r>
            <a:endParaRPr lang="pl-PL" dirty="0"/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4104456"/>
          </a:xfrm>
        </p:spPr>
        <p:txBody>
          <a:bodyPr>
            <a:normAutofit fontScale="92500" lnSpcReduction="10000"/>
          </a:bodyPr>
          <a:lstStyle/>
          <a:p>
            <a:r>
              <a:rPr lang="pl-PL" sz="2500" dirty="0"/>
              <a:t>w</a:t>
            </a:r>
            <a:r>
              <a:rPr lang="pl-PL" sz="2500" dirty="0" smtClean="0"/>
              <a:t> styczniu 2014r. </a:t>
            </a:r>
            <a:r>
              <a:rPr lang="pl-PL" sz="2500" dirty="0"/>
              <a:t> </a:t>
            </a:r>
            <a:r>
              <a:rPr lang="pl-PL" sz="2500" dirty="0" err="1" smtClean="0"/>
              <a:t>KRRiT</a:t>
            </a:r>
            <a:r>
              <a:rPr lang="pl-PL" sz="2500" dirty="0" smtClean="0"/>
              <a:t> przekazała do konsultacji projekt strategii regulacyjnej na lata 2014-2016, rysując swoje stanowisko:</a:t>
            </a:r>
          </a:p>
          <a:p>
            <a:endParaRPr lang="pl-PL" sz="2400" dirty="0" smtClean="0"/>
          </a:p>
          <a:p>
            <a:pPr algn="l">
              <a:buFont typeface="Arial" pitchFamily="34" charset="0"/>
              <a:buChar char="•"/>
            </a:pPr>
            <a:r>
              <a:rPr lang="pl-PL" sz="2400" dirty="0" smtClean="0"/>
              <a:t> </a:t>
            </a:r>
            <a:r>
              <a:rPr lang="pl-PL" sz="2400" dirty="0" smtClean="0">
                <a:solidFill>
                  <a:srgbClr val="0070C0"/>
                </a:solidFill>
              </a:rPr>
              <a:t>niezbędne są analizy rynku i potrzeb odbiorców  </a:t>
            </a:r>
          </a:p>
          <a:p>
            <a:pPr algn="l"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0070C0"/>
                </a:solidFill>
              </a:rPr>
              <a:t> przeznaczenie dywidendy dla </a:t>
            </a:r>
            <a:r>
              <a:rPr lang="pl-PL" sz="2400" dirty="0" err="1" smtClean="0">
                <a:solidFill>
                  <a:srgbClr val="0070C0"/>
                </a:solidFill>
              </a:rPr>
              <a:t>broadcastingu</a:t>
            </a:r>
            <a:endParaRPr lang="pl-PL" sz="2400" dirty="0" smtClean="0">
              <a:solidFill>
                <a:srgbClr val="0070C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pl-PL" sz="2400" dirty="0">
                <a:solidFill>
                  <a:srgbClr val="0070C0"/>
                </a:solidFill>
              </a:rPr>
              <a:t> </a:t>
            </a:r>
            <a:r>
              <a:rPr lang="pl-PL" sz="2400" dirty="0" smtClean="0">
                <a:solidFill>
                  <a:srgbClr val="0070C0"/>
                </a:solidFill>
              </a:rPr>
              <a:t>powszechność oferty telewizji cyfrowej</a:t>
            </a:r>
          </a:p>
          <a:p>
            <a:pPr algn="l">
              <a:buFont typeface="Arial" pitchFamily="34" charset="0"/>
              <a:buChar char="•"/>
            </a:pPr>
            <a:r>
              <a:rPr lang="pl-PL" sz="2400" dirty="0">
                <a:solidFill>
                  <a:srgbClr val="0070C0"/>
                </a:solidFill>
              </a:rPr>
              <a:t> </a:t>
            </a:r>
            <a:r>
              <a:rPr lang="pl-PL" sz="2400" dirty="0" smtClean="0">
                <a:solidFill>
                  <a:srgbClr val="0070C0"/>
                </a:solidFill>
              </a:rPr>
              <a:t>możliwość oferty płatnej</a:t>
            </a:r>
          </a:p>
          <a:p>
            <a:pPr algn="l">
              <a:buFont typeface="Arial" pitchFamily="34" charset="0"/>
              <a:buChar char="•"/>
            </a:pPr>
            <a:r>
              <a:rPr lang="pl-PL" sz="2400" dirty="0">
                <a:solidFill>
                  <a:srgbClr val="0070C0"/>
                </a:solidFill>
              </a:rPr>
              <a:t> </a:t>
            </a:r>
            <a:r>
              <a:rPr lang="pl-PL" sz="2400" dirty="0" smtClean="0">
                <a:solidFill>
                  <a:srgbClr val="0070C0"/>
                </a:solidFill>
              </a:rPr>
              <a:t>system warunkowego dostępu</a:t>
            </a:r>
          </a:p>
          <a:p>
            <a:pPr algn="l">
              <a:buFont typeface="Arial" pitchFamily="34" charset="0"/>
              <a:buChar char="•"/>
            </a:pPr>
            <a:endParaRPr lang="pl-PL" sz="2400" dirty="0" smtClean="0"/>
          </a:p>
          <a:p>
            <a:r>
              <a:rPr lang="pl-PL" sz="2400" b="1" i="1" dirty="0" smtClean="0">
                <a:solidFill>
                  <a:srgbClr val="FF0000"/>
                </a:solidFill>
              </a:rPr>
              <a:t>Stan:  Strategia przyjęta w marcu 2014r.</a:t>
            </a:r>
            <a:endParaRPr lang="pl-PL" sz="2400" b="1" i="1" dirty="0">
              <a:solidFill>
                <a:srgbClr val="FF0000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24135"/>
          </a:xfrm>
        </p:spPr>
        <p:txBody>
          <a:bodyPr>
            <a:normAutofit/>
          </a:bodyPr>
          <a:lstStyle/>
          <a:p>
            <a:r>
              <a:rPr lang="pl-PL" sz="4000" dirty="0" smtClean="0"/>
              <a:t>Rząd – </a:t>
            </a:r>
            <a:r>
              <a:rPr lang="pl-PL" sz="2400" dirty="0" smtClean="0"/>
              <a:t>Zespół Międzyresortowy  z 2010r.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700" dirty="0" smtClean="0"/>
              <a:t>Plan wdrażania naziemnej telewizji cyfrowej do 2013r. </a:t>
            </a:r>
            <a:endParaRPr lang="pl-PL" sz="2700" dirty="0"/>
          </a:p>
        </p:txBody>
      </p:sp>
      <p:sp>
        <p:nvSpPr>
          <p:cNvPr id="8" name="Podtytuł 7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4464496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l-PL" sz="1400" dirty="0" smtClean="0"/>
              <a:t> </a:t>
            </a:r>
            <a:r>
              <a:rPr lang="pl-PL" sz="1700" dirty="0" smtClean="0"/>
              <a:t>Przy </a:t>
            </a:r>
            <a:r>
              <a:rPr lang="pl-PL" sz="1700" dirty="0"/>
              <a:t>zastosowaniu nowej techniki transmisji sygnału telewizyjnego </a:t>
            </a:r>
            <a:r>
              <a:rPr lang="pl-PL" sz="1700" dirty="0" err="1" smtClean="0"/>
              <a:t>DVB-T</a:t>
            </a:r>
            <a:r>
              <a:rPr lang="pl-PL" sz="1700" dirty="0" smtClean="0"/>
              <a:t>, możliwe </a:t>
            </a:r>
            <a:r>
              <a:rPr lang="pl-PL" sz="1700" dirty="0"/>
              <a:t>jest jednoczesne bardzo znaczące zwiększenie liczby dostępnych kanałów </a:t>
            </a:r>
            <a:r>
              <a:rPr lang="pl-PL" sz="1700" dirty="0" smtClean="0"/>
              <a:t>telewizyjnych, wprowadzenie </a:t>
            </a:r>
            <a:r>
              <a:rPr lang="pl-PL" sz="1700" b="1" u="sng" dirty="0"/>
              <a:t>dużo lepszej jakości odbioru i dodatkowo - jako nowości - usług interaktywnych.</a:t>
            </a:r>
          </a:p>
          <a:p>
            <a:pPr algn="just"/>
            <a:endParaRPr lang="pl-PL" sz="1700" b="1" dirty="0" smtClean="0"/>
          </a:p>
          <a:p>
            <a:pPr algn="just">
              <a:buFont typeface="Arial" pitchFamily="34" charset="0"/>
              <a:buChar char="•"/>
            </a:pPr>
            <a:r>
              <a:rPr lang="pl-PL" sz="1700" b="1" dirty="0"/>
              <a:t> </a:t>
            </a:r>
            <a:r>
              <a:rPr lang="pl-PL" sz="1700" dirty="0" smtClean="0"/>
              <a:t>Stymulacja </a:t>
            </a:r>
            <a:r>
              <a:rPr lang="pl-PL" sz="1700" dirty="0"/>
              <a:t>rozwoju gospodarczego poprzez zdyskontowanie korzyści wynikających z </a:t>
            </a:r>
            <a:r>
              <a:rPr lang="pl-PL" sz="1700" dirty="0" smtClean="0"/>
              <a:t>dywidendy cyfrowej wpłynie na </a:t>
            </a:r>
            <a:r>
              <a:rPr lang="pl-PL" sz="1700" dirty="0"/>
              <a:t>wykorzystanie uwolnionego pasma do </a:t>
            </a:r>
            <a:r>
              <a:rPr lang="pl-PL" sz="1700" b="1" u="sng" dirty="0"/>
              <a:t>uruchomienia nowych usług i </a:t>
            </a:r>
            <a:r>
              <a:rPr lang="pl-PL" sz="1700" b="1" u="sng" dirty="0" smtClean="0"/>
              <a:t>rozszerzenia istniejących</a:t>
            </a:r>
            <a:r>
              <a:rPr lang="pl-PL" sz="1700" b="1" u="sng" dirty="0"/>
              <a:t>.</a:t>
            </a:r>
          </a:p>
          <a:p>
            <a:pPr algn="just"/>
            <a:endParaRPr lang="pl-PL" sz="1700" dirty="0" smtClean="0"/>
          </a:p>
          <a:p>
            <a:pPr algn="just">
              <a:buFont typeface="Arial" pitchFamily="34" charset="0"/>
              <a:buChar char="•"/>
            </a:pPr>
            <a:r>
              <a:rPr lang="pl-PL" sz="1700" dirty="0" smtClean="0"/>
              <a:t> Wykorzystanie </a:t>
            </a:r>
            <a:r>
              <a:rPr lang="pl-PL" sz="1700" dirty="0"/>
              <a:t>zwolnionych częstotliwości </a:t>
            </a:r>
            <a:r>
              <a:rPr lang="pl-PL" sz="1700" b="1" u="sng" dirty="0"/>
              <a:t>pozwoli na dalszy rozwój nowoczesnych </a:t>
            </a:r>
            <a:r>
              <a:rPr lang="pl-PL" sz="1700" b="1" u="sng" dirty="0" smtClean="0"/>
              <a:t>technik</a:t>
            </a:r>
            <a:r>
              <a:rPr lang="pl-PL" sz="1700" dirty="0" smtClean="0"/>
              <a:t>, wpływając </a:t>
            </a:r>
            <a:r>
              <a:rPr lang="pl-PL" sz="1700" dirty="0"/>
              <a:t>tym samym na rozwój gospodarczy. </a:t>
            </a:r>
            <a:endParaRPr lang="pl-PL" sz="1700" dirty="0" smtClean="0"/>
          </a:p>
          <a:p>
            <a:pPr algn="just">
              <a:buFont typeface="Arial" pitchFamily="34" charset="0"/>
              <a:buChar char="•"/>
            </a:pPr>
            <a:endParaRPr lang="pl-PL" sz="1600" dirty="0" smtClean="0"/>
          </a:p>
          <a:p>
            <a:r>
              <a:rPr lang="pl-PL" sz="1800" b="1" i="1" dirty="0" smtClean="0">
                <a:solidFill>
                  <a:srgbClr val="FF0000"/>
                </a:solidFill>
              </a:rPr>
              <a:t>Stan:  nie w pełni zrealizowany, </a:t>
            </a:r>
            <a:r>
              <a:rPr lang="pl-PL" sz="1800" b="1" i="1" u="sng" dirty="0" smtClean="0">
                <a:solidFill>
                  <a:srgbClr val="FF0000"/>
                </a:solidFill>
              </a:rPr>
              <a:t>brak dalszej strategii,</a:t>
            </a:r>
          </a:p>
          <a:p>
            <a:r>
              <a:rPr lang="pl-PL" sz="1800" b="1" i="1" u="sng" dirty="0">
                <a:solidFill>
                  <a:srgbClr val="FF0000"/>
                </a:solidFill>
              </a:rPr>
              <a:t>n</a:t>
            </a:r>
            <a:r>
              <a:rPr lang="pl-PL" sz="1800" b="1" i="1" u="sng" dirty="0" smtClean="0">
                <a:solidFill>
                  <a:srgbClr val="FF0000"/>
                </a:solidFill>
              </a:rPr>
              <a:t>iepewność  dla oferty HD,  </a:t>
            </a:r>
            <a:r>
              <a:rPr lang="pl-PL" sz="1800" b="1" i="1" u="sng" dirty="0" err="1" smtClean="0">
                <a:solidFill>
                  <a:srgbClr val="FF0000"/>
                </a:solidFill>
              </a:rPr>
              <a:t>TVHbb</a:t>
            </a:r>
            <a:r>
              <a:rPr lang="pl-PL" sz="1800" b="1" i="1" u="sng" dirty="0" smtClean="0">
                <a:solidFill>
                  <a:srgbClr val="FF0000"/>
                </a:solidFill>
              </a:rPr>
              <a:t>, usług dodatkowych</a:t>
            </a:r>
            <a:endParaRPr lang="pl-PL" sz="1800" b="1" i="1" u="sng" dirty="0">
              <a:solidFill>
                <a:srgbClr val="FF0000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Komisja Europejska a EBU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sz="2400" dirty="0" smtClean="0"/>
              <a:t>W styczniu 2014r. odbyło się posiedzenie </a:t>
            </a:r>
            <a:r>
              <a:rPr lang="pl-PL" sz="2400" dirty="0" err="1" smtClean="0"/>
              <a:t>Hight</a:t>
            </a:r>
            <a:r>
              <a:rPr lang="pl-PL" sz="2400" dirty="0" smtClean="0"/>
              <a:t> </a:t>
            </a:r>
            <a:r>
              <a:rPr lang="pl-PL" sz="2400" dirty="0" err="1"/>
              <a:t>L</a:t>
            </a:r>
            <a:r>
              <a:rPr lang="pl-PL" sz="2400" dirty="0" err="1" smtClean="0"/>
              <a:t>evel</a:t>
            </a:r>
            <a:r>
              <a:rPr lang="pl-PL" sz="2400" dirty="0" smtClean="0"/>
              <a:t> </a:t>
            </a:r>
            <a:r>
              <a:rPr lang="pl-PL" sz="2400" dirty="0" err="1" smtClean="0"/>
              <a:t>Spectum</a:t>
            </a:r>
            <a:r>
              <a:rPr lang="pl-PL" sz="2400" dirty="0" smtClean="0"/>
              <a:t> Group przy Komisji Europejskiej w sprawie zagospodarowania widma II dywidendy dla telewizji cyfrowej naziemnej</a:t>
            </a:r>
          </a:p>
          <a:p>
            <a:pPr>
              <a:buNone/>
            </a:pPr>
            <a:r>
              <a:rPr lang="pl-PL" sz="2400" b="1" u="sng" dirty="0" smtClean="0"/>
              <a:t>Europejska Unia Nadawców </a:t>
            </a:r>
            <a:r>
              <a:rPr lang="pl-PL" sz="2400" b="1" u="sng" dirty="0" err="1" smtClean="0"/>
              <a:t>zaprezentowałą</a:t>
            </a:r>
            <a:r>
              <a:rPr lang="pl-PL" sz="2400" b="1" u="sng" dirty="0" smtClean="0"/>
              <a:t> swoje stanowisko, a w nim:</a:t>
            </a:r>
          </a:p>
          <a:p>
            <a:r>
              <a:rPr lang="pl-PL" sz="2400" i="1" dirty="0" smtClean="0">
                <a:solidFill>
                  <a:srgbClr val="0070C0"/>
                </a:solidFill>
              </a:rPr>
              <a:t>„Platforma naziemna odgrywa kluczową rolę powszechnego dostępu telewizji”</a:t>
            </a:r>
          </a:p>
          <a:p>
            <a:r>
              <a:rPr lang="pl-PL" sz="2400" i="1" dirty="0" smtClean="0">
                <a:solidFill>
                  <a:srgbClr val="0070C0"/>
                </a:solidFill>
              </a:rPr>
              <a:t>„Usługi dodatkowe wzbogacają jej ekosystem” - </a:t>
            </a:r>
            <a:r>
              <a:rPr lang="pl-PL" sz="2400" dirty="0" smtClean="0">
                <a:solidFill>
                  <a:srgbClr val="0070C0"/>
                </a:solidFill>
              </a:rPr>
              <a:t>rejestratory cyfrowe (DVR), usługi komunikacji  pożytku społecznego i hybrydowe świadczone są przez nadawców  przy wykorzystaniu komplementarnie </a:t>
            </a:r>
            <a:r>
              <a:rPr lang="pl-PL" sz="2400" dirty="0" err="1" smtClean="0">
                <a:solidFill>
                  <a:srgbClr val="0070C0"/>
                </a:solidFill>
              </a:rPr>
              <a:t>broadbandu</a:t>
            </a:r>
            <a:r>
              <a:rPr lang="pl-PL" sz="2400" dirty="0" smtClean="0">
                <a:solidFill>
                  <a:srgbClr val="0070C0"/>
                </a:solidFill>
              </a:rPr>
              <a:t>, </a:t>
            </a:r>
          </a:p>
          <a:p>
            <a:r>
              <a:rPr lang="pl-PL" sz="2400" i="1" dirty="0" smtClean="0">
                <a:solidFill>
                  <a:srgbClr val="0070C0"/>
                </a:solidFill>
              </a:rPr>
              <a:t>„Bez przydziału dywidendy dla nadawców istnieje poważne ryzyko: niezdolności zaoferowania nowych innowacyjnych usług”</a:t>
            </a:r>
            <a:r>
              <a:rPr lang="pl-PL" sz="2400" dirty="0" smtClean="0">
                <a:solidFill>
                  <a:srgbClr val="0070C0"/>
                </a:solidFill>
              </a:rPr>
              <a:t> – czyli wykluczenia ich z powszechnego dostępu, braku integracji społeczeństwa,  do czego może prowadzić  brak konwergencji mediów,</a:t>
            </a:r>
          </a:p>
          <a:p>
            <a:r>
              <a:rPr lang="pl-PL" sz="2400" i="1" dirty="0" smtClean="0">
                <a:solidFill>
                  <a:srgbClr val="0070C0"/>
                </a:solidFill>
              </a:rPr>
              <a:t>Potencjał „</a:t>
            </a:r>
            <a:r>
              <a:rPr lang="pl-PL" sz="2400" i="1" dirty="0" err="1" smtClean="0">
                <a:solidFill>
                  <a:srgbClr val="0070C0"/>
                </a:solidFill>
              </a:rPr>
              <a:t>broadcastingu</a:t>
            </a:r>
            <a:r>
              <a:rPr lang="pl-PL" sz="2400" i="1" dirty="0" smtClean="0">
                <a:solidFill>
                  <a:srgbClr val="0070C0"/>
                </a:solidFill>
              </a:rPr>
              <a:t>” – </a:t>
            </a:r>
            <a:r>
              <a:rPr lang="pl-PL" sz="2400" dirty="0" smtClean="0">
                <a:solidFill>
                  <a:srgbClr val="0070C0"/>
                </a:solidFill>
              </a:rPr>
              <a:t>dla szerokopasmowej konwergencji  (transmisji danych i audiowizualnych usług na żądanie) </a:t>
            </a:r>
          </a:p>
          <a:p>
            <a:pPr algn="ctr"/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Robert Kroplewski Dyrektor Biura Prawnego TVP, radca prawny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2FDC-1745-4197-B5AD-F1A6B26F6927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1641</TotalTime>
  <Words>808</Words>
  <Application>Microsoft Office PowerPoint</Application>
  <PresentationFormat>Pokaz na ekranie (4:3)</PresentationFormat>
  <Paragraphs>114</Paragraphs>
  <Slides>12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   Dywidenda cyfrowa, a dalszy rozwój rynku naziemnej telewizji cyfrowej    Stan strategii państwa  w obszarze gospodarowania  widmem częstotliwości  </vt:lpstr>
      <vt:lpstr>27.04.2014r.</vt:lpstr>
      <vt:lpstr>To Dzień  Kanonizacji Jana Pawła II - co nam pozostawił ?</vt:lpstr>
      <vt:lpstr>Dychotomia czy konwergencja?</vt:lpstr>
      <vt:lpstr>działania UKE w obszarze spectrum (1)   </vt:lpstr>
      <vt:lpstr>działania UKE w obszarze spectrum (2)</vt:lpstr>
      <vt:lpstr>Konsultacje KRRiT</vt:lpstr>
      <vt:lpstr>Rząd – Zespół Międzyresortowy  z 2010r. Plan wdrażania naziemnej telewizji cyfrowej do 2013r. </vt:lpstr>
      <vt:lpstr>Komisja Europejska a EBU</vt:lpstr>
      <vt:lpstr>2015 – Stanowisko UE na Światową Konferencję Radiokomunikacyjną</vt:lpstr>
      <vt:lpstr>Uzasadniona potrzeba podziału II dywidendy cyfrowej w Polsce</vt:lpstr>
      <vt:lpstr>Dziękuję za uwagę</vt:lpstr>
    </vt:vector>
  </TitlesOfParts>
  <Company>Telewizja Polska S.A.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27.04.2014r.</dc:title>
  <dc:creator>user</dc:creator>
  <cp:lastModifiedBy>Wojciechowska Izabela</cp:lastModifiedBy>
  <cp:revision>92</cp:revision>
  <dcterms:created xsi:type="dcterms:W3CDTF">2014-02-11T22:17:00Z</dcterms:created>
  <dcterms:modified xsi:type="dcterms:W3CDTF">2014-04-23T10:17:01Z</dcterms:modified>
</cp:coreProperties>
</file>