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4" r:id="rId4"/>
    <p:sldId id="259" r:id="rId5"/>
    <p:sldId id="257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-1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17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3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21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7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37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80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91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80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76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60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05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E2BB7-C1FB-AC4B-810A-77B75BEA5B93}" type="datetimeFigureOut">
              <a:rPr lang="it-IT" smtClean="0"/>
              <a:t>28/02/12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4CDA-12DC-2B4A-B650-5CA7505E33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70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Paolo:Desktop:dati%5Cdocumenti:Bajomi-Lazar%20and%20Stetka.doc!OLE_LINK4" TargetMode="External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Paolo:Desktop:dati%5Cdocumenti:Bajomi-Lazar%20and%20Stetka.doc!OLE_LINK2" TargetMode="External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68069" y="2883817"/>
            <a:ext cx="8229600" cy="1143000"/>
          </a:xfrm>
        </p:spPr>
        <p:txBody>
          <a:bodyPr>
            <a:noAutofit/>
          </a:bodyPr>
          <a:lstStyle/>
          <a:p>
            <a:r>
              <a:rPr lang="it-IT" sz="5400" b="1" dirty="0" smtClean="0"/>
              <a:t>Public media in Europe in </a:t>
            </a:r>
            <a:r>
              <a:rPr lang="it-IT" sz="5400" b="1" dirty="0" err="1" smtClean="0"/>
              <a:t>comparison</a:t>
            </a:r>
            <a:r>
              <a:rPr lang="it-IT" sz="5400" b="1" dirty="0" smtClean="0"/>
              <a:t> with </a:t>
            </a:r>
            <a:r>
              <a:rPr lang="it-IT" sz="5400" b="1" dirty="0" err="1" smtClean="0"/>
              <a:t>Polish</a:t>
            </a:r>
            <a:r>
              <a:rPr lang="it-IT" sz="5400" b="1" dirty="0" smtClean="0"/>
              <a:t> model of media</a:t>
            </a:r>
            <a:br>
              <a:rPr lang="it-IT" sz="5400" b="1" dirty="0" smtClean="0"/>
            </a:br>
            <a:r>
              <a:rPr lang="it-IT" sz="5400" b="1" dirty="0"/>
              <a:t/>
            </a:r>
            <a:br>
              <a:rPr lang="it-IT" sz="5400" b="1" dirty="0"/>
            </a:br>
            <a:r>
              <a:rPr lang="it-IT" sz="5400" b="1" dirty="0" smtClean="0"/>
              <a:t>Paolo Mancini</a:t>
            </a:r>
            <a:br>
              <a:rPr lang="it-IT" sz="5400" b="1" dirty="0" smtClean="0"/>
            </a:br>
            <a:r>
              <a:rPr lang="it-IT" sz="5400" b="1" dirty="0" smtClean="0"/>
              <a:t>(Università di Perugia)</a:t>
            </a:r>
            <a:br>
              <a:rPr lang="it-IT" sz="5400" b="1" dirty="0" smtClean="0"/>
            </a:b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1496635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728367"/>
          </a:xfrm>
        </p:spPr>
        <p:txBody>
          <a:bodyPr>
            <a:normAutofit/>
          </a:bodyPr>
          <a:lstStyle/>
          <a:p>
            <a:r>
              <a:rPr lang="it-IT" b="1" dirty="0" smtClean="0"/>
              <a:t>From 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Public </a:t>
            </a:r>
            <a:r>
              <a:rPr lang="it-IT" b="1" dirty="0" smtClean="0"/>
              <a:t>service </a:t>
            </a:r>
            <a:r>
              <a:rPr lang="it-IT" b="1" dirty="0" err="1" smtClean="0"/>
              <a:t>broadcasting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to </a:t>
            </a:r>
            <a:br>
              <a:rPr lang="it-IT" b="1" dirty="0" smtClean="0"/>
            </a:br>
            <a:r>
              <a:rPr lang="it-IT" b="1" dirty="0" smtClean="0"/>
              <a:t>Public service media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353564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46417" y="1760285"/>
            <a:ext cx="84872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/>
              <a:t>Some  data</a:t>
            </a:r>
          </a:p>
          <a:p>
            <a:pPr algn="ctr"/>
            <a:endParaRPr lang="it-IT" sz="4800" b="1" dirty="0"/>
          </a:p>
          <a:p>
            <a:pPr algn="ctr"/>
            <a:r>
              <a:rPr lang="it-IT" sz="4800" b="1" dirty="0" smtClean="0"/>
              <a:t>And some </a:t>
            </a:r>
            <a:r>
              <a:rPr lang="it-IT" sz="4800" b="1" dirty="0" err="1" smtClean="0"/>
              <a:t>additional</a:t>
            </a:r>
            <a:r>
              <a:rPr lang="it-IT" sz="4800" b="1" dirty="0" smtClean="0"/>
              <a:t> </a:t>
            </a:r>
            <a:r>
              <a:rPr lang="it-IT" sz="4800" b="1" dirty="0" err="1" smtClean="0"/>
              <a:t>comments</a:t>
            </a:r>
            <a:endParaRPr lang="it-IT" sz="4800" b="1" dirty="0"/>
          </a:p>
        </p:txBody>
      </p:sp>
    </p:spTree>
    <p:extLst>
      <p:ext uri="{BB962C8B-B14F-4D97-AF65-F5344CB8AC3E}">
        <p14:creationId xmlns:p14="http://schemas.microsoft.com/office/powerpoint/2010/main" val="2360424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374564"/>
              </p:ext>
            </p:extLst>
          </p:nvPr>
        </p:nvGraphicFramePr>
        <p:xfrm>
          <a:off x="1096991" y="0"/>
          <a:ext cx="7505730" cy="7079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o" r:id="rId3" imgW="8940800" imgH="8432800" progId="Word.Document.12">
                  <p:link updateAutomatic="1"/>
                </p:oleObj>
              </mc:Choice>
              <mc:Fallback>
                <p:oleObj name="Documento" r:id="rId3" imgW="8940800" imgH="84328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6991" y="0"/>
                        <a:ext cx="7505730" cy="70798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3581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407382"/>
              </p:ext>
            </p:extLst>
          </p:nvPr>
        </p:nvGraphicFramePr>
        <p:xfrm>
          <a:off x="139700" y="872840"/>
          <a:ext cx="9004300" cy="505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o" r:id="rId3" imgW="9004300" imgH="5054600" progId="Word.Document.12">
                  <p:link updateAutomatic="1"/>
                </p:oleObj>
              </mc:Choice>
              <mc:Fallback>
                <p:oleObj name="Documento" r:id="rId3" imgW="9004300" imgH="50546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700" y="872840"/>
                        <a:ext cx="9004300" cy="505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7880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55141"/>
            <a:ext cx="7772400" cy="1470025"/>
          </a:xfrm>
        </p:spPr>
        <p:txBody>
          <a:bodyPr/>
          <a:lstStyle/>
          <a:p>
            <a:r>
              <a:rPr lang="it-IT" b="1" dirty="0" smtClean="0"/>
              <a:t>Three </a:t>
            </a:r>
            <a:r>
              <a:rPr lang="it-IT" b="1" dirty="0" err="1" smtClean="0"/>
              <a:t>models</a:t>
            </a:r>
            <a:r>
              <a:rPr lang="it-IT" b="1" dirty="0" smtClean="0"/>
              <a:t> of </a:t>
            </a:r>
            <a:r>
              <a:rPr lang="it-IT" b="1" dirty="0" err="1" smtClean="0"/>
              <a:t>interaction</a:t>
            </a:r>
            <a:r>
              <a:rPr lang="it-IT" b="1" dirty="0" smtClean="0"/>
              <a:t> </a:t>
            </a:r>
            <a:r>
              <a:rPr lang="it-IT" b="1" dirty="0" err="1" smtClean="0"/>
              <a:t>between</a:t>
            </a:r>
            <a:r>
              <a:rPr lang="it-IT" b="1" dirty="0" smtClean="0"/>
              <a:t> </a:t>
            </a:r>
            <a:r>
              <a:rPr lang="it-IT" b="1" dirty="0" err="1" smtClean="0"/>
              <a:t>Psb</a:t>
            </a:r>
            <a:r>
              <a:rPr lang="it-IT" b="1" dirty="0" smtClean="0"/>
              <a:t> and </a:t>
            </a:r>
            <a:r>
              <a:rPr lang="it-IT" b="1" dirty="0" err="1" smtClean="0"/>
              <a:t>politics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>
            <a:noAutofit/>
          </a:bodyPr>
          <a:lstStyle/>
          <a:p>
            <a:r>
              <a:rPr lang="it-IT" sz="4400" b="1" dirty="0" err="1" smtClean="0">
                <a:solidFill>
                  <a:schemeClr val="tx1"/>
                </a:solidFill>
              </a:rPr>
              <a:t>Governmental</a:t>
            </a:r>
            <a:r>
              <a:rPr lang="it-IT" sz="4400" b="1" dirty="0" smtClean="0">
                <a:solidFill>
                  <a:schemeClr val="tx1"/>
                </a:solidFill>
              </a:rPr>
              <a:t> control</a:t>
            </a:r>
          </a:p>
          <a:p>
            <a:r>
              <a:rPr lang="it-IT" sz="4400" b="1" dirty="0" err="1" smtClean="0">
                <a:solidFill>
                  <a:schemeClr val="tx1"/>
                </a:solidFill>
              </a:rPr>
              <a:t>Parliamentary</a:t>
            </a:r>
            <a:r>
              <a:rPr lang="it-IT" sz="4400" b="1" dirty="0" smtClean="0">
                <a:solidFill>
                  <a:schemeClr val="tx1"/>
                </a:solidFill>
              </a:rPr>
              <a:t> control</a:t>
            </a:r>
          </a:p>
          <a:p>
            <a:r>
              <a:rPr lang="it-IT" sz="4400" b="1" dirty="0" smtClean="0">
                <a:solidFill>
                  <a:schemeClr val="tx1"/>
                </a:solidFill>
              </a:rPr>
              <a:t>Professional control</a:t>
            </a:r>
            <a:endParaRPr lang="it-IT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97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75287" y="288606"/>
            <a:ext cx="84583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/>
              <a:t>Three </a:t>
            </a:r>
            <a:r>
              <a:rPr lang="it-IT" sz="4400" b="1" dirty="0" err="1" smtClean="0"/>
              <a:t>main</a:t>
            </a:r>
            <a:r>
              <a:rPr lang="it-IT" sz="4400" b="1" dirty="0" smtClean="0"/>
              <a:t> </a:t>
            </a:r>
            <a:r>
              <a:rPr lang="it-IT" sz="4400" b="1" dirty="0" err="1" smtClean="0"/>
              <a:t>logics</a:t>
            </a:r>
            <a:endParaRPr lang="it-IT" sz="4400" b="1" dirty="0" smtClean="0"/>
          </a:p>
          <a:p>
            <a:pPr algn="ctr"/>
            <a:endParaRPr lang="it-IT" sz="4400" b="1" dirty="0"/>
          </a:p>
          <a:p>
            <a:pPr algn="ctr"/>
            <a:r>
              <a:rPr lang="it-IT" sz="4400" b="1" dirty="0" smtClean="0"/>
              <a:t>Educational </a:t>
            </a:r>
            <a:r>
              <a:rPr lang="it-IT" sz="4400" b="1" dirty="0" err="1" smtClean="0"/>
              <a:t>logic</a:t>
            </a:r>
            <a:endParaRPr lang="it-IT" sz="4400" b="1" dirty="0" smtClean="0"/>
          </a:p>
          <a:p>
            <a:pPr algn="ctr"/>
            <a:endParaRPr lang="it-IT" sz="4400" b="1" dirty="0"/>
          </a:p>
          <a:p>
            <a:pPr algn="ctr"/>
            <a:r>
              <a:rPr lang="it-IT" sz="4400" b="1" dirty="0" err="1" smtClean="0"/>
              <a:t>Political</a:t>
            </a:r>
            <a:r>
              <a:rPr lang="it-IT" sz="4400" b="1" dirty="0" smtClean="0"/>
              <a:t> </a:t>
            </a:r>
            <a:r>
              <a:rPr lang="it-IT" sz="4400" b="1" dirty="0" err="1" smtClean="0"/>
              <a:t>logic</a:t>
            </a:r>
            <a:endParaRPr lang="it-IT" sz="4400" b="1" dirty="0" smtClean="0"/>
          </a:p>
          <a:p>
            <a:pPr algn="ctr"/>
            <a:endParaRPr lang="it-IT" sz="4400" b="1" dirty="0" smtClean="0"/>
          </a:p>
          <a:p>
            <a:pPr algn="ctr"/>
            <a:r>
              <a:rPr lang="it-IT" sz="4400" b="1" dirty="0" smtClean="0"/>
              <a:t>Mixed (commercial and </a:t>
            </a:r>
            <a:r>
              <a:rPr lang="it-IT" sz="4400" b="1" dirty="0" err="1" smtClean="0"/>
              <a:t>responsibility</a:t>
            </a:r>
            <a:r>
              <a:rPr lang="it-IT" sz="4400" b="1" dirty="0" smtClean="0"/>
              <a:t> </a:t>
            </a:r>
            <a:r>
              <a:rPr lang="it-IT" sz="4400" b="1" dirty="0" err="1" smtClean="0"/>
              <a:t>logic</a:t>
            </a:r>
            <a:r>
              <a:rPr lang="it-IT" sz="4400" b="1" dirty="0" smtClean="0"/>
              <a:t>)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3443760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9813" y="375187"/>
            <a:ext cx="85161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/>
              <a:t>The </a:t>
            </a:r>
            <a:r>
              <a:rPr lang="it-IT" sz="4000" b="1" dirty="0" err="1" smtClean="0"/>
              <a:t>increased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fragmentation</a:t>
            </a:r>
            <a:r>
              <a:rPr lang="it-IT" sz="4000" b="1" dirty="0" smtClean="0"/>
              <a:t> of the </a:t>
            </a:r>
            <a:r>
              <a:rPr lang="it-IT" sz="4000" b="1" dirty="0" err="1" smtClean="0"/>
              <a:t>entire</a:t>
            </a:r>
            <a:r>
              <a:rPr lang="it-IT" sz="4000" b="1" dirty="0" smtClean="0"/>
              <a:t> media </a:t>
            </a:r>
            <a:r>
              <a:rPr lang="it-IT" sz="4000" b="1" dirty="0" err="1" smtClean="0"/>
              <a:t>system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is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pushing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towards</a:t>
            </a:r>
            <a:r>
              <a:rPr lang="it-IT" sz="4000" b="1" dirty="0" smtClean="0"/>
              <a:t> a more </a:t>
            </a:r>
            <a:r>
              <a:rPr lang="it-IT" sz="4000" b="1" dirty="0" err="1" smtClean="0"/>
              <a:t>polarized</a:t>
            </a:r>
            <a:r>
              <a:rPr lang="it-IT" sz="4000" b="1" dirty="0" smtClean="0"/>
              <a:t> public </a:t>
            </a:r>
            <a:r>
              <a:rPr lang="it-IT" sz="4000" b="1" dirty="0" err="1" smtClean="0"/>
              <a:t>sphere</a:t>
            </a:r>
            <a:endParaRPr lang="it-IT" sz="4000" b="1" dirty="0" smtClean="0"/>
          </a:p>
          <a:p>
            <a:endParaRPr lang="it-IT" sz="4000" b="1" dirty="0"/>
          </a:p>
          <a:p>
            <a:endParaRPr lang="it-IT" sz="4000" b="1" dirty="0" smtClean="0"/>
          </a:p>
          <a:p>
            <a:r>
              <a:rPr lang="it-IT" sz="4000" b="1" dirty="0" err="1" smtClean="0"/>
              <a:t>There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emerges</a:t>
            </a:r>
            <a:r>
              <a:rPr lang="it-IT" sz="4000" b="1" dirty="0" smtClean="0"/>
              <a:t> the </a:t>
            </a:r>
            <a:r>
              <a:rPr lang="it-IT" sz="4000" b="1" dirty="0" err="1" smtClean="0"/>
              <a:t>need</a:t>
            </a:r>
            <a:r>
              <a:rPr lang="it-IT" sz="4000" b="1" dirty="0" smtClean="0"/>
              <a:t> of </a:t>
            </a:r>
            <a:r>
              <a:rPr lang="it-IT" sz="4000" b="1" smtClean="0"/>
              <a:t>a more </a:t>
            </a:r>
            <a:r>
              <a:rPr lang="it-IT" sz="4000" b="1" dirty="0" err="1" smtClean="0"/>
              <a:t>universalistic</a:t>
            </a:r>
            <a:r>
              <a:rPr lang="it-IT" sz="4000" b="1" dirty="0" smtClean="0"/>
              <a:t> media outlet</a:t>
            </a: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378485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72</Words>
  <Application>Microsoft Macintosh PowerPoint</Application>
  <PresentationFormat>Presentazione su schermo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Collegamenti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Tema di Office</vt:lpstr>
      <vt:lpstr>Macintosh HD:Users:Paolo:Desktop:dati\documenti:Bajomi-Lazar and Stetka.doc!OLE_LINK4</vt:lpstr>
      <vt:lpstr>Macintosh HD:Users:Paolo:Desktop:dati\documenti:Bajomi-Lazar and Stetka.doc!OLE_LINK2</vt:lpstr>
      <vt:lpstr>Public media in Europe in comparison with Polish model of media  Paolo Mancini (Università di Perugia) </vt:lpstr>
      <vt:lpstr>From  Public service broadcasting  to  Public service media</vt:lpstr>
      <vt:lpstr>Presentazione di PowerPoint</vt:lpstr>
      <vt:lpstr>Presentazione di PowerPoint</vt:lpstr>
      <vt:lpstr>Presentazione di PowerPoint</vt:lpstr>
      <vt:lpstr>Three models of interaction between Psb and politics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media in Europe in comparison with Polish model of media  Paolo Mancini (Università di Perugia) </dc:title>
  <dc:creator>Demo Version</dc:creator>
  <cp:lastModifiedBy>Demo Version</cp:lastModifiedBy>
  <cp:revision>6</cp:revision>
  <dcterms:created xsi:type="dcterms:W3CDTF">2012-02-26T18:04:52Z</dcterms:created>
  <dcterms:modified xsi:type="dcterms:W3CDTF">2012-02-28T11:16:23Z</dcterms:modified>
</cp:coreProperties>
</file>