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drawings/drawing2.xml" ContentType="application/vnd.openxmlformats-officedocument.drawingml.chartshapes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drawings/drawing3.xml" ContentType="application/vnd.openxmlformats-officedocument.drawingml.chartshapes+xml"/>
  <Override PartName="/ppt/charts/chart10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1"/>
  </p:notesMasterIdLst>
  <p:sldIdLst>
    <p:sldId id="256" r:id="rId2"/>
    <p:sldId id="285" r:id="rId3"/>
    <p:sldId id="286" r:id="rId4"/>
    <p:sldId id="288" r:id="rId5"/>
    <p:sldId id="287" r:id="rId6"/>
    <p:sldId id="275" r:id="rId7"/>
    <p:sldId id="267" r:id="rId8"/>
    <p:sldId id="257" r:id="rId9"/>
    <p:sldId id="282" r:id="rId10"/>
    <p:sldId id="258" r:id="rId11"/>
    <p:sldId id="278" r:id="rId12"/>
    <p:sldId id="259" r:id="rId13"/>
    <p:sldId id="264" r:id="rId14"/>
    <p:sldId id="283" r:id="rId15"/>
    <p:sldId id="266" r:id="rId16"/>
    <p:sldId id="268" r:id="rId17"/>
    <p:sldId id="270" r:id="rId18"/>
    <p:sldId id="269" r:id="rId19"/>
    <p:sldId id="273" r:id="rId20"/>
    <p:sldId id="279" r:id="rId21"/>
    <p:sldId id="280" r:id="rId22"/>
    <p:sldId id="276" r:id="rId23"/>
    <p:sldId id="263" r:id="rId24"/>
    <p:sldId id="265" r:id="rId25"/>
    <p:sldId id="260" r:id="rId26"/>
    <p:sldId id="271" r:id="rId27"/>
    <p:sldId id="272" r:id="rId28"/>
    <p:sldId id="284" r:id="rId29"/>
    <p:sldId id="274" r:id="rId30"/>
  </p:sldIdLst>
  <p:sldSz cx="9144000" cy="6858000" type="screen4x3"/>
  <p:notesSz cx="6797675" cy="992505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Grzeda Piotr" initials="GP" lastIdx="4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505" autoAdjust="0"/>
    <p:restoredTop sz="94660"/>
  </p:normalViewPr>
  <p:slideViewPr>
    <p:cSldViewPr>
      <p:cViewPr>
        <p:scale>
          <a:sx n="90" d="100"/>
          <a:sy n="90" d="100"/>
        </p:scale>
        <p:origin x="-1050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Arkusz_programu_Microsoft_Excel1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Excel10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Excel3.xlsx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Arkusz_programu_Microsoft_Excel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Excel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Excel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Excel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Excel8.xlsx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Arkusz_programu_Microsoft_Excel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21"/>
    </mc:Choice>
    <mc:Fallback>
      <c:style val="21"/>
    </mc:Fallback>
  </mc:AlternateContent>
  <c:chart>
    <c:autoTitleDeleted val="1"/>
    <c:plotArea>
      <c:layout/>
      <c:lineChart>
        <c:grouping val="stacked"/>
        <c:varyColors val="0"/>
        <c:ser>
          <c:idx val="0"/>
          <c:order val="0"/>
          <c:tx>
            <c:strRef>
              <c:f>Arkusz1!$B$1</c:f>
              <c:strCache>
                <c:ptCount val="1"/>
                <c:pt idx="0">
                  <c:v>mln zł</c:v>
                </c:pt>
              </c:strCache>
            </c:strRef>
          </c:tx>
          <c:cat>
            <c:numRef>
              <c:f>Arkusz1!$A$2:$A$14</c:f>
              <c:numCache>
                <c:formatCode>General</c:formatCode>
                <c:ptCount val="13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</c:numCache>
            </c:numRef>
          </c:cat>
          <c:val>
            <c:numRef>
              <c:f>Arkusz1!$B$2:$B$14</c:f>
              <c:numCache>
                <c:formatCode>General</c:formatCode>
                <c:ptCount val="13"/>
                <c:pt idx="0">
                  <c:v>803.7</c:v>
                </c:pt>
                <c:pt idx="1">
                  <c:v>867.5</c:v>
                </c:pt>
                <c:pt idx="2">
                  <c:v>898.7</c:v>
                </c:pt>
                <c:pt idx="3">
                  <c:v>905.1</c:v>
                </c:pt>
                <c:pt idx="4">
                  <c:v>898.7</c:v>
                </c:pt>
                <c:pt idx="5">
                  <c:v>892.9</c:v>
                </c:pt>
                <c:pt idx="6">
                  <c:v>888.8</c:v>
                </c:pt>
                <c:pt idx="7">
                  <c:v>887.2</c:v>
                </c:pt>
                <c:pt idx="8">
                  <c:v>726</c:v>
                </c:pt>
                <c:pt idx="9">
                  <c:v>622.9</c:v>
                </c:pt>
                <c:pt idx="10">
                  <c:v>552.29999999999995</c:v>
                </c:pt>
                <c:pt idx="11">
                  <c:v>462.6</c:v>
                </c:pt>
                <c:pt idx="12">
                  <c:v>470</c:v>
                </c:pt>
              </c:numCache>
            </c:numRef>
          </c: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dropLines/>
        <c:upDownBars>
          <c:gapWidth val="150"/>
          <c:upBars/>
          <c:downBars/>
        </c:upDownBars>
        <c:marker val="1"/>
        <c:smooth val="0"/>
        <c:axId val="68577920"/>
        <c:axId val="85354752"/>
      </c:lineChart>
      <c:catAx>
        <c:axId val="685779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85354752"/>
        <c:crosses val="autoZero"/>
        <c:auto val="1"/>
        <c:lblAlgn val="ctr"/>
        <c:lblOffset val="100"/>
        <c:noMultiLvlLbl val="0"/>
      </c:catAx>
      <c:valAx>
        <c:axId val="85354752"/>
        <c:scaling>
          <c:orientation val="minMax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pl-PL"/>
                  <a:t>mln zł</a:t>
                </a:r>
              </a:p>
            </c:rich>
          </c:tx>
          <c:layout/>
          <c:overlay val="0"/>
        </c:title>
        <c:numFmt formatCode="General" sourceLinked="0"/>
        <c:majorTickMark val="none"/>
        <c:minorTickMark val="none"/>
        <c:tickLblPos val="nextTo"/>
        <c:crossAx val="68577920"/>
        <c:crosses val="autoZero"/>
        <c:crossBetween val="between"/>
      </c:valAx>
      <c:dTable>
        <c:showHorzBorder val="1"/>
        <c:showVertBorder val="1"/>
        <c:showOutline val="1"/>
        <c:showKeys val="1"/>
        <c:txPr>
          <a:bodyPr/>
          <a:lstStyle/>
          <a:p>
            <a:pPr rtl="0">
              <a:defRPr sz="1400"/>
            </a:pPr>
            <a:endParaRPr lang="pl-PL"/>
          </a:p>
        </c:txPr>
      </c:dTable>
    </c:plotArea>
    <c:plotVisOnly val="1"/>
    <c:dispBlanksAs val="gap"/>
    <c:showDLblsOverMax val="0"/>
  </c:chart>
  <c:txPr>
    <a:bodyPr/>
    <a:lstStyle/>
    <a:p>
      <a:pPr>
        <a:defRPr sz="1800"/>
      </a:pPr>
      <a:endParaRPr lang="pl-PL"/>
    </a:p>
  </c:txPr>
  <c:externalData r:id="rId1">
    <c:autoUpdate val="0"/>
  </c:externalData>
  <c:userShapes r:id="rId2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34"/>
    </mc:Choice>
    <mc:Fallback>
      <c:style val="34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0684210526315789"/>
          <c:y val="3.8807440274575881E-2"/>
          <c:w val="0.8770760233918129"/>
          <c:h val="0.65494244819915837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Arkusz1!$B$1</c:f>
              <c:strCache>
                <c:ptCount val="1"/>
                <c:pt idx="0">
                  <c:v>wpływy abonamentowe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4.3859649122807015E-3"/>
                  <c:y val="-1.072105420885795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608175622783994E-2"/>
                  <c:y val="-2.144231946209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2.6315789473684209E-2"/>
                  <c:y val="-1.340131776107244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Arkusz1!$A$2:$A$4</c:f>
              <c:strCache>
                <c:ptCount val="3"/>
                <c:pt idx="0">
                  <c:v>Telewizja Polska S.A.</c:v>
                </c:pt>
                <c:pt idx="1">
                  <c:v>Polskie Radio S.A.</c:v>
                </c:pt>
                <c:pt idx="2">
                  <c:v>Spółki radiofonii regionalnej </c:v>
                </c:pt>
              </c:strCache>
            </c:strRef>
          </c:cat>
          <c:val>
            <c:numRef>
              <c:f>Arkusz1!$B$2:$B$4</c:f>
              <c:numCache>
                <c:formatCode>0%</c:formatCode>
                <c:ptCount val="3"/>
                <c:pt idx="0">
                  <c:v>0.12</c:v>
                </c:pt>
                <c:pt idx="1">
                  <c:v>0.57999999999999996</c:v>
                </c:pt>
                <c:pt idx="2" formatCode="0.00%">
                  <c:v>0.69599999999999995</c:v>
                </c:pt>
              </c:numCache>
            </c:numRef>
          </c:val>
        </c:ser>
        <c:ser>
          <c:idx val="1"/>
          <c:order val="1"/>
          <c:tx>
            <c:strRef>
              <c:f>Arkusz1!$C$1</c:f>
              <c:strCache>
                <c:ptCount val="1"/>
                <c:pt idx="0">
                  <c:v>przychody własne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2.1929824561403508E-2"/>
                  <c:y val="-1.876184486550140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2.3391812865497075E-2"/>
                  <c:y val="-1.87618448655014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4.6783625730994149E-2"/>
                  <c:y val="-2.147539162315298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Arkusz1!$A$2:$A$4</c:f>
              <c:strCache>
                <c:ptCount val="3"/>
                <c:pt idx="0">
                  <c:v>Telewizja Polska S.A.</c:v>
                </c:pt>
                <c:pt idx="1">
                  <c:v>Polskie Radio S.A.</c:v>
                </c:pt>
                <c:pt idx="2">
                  <c:v>Spółki radiofonii regionalnej </c:v>
                </c:pt>
              </c:strCache>
            </c:strRef>
          </c:cat>
          <c:val>
            <c:numRef>
              <c:f>Arkusz1!$C$2:$C$4</c:f>
              <c:numCache>
                <c:formatCode>0%</c:formatCode>
                <c:ptCount val="3"/>
                <c:pt idx="0" formatCode="0.00%">
                  <c:v>0.83399999999999996</c:v>
                </c:pt>
                <c:pt idx="1">
                  <c:v>0.39400000000000002</c:v>
                </c:pt>
                <c:pt idx="2" formatCode="0.00%">
                  <c:v>0.215</c:v>
                </c:pt>
              </c:numCache>
            </c:numRef>
          </c:val>
        </c:ser>
        <c:ser>
          <c:idx val="2"/>
          <c:order val="2"/>
          <c:tx>
            <c:strRef>
              <c:f>Arkusz1!$D$1</c:f>
              <c:strCache>
                <c:ptCount val="1"/>
                <c:pt idx="0">
                  <c:v>pozostałe przychody operacyjne oraz finansowe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3.3625730994152045E-2"/>
                  <c:y val="-2.680257749138984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3.2163742690058478E-2"/>
                  <c:y val="-1.87618042439728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2.9239766081871451E-2"/>
                  <c:y val="-1.857028323552772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Arkusz1!$A$2:$A$4</c:f>
              <c:strCache>
                <c:ptCount val="3"/>
                <c:pt idx="0">
                  <c:v>Telewizja Polska S.A.</c:v>
                </c:pt>
                <c:pt idx="1">
                  <c:v>Polskie Radio S.A.</c:v>
                </c:pt>
                <c:pt idx="2">
                  <c:v>Spółki radiofonii regionalnej </c:v>
                </c:pt>
              </c:strCache>
            </c:strRef>
          </c:cat>
          <c:val>
            <c:numRef>
              <c:f>Arkusz1!$D$2:$D$4</c:f>
              <c:numCache>
                <c:formatCode>0.00%</c:formatCode>
                <c:ptCount val="3"/>
                <c:pt idx="0">
                  <c:v>4.5999999999999999E-2</c:v>
                </c:pt>
                <c:pt idx="1">
                  <c:v>2.5999999999999999E-2</c:v>
                </c:pt>
                <c:pt idx="2">
                  <c:v>8.8999999999999996E-2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shape val="box"/>
        <c:axId val="65992192"/>
        <c:axId val="65993728"/>
        <c:axId val="0"/>
      </c:bar3DChart>
      <c:catAx>
        <c:axId val="65992192"/>
        <c:scaling>
          <c:orientation val="minMax"/>
        </c:scaling>
        <c:delete val="0"/>
        <c:axPos val="b"/>
        <c:majorTickMark val="none"/>
        <c:minorTickMark val="none"/>
        <c:tickLblPos val="nextTo"/>
        <c:crossAx val="65993728"/>
        <c:crosses val="autoZero"/>
        <c:auto val="1"/>
        <c:lblAlgn val="ctr"/>
        <c:lblOffset val="100"/>
        <c:noMultiLvlLbl val="0"/>
      </c:catAx>
      <c:valAx>
        <c:axId val="65993728"/>
        <c:scaling>
          <c:orientation val="minMax"/>
        </c:scaling>
        <c:delete val="0"/>
        <c:axPos val="l"/>
        <c:numFmt formatCode="0%" sourceLinked="1"/>
        <c:majorTickMark val="none"/>
        <c:minorTickMark val="none"/>
        <c:tickLblPos val="nextTo"/>
        <c:crossAx val="65992192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 sz="1200"/>
          </a:pPr>
          <a:endParaRPr lang="pl-PL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pl-PL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34"/>
    </mc:Choice>
    <mc:Fallback>
      <c:style val="34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Arkusz1!$B$1</c:f>
              <c:strCache>
                <c:ptCount val="1"/>
                <c:pt idx="0">
                  <c:v>gospodarstwa domow</c:v>
                </c:pt>
              </c:strCache>
            </c:strRef>
          </c:tx>
          <c:cat>
            <c:numRef>
              <c:f>Arkusz1!$A$2:$A$13</c:f>
              <c:numCache>
                <c:formatCode>General</c:formatCode>
                <c:ptCount val="12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</c:numCache>
            </c:numRef>
          </c:cat>
          <c:val>
            <c:numRef>
              <c:f>Arkusz1!$B$2:$B$13</c:f>
              <c:numCache>
                <c:formatCode>0.00%</c:formatCode>
                <c:ptCount val="12"/>
                <c:pt idx="0">
                  <c:v>0.56599999999999995</c:v>
                </c:pt>
                <c:pt idx="1">
                  <c:v>0.51900000000000002</c:v>
                </c:pt>
                <c:pt idx="2">
                  <c:v>0.47699999999999998</c:v>
                </c:pt>
                <c:pt idx="3">
                  <c:v>0.47299999999999998</c:v>
                </c:pt>
                <c:pt idx="4">
                  <c:v>0.46600000000000003</c:v>
                </c:pt>
                <c:pt idx="5">
                  <c:v>0.44500000000000001</c:v>
                </c:pt>
                <c:pt idx="6">
                  <c:v>0.42899999999999999</c:v>
                </c:pt>
                <c:pt idx="7">
                  <c:v>0.435</c:v>
                </c:pt>
                <c:pt idx="8">
                  <c:v>0.39400000000000002</c:v>
                </c:pt>
                <c:pt idx="9">
                  <c:v>0.36699999999999999</c:v>
                </c:pt>
                <c:pt idx="10">
                  <c:v>0.32200000000000001</c:v>
                </c:pt>
                <c:pt idx="11">
                  <c:v>0.307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Arkusz1!$C$1</c:f>
              <c:strCache>
                <c:ptCount val="1"/>
                <c:pt idx="0">
                  <c:v>podmioty gospodarcze</c:v>
                </c:pt>
              </c:strCache>
            </c:strRef>
          </c:tx>
          <c:cat>
            <c:numRef>
              <c:f>Arkusz1!$A$2:$A$13</c:f>
              <c:numCache>
                <c:formatCode>General</c:formatCode>
                <c:ptCount val="12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</c:numCache>
            </c:numRef>
          </c:cat>
          <c:val>
            <c:numRef>
              <c:f>Arkusz1!$C$2:$C$13</c:f>
              <c:numCache>
                <c:formatCode>0.00%</c:formatCode>
                <c:ptCount val="12"/>
                <c:pt idx="0">
                  <c:v>1.9E-2</c:v>
                </c:pt>
                <c:pt idx="1">
                  <c:v>2.5000000000000001E-2</c:v>
                </c:pt>
                <c:pt idx="2">
                  <c:v>2.5000000000000001E-2</c:v>
                </c:pt>
                <c:pt idx="3">
                  <c:v>2.7E-2</c:v>
                </c:pt>
                <c:pt idx="4">
                  <c:v>0.04</c:v>
                </c:pt>
                <c:pt idx="5">
                  <c:v>0.05</c:v>
                </c:pt>
                <c:pt idx="6" formatCode="0%">
                  <c:v>4.9000000000000002E-2</c:v>
                </c:pt>
                <c:pt idx="7" formatCode="0%">
                  <c:v>4.8000000000000001E-2</c:v>
                </c:pt>
                <c:pt idx="8">
                  <c:v>4.5999999999999999E-2</c:v>
                </c:pt>
                <c:pt idx="9">
                  <c:v>4.7E-2</c:v>
                </c:pt>
                <c:pt idx="10">
                  <c:v>4.2999999999999997E-2</c:v>
                </c:pt>
                <c:pt idx="11">
                  <c:v>4.4999999999999998E-2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1998208"/>
        <c:axId val="85340928"/>
      </c:lineChart>
      <c:catAx>
        <c:axId val="219982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85340928"/>
        <c:crosses val="autoZero"/>
        <c:auto val="1"/>
        <c:lblAlgn val="ctr"/>
        <c:lblOffset val="100"/>
        <c:noMultiLvlLbl val="0"/>
      </c:catAx>
      <c:valAx>
        <c:axId val="85340928"/>
        <c:scaling>
          <c:orientation val="minMax"/>
        </c:scaling>
        <c:delete val="0"/>
        <c:axPos val="l"/>
        <c:majorGridlines/>
        <c:numFmt formatCode="0.00%" sourceLinked="1"/>
        <c:majorTickMark val="none"/>
        <c:minorTickMark val="none"/>
        <c:tickLblPos val="nextTo"/>
        <c:crossAx val="21998208"/>
        <c:crosses val="autoZero"/>
        <c:crossBetween val="between"/>
      </c:valAx>
      <c:dTable>
        <c:showHorzBorder val="1"/>
        <c:showVertBorder val="1"/>
        <c:showOutline val="1"/>
        <c:showKeys val="1"/>
        <c:txPr>
          <a:bodyPr/>
          <a:lstStyle/>
          <a:p>
            <a:pPr rtl="0">
              <a:defRPr sz="1000"/>
            </a:pPr>
            <a:endParaRPr lang="pl-PL"/>
          </a:p>
        </c:txPr>
      </c:dTable>
    </c:plotArea>
    <c:plotVisOnly val="1"/>
    <c:dispBlanksAs val="zero"/>
    <c:showDLblsOverMax val="0"/>
  </c:chart>
  <c:txPr>
    <a:bodyPr/>
    <a:lstStyle/>
    <a:p>
      <a:pPr>
        <a:defRPr sz="1800"/>
      </a:pPr>
      <a:endParaRPr lang="pl-PL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34"/>
    </mc:Choice>
    <mc:Fallback>
      <c:style val="34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27631802274715661"/>
          <c:y val="4.1306708797827343E-2"/>
          <c:w val="0.70840419947506561"/>
          <c:h val="0.72610073379901496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Arkusz1!$B$1</c:f>
              <c:strCache>
                <c:ptCount val="1"/>
                <c:pt idx="0">
                  <c:v>liczba osób zwolnionych </c:v>
                </c:pt>
              </c:strCache>
            </c:strRef>
          </c:tx>
          <c:invertIfNegative val="0"/>
          <c:cat>
            <c:numRef>
              <c:f>Arkusz1!$A$2:$A$5</c:f>
              <c:numCache>
                <c:formatCode>General</c:formatCode>
                <c:ptCount val="4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</c:numCache>
            </c:numRef>
          </c:cat>
          <c:val>
            <c:numRef>
              <c:f>Arkusz1!$B$2:$B$5</c:f>
              <c:numCache>
                <c:formatCode>#,##0</c:formatCode>
                <c:ptCount val="4"/>
                <c:pt idx="0">
                  <c:v>1960476</c:v>
                </c:pt>
                <c:pt idx="1">
                  <c:v>2479059</c:v>
                </c:pt>
                <c:pt idx="2">
                  <c:v>2616912</c:v>
                </c:pt>
                <c:pt idx="3">
                  <c:v>2665245</c:v>
                </c:pt>
              </c:numCache>
            </c:numRef>
          </c:val>
        </c:ser>
        <c:ser>
          <c:idx val="1"/>
          <c:order val="1"/>
          <c:tx>
            <c:strRef>
              <c:f>Arkusz1!$C$1</c:f>
              <c:strCache>
                <c:ptCount val="1"/>
                <c:pt idx="0">
                  <c:v>ubytek kwotowy w zł z tytułu zwolnień</c:v>
                </c:pt>
              </c:strCache>
            </c:strRef>
          </c:tx>
          <c:invertIfNegative val="0"/>
          <c:cat>
            <c:numRef>
              <c:f>Arkusz1!$A$2:$A$5</c:f>
              <c:numCache>
                <c:formatCode>General</c:formatCode>
                <c:ptCount val="4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</c:numCache>
            </c:numRef>
          </c:cat>
          <c:val>
            <c:numRef>
              <c:f>Arkusz1!$C$2:$C$5</c:f>
              <c:numCache>
                <c:formatCode>#,##0.00</c:formatCode>
                <c:ptCount val="4"/>
                <c:pt idx="0">
                  <c:v>399937104</c:v>
                </c:pt>
                <c:pt idx="1">
                  <c:v>510190342.19999999</c:v>
                </c:pt>
                <c:pt idx="2" formatCode="#,##0">
                  <c:v>538560489.60000002</c:v>
                </c:pt>
                <c:pt idx="3" formatCode="#,##0">
                  <c:v>591684390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95"/>
        <c:gapDepth val="95"/>
        <c:shape val="box"/>
        <c:axId val="24652416"/>
        <c:axId val="24658304"/>
        <c:axId val="0"/>
      </c:bar3DChart>
      <c:catAx>
        <c:axId val="246524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24658304"/>
        <c:crosses val="autoZero"/>
        <c:auto val="1"/>
        <c:lblAlgn val="ctr"/>
        <c:lblOffset val="100"/>
        <c:noMultiLvlLbl val="0"/>
      </c:catAx>
      <c:valAx>
        <c:axId val="24658304"/>
        <c:scaling>
          <c:orientation val="minMax"/>
        </c:scaling>
        <c:delete val="0"/>
        <c:axPos val="l"/>
        <c:majorGridlines/>
        <c:numFmt formatCode="#,##0" sourceLinked="1"/>
        <c:majorTickMark val="none"/>
        <c:minorTickMark val="none"/>
        <c:tickLblPos val="nextTo"/>
        <c:crossAx val="24652416"/>
        <c:crosses val="autoZero"/>
        <c:crossBetween val="between"/>
      </c:valAx>
      <c:dTable>
        <c:showHorzBorder val="1"/>
        <c:showVertBorder val="1"/>
        <c:showOutline val="1"/>
        <c:showKeys val="1"/>
        <c:txPr>
          <a:bodyPr/>
          <a:lstStyle/>
          <a:p>
            <a:pPr rtl="0">
              <a:defRPr sz="1200" b="0"/>
            </a:pPr>
            <a:endParaRPr lang="pl-PL"/>
          </a:p>
        </c:txPr>
      </c:dTable>
    </c:plotArea>
    <c:plotVisOnly val="1"/>
    <c:dispBlanksAs val="gap"/>
    <c:showDLblsOverMax val="0"/>
  </c:chart>
  <c:spPr>
    <a:scene3d>
      <a:camera prst="orthographicFront"/>
      <a:lightRig rig="threePt" dir="t"/>
    </a:scene3d>
    <a:sp3d>
      <a:bevelT h="133350"/>
    </a:sp3d>
  </c:spPr>
  <c:txPr>
    <a:bodyPr/>
    <a:lstStyle/>
    <a:p>
      <a:pPr>
        <a:defRPr sz="1800"/>
      </a:pPr>
      <a:endParaRPr lang="pl-PL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34"/>
    </mc:Choice>
    <mc:Fallback>
      <c:style val="34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Arkusz1!$B$1</c:f>
              <c:strCache>
                <c:ptCount val="1"/>
                <c:pt idx="0">
                  <c:v>wartość w mln</c:v>
                </c:pt>
              </c:strCache>
            </c:strRef>
          </c:tx>
          <c:invertIfNegative val="0"/>
          <c:dLbls>
            <c:delete val="1"/>
          </c:dLbls>
          <c:cat>
            <c:numRef>
              <c:f>Arkusz1!$A$2:$A$7</c:f>
              <c:numCache>
                <c:formatCode>General</c:formatCode>
                <c:ptCount val="6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</c:numCache>
            </c:numRef>
          </c:cat>
          <c:val>
            <c:numRef>
              <c:f>Arkusz1!$B$2:$B$7</c:f>
              <c:numCache>
                <c:formatCode>#,##0</c:formatCode>
                <c:ptCount val="6"/>
                <c:pt idx="0" formatCode="General">
                  <c:v>885</c:v>
                </c:pt>
                <c:pt idx="1">
                  <c:v>1099</c:v>
                </c:pt>
                <c:pt idx="2">
                  <c:v>1513</c:v>
                </c:pt>
                <c:pt idx="3">
                  <c:v>1785</c:v>
                </c:pt>
                <c:pt idx="4">
                  <c:v>2139</c:v>
                </c:pt>
                <c:pt idx="5">
                  <c:v>2004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shape val="box"/>
        <c:axId val="24700032"/>
        <c:axId val="24701568"/>
        <c:axId val="0"/>
      </c:bar3DChart>
      <c:catAx>
        <c:axId val="247000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24701568"/>
        <c:crosses val="autoZero"/>
        <c:auto val="1"/>
        <c:lblAlgn val="ctr"/>
        <c:lblOffset val="100"/>
        <c:noMultiLvlLbl val="0"/>
      </c:catAx>
      <c:valAx>
        <c:axId val="24701568"/>
        <c:scaling>
          <c:orientation val="minMax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1400"/>
            </a:pPr>
            <a:endParaRPr lang="pl-PL"/>
          </a:p>
        </c:txPr>
        <c:crossAx val="24700032"/>
        <c:crosses val="autoZero"/>
        <c:crossBetween val="between"/>
      </c:valAx>
      <c:dTable>
        <c:showHorzBorder val="1"/>
        <c:showVertBorder val="1"/>
        <c:showOutline val="1"/>
        <c:showKeys val="1"/>
        <c:txPr>
          <a:bodyPr/>
          <a:lstStyle/>
          <a:p>
            <a:pPr rtl="0">
              <a:defRPr sz="1400"/>
            </a:pPr>
            <a:endParaRPr lang="pl-PL"/>
          </a:p>
        </c:txPr>
      </c:dTable>
    </c:plotArea>
    <c:plotVisOnly val="1"/>
    <c:dispBlanksAs val="gap"/>
    <c:showDLblsOverMax val="0"/>
  </c:chart>
  <c:txPr>
    <a:bodyPr/>
    <a:lstStyle/>
    <a:p>
      <a:pPr>
        <a:defRPr sz="1800"/>
      </a:pPr>
      <a:endParaRPr lang="pl-PL"/>
    </a:p>
  </c:txPr>
  <c:externalData r:id="rId1">
    <c:autoUpdate val="0"/>
  </c:externalData>
  <c:userShapes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35"/>
    </mc:Choice>
    <mc:Fallback>
      <c:style val="35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2933641975308641"/>
          <c:y val="3.9953513700901749E-2"/>
          <c:w val="0.85368827160493832"/>
          <c:h val="0.77601387946773248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Arkusz1!$B$1</c:f>
              <c:strCache>
                <c:ptCount val="1"/>
                <c:pt idx="0">
                  <c:v>liczba przeprowadzonych kontroli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2.4691358024691357E-2"/>
                  <c:y val="-5.331463233672752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3.0864197530864196E-2"/>
                  <c:y val="-5.892669889848837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3.8580246913580245E-2"/>
                  <c:y val="-7.576289858377069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Arkusz1!$A$2:$A$4</c:f>
              <c:numCache>
                <c:formatCode>General</c:formatCode>
                <c:ptCount val="3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</c:numCache>
            </c:numRef>
          </c:cat>
          <c:val>
            <c:numRef>
              <c:f>Arkusz1!$B$2:$B$4</c:f>
              <c:numCache>
                <c:formatCode>General</c:formatCode>
                <c:ptCount val="3"/>
                <c:pt idx="0">
                  <c:v>632</c:v>
                </c:pt>
                <c:pt idx="1">
                  <c:v>4485</c:v>
                </c:pt>
                <c:pt idx="2">
                  <c:v>16141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shape val="box"/>
        <c:axId val="25141632"/>
        <c:axId val="25144320"/>
        <c:axId val="0"/>
      </c:bar3DChart>
      <c:catAx>
        <c:axId val="251416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25144320"/>
        <c:crosses val="autoZero"/>
        <c:auto val="1"/>
        <c:lblAlgn val="ctr"/>
        <c:lblOffset val="100"/>
        <c:noMultiLvlLbl val="0"/>
      </c:catAx>
      <c:valAx>
        <c:axId val="2514432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crossAx val="25141632"/>
        <c:crosses val="autoZero"/>
        <c:crossBetween val="between"/>
      </c:valAx>
    </c:plotArea>
    <c:legend>
      <c:legendPos val="b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pl-PL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Arkusz1!$B$1</c:f>
              <c:strCache>
                <c:ptCount val="1"/>
                <c:pt idx="0">
                  <c:v>Seria 1</c:v>
                </c:pt>
              </c:strCache>
            </c:strRef>
          </c:tx>
          <c:invertIfNegative val="0"/>
          <c:cat>
            <c:strRef>
              <c:f>Arkusz1!$A$2:$A$9</c:f>
              <c:strCache>
                <c:ptCount val="8"/>
                <c:pt idx="0">
                  <c:v>opłacają abonament za telewizję kablową lub satelitarną</c:v>
                </c:pt>
                <c:pt idx="1">
                  <c:v>nie spotykają się z żadnymi sankcjami</c:v>
                </c:pt>
                <c:pt idx="2">
                  <c:v>wypowiedzi znanych polityków </c:v>
                </c:pt>
                <c:pt idx="3">
                  <c:v>nie są zadowoleni z programu TVP</c:v>
                </c:pt>
                <c:pt idx="4">
                  <c:v>trudno powiedzić</c:v>
                </c:pt>
                <c:pt idx="5">
                  <c:v>nie wiedzą za co właściwie mają płacić</c:v>
                </c:pt>
                <c:pt idx="6">
                  <c:v>coraz rzadziej oglądają telwizję publiczną i słuchają publicznego radia</c:v>
                </c:pt>
                <c:pt idx="7">
                  <c:v>z innego powodu</c:v>
                </c:pt>
              </c:strCache>
            </c:strRef>
          </c:cat>
          <c:val>
            <c:numRef>
              <c:f>Arkusz1!$B$2:$B$9</c:f>
              <c:numCache>
                <c:formatCode>0%</c:formatCode>
                <c:ptCount val="8"/>
                <c:pt idx="0">
                  <c:v>0.35</c:v>
                </c:pt>
                <c:pt idx="1">
                  <c:v>0.16</c:v>
                </c:pt>
                <c:pt idx="2">
                  <c:v>0.13</c:v>
                </c:pt>
                <c:pt idx="3">
                  <c:v>0.13</c:v>
                </c:pt>
                <c:pt idx="4">
                  <c:v>0.1</c:v>
                </c:pt>
                <c:pt idx="5">
                  <c:v>0.05</c:v>
                </c:pt>
                <c:pt idx="6">
                  <c:v>0.03</c:v>
                </c:pt>
                <c:pt idx="7">
                  <c:v>0.03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25250816"/>
        <c:axId val="25260800"/>
      </c:barChart>
      <c:catAx>
        <c:axId val="25250816"/>
        <c:scaling>
          <c:orientation val="minMax"/>
        </c:scaling>
        <c:delete val="0"/>
        <c:axPos val="l"/>
        <c:majorTickMark val="none"/>
        <c:minorTickMark val="none"/>
        <c:tickLblPos val="nextTo"/>
        <c:txPr>
          <a:bodyPr/>
          <a:lstStyle/>
          <a:p>
            <a:pPr>
              <a:defRPr sz="1200"/>
            </a:pPr>
            <a:endParaRPr lang="pl-PL"/>
          </a:p>
        </c:txPr>
        <c:crossAx val="25260800"/>
        <c:crosses val="autoZero"/>
        <c:auto val="1"/>
        <c:lblAlgn val="ctr"/>
        <c:lblOffset val="100"/>
        <c:noMultiLvlLbl val="0"/>
      </c:catAx>
      <c:valAx>
        <c:axId val="25260800"/>
        <c:scaling>
          <c:orientation val="minMax"/>
        </c:scaling>
        <c:delete val="1"/>
        <c:axPos val="b"/>
        <c:numFmt formatCode="0%" sourceLinked="1"/>
        <c:majorTickMark val="none"/>
        <c:minorTickMark val="none"/>
        <c:tickLblPos val="nextTo"/>
        <c:crossAx val="2525081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pl-PL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34"/>
    </mc:Choice>
    <mc:Fallback>
      <c:style val="34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Arkusz1!$B$1</c:f>
              <c:strCache>
                <c:ptCount val="1"/>
                <c:pt idx="0">
                  <c:v>Seria 1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4.3055555555555555E-2"/>
                  <c:y val="-5.891476620660305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4.7222222222222221E-2"/>
                  <c:y val="-5.63532546324029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4.9999999999999899E-2"/>
                  <c:y val="-5.891476620660305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Arkusz1!$A$2:$A$4</c:f>
              <c:strCache>
                <c:ptCount val="3"/>
                <c:pt idx="0">
                  <c:v>Tak</c:v>
                </c:pt>
                <c:pt idx="1">
                  <c:v>Trudno powiedzieć</c:v>
                </c:pt>
                <c:pt idx="2">
                  <c:v>Nie</c:v>
                </c:pt>
              </c:strCache>
            </c:strRef>
          </c:cat>
          <c:val>
            <c:numRef>
              <c:f>Arkusz1!$B$2:$B$4</c:f>
              <c:numCache>
                <c:formatCode>0%</c:formatCode>
                <c:ptCount val="3"/>
                <c:pt idx="0">
                  <c:v>0.73</c:v>
                </c:pt>
                <c:pt idx="1">
                  <c:v>0.15</c:v>
                </c:pt>
                <c:pt idx="2">
                  <c:v>0.12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shape val="box"/>
        <c:axId val="25318528"/>
        <c:axId val="25325568"/>
        <c:axId val="0"/>
      </c:bar3DChart>
      <c:catAx>
        <c:axId val="25318528"/>
        <c:scaling>
          <c:orientation val="minMax"/>
        </c:scaling>
        <c:delete val="0"/>
        <c:axPos val="b"/>
        <c:majorTickMark val="none"/>
        <c:minorTickMark val="none"/>
        <c:tickLblPos val="nextTo"/>
        <c:crossAx val="25325568"/>
        <c:crosses val="autoZero"/>
        <c:auto val="1"/>
        <c:lblAlgn val="ctr"/>
        <c:lblOffset val="100"/>
        <c:noMultiLvlLbl val="0"/>
      </c:catAx>
      <c:valAx>
        <c:axId val="25325568"/>
        <c:scaling>
          <c:orientation val="minMax"/>
        </c:scaling>
        <c:delete val="0"/>
        <c:axPos val="l"/>
        <c:numFmt formatCode="0%" sourceLinked="1"/>
        <c:majorTickMark val="none"/>
        <c:minorTickMark val="none"/>
        <c:tickLblPos val="nextTo"/>
        <c:crossAx val="2531852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pl-PL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34"/>
    </mc:Choice>
    <mc:Fallback>
      <c:style val="34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Arkusz1!$B$1</c:f>
              <c:strCache>
                <c:ptCount val="1"/>
                <c:pt idx="0">
                  <c:v>Seria 1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2500000000000001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3888888888888888E-2"/>
                  <c:y val="2.806033280880396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2.2222222222222223E-2"/>
                  <c:y val="-1.118504469521023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1.5277777777777777E-2"/>
                  <c:y val="-2.806033280880396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1.5277777777777777E-2"/>
                  <c:y val="2.806033280880396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1.6666666666666566E-2"/>
                  <c:y val="2.806033280880396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Arkusz1!$A$2:$A$7</c:f>
              <c:strCache>
                <c:ptCount val="6"/>
                <c:pt idx="0">
                  <c:v>wyłącznie z reklamy</c:v>
                </c:pt>
                <c:pt idx="1">
                  <c:v>z budżetu państwa</c:v>
                </c:pt>
                <c:pt idx="2">
                  <c:v>w inny sposób</c:v>
                </c:pt>
                <c:pt idx="3">
                  <c:v>przy okazji rozliczania z podatkiem</c:v>
                </c:pt>
                <c:pt idx="4">
                  <c:v>przy okazji rachunku za prąd</c:v>
                </c:pt>
                <c:pt idx="5">
                  <c:v>trudno powiedzieć</c:v>
                </c:pt>
              </c:strCache>
            </c:strRef>
          </c:cat>
          <c:val>
            <c:numRef>
              <c:f>Arkusz1!$B$2:$B$7</c:f>
              <c:numCache>
                <c:formatCode>0%</c:formatCode>
                <c:ptCount val="6"/>
                <c:pt idx="0">
                  <c:v>0.6</c:v>
                </c:pt>
                <c:pt idx="1">
                  <c:v>0.23</c:v>
                </c:pt>
                <c:pt idx="2">
                  <c:v>0.06</c:v>
                </c:pt>
                <c:pt idx="3">
                  <c:v>0.05</c:v>
                </c:pt>
                <c:pt idx="4">
                  <c:v>0.03</c:v>
                </c:pt>
                <c:pt idx="5">
                  <c:v>0.03</c:v>
                </c:pt>
              </c:numCache>
            </c:numRef>
          </c:val>
        </c:ser>
        <c:ser>
          <c:idx val="1"/>
          <c:order val="1"/>
          <c:tx>
            <c:strRef>
              <c:f>Arkusz1!$C$1</c:f>
              <c:strCache>
                <c:ptCount val="1"/>
                <c:pt idx="0">
                  <c:v>Seria 2</c:v>
                </c:pt>
              </c:strCache>
            </c:strRef>
          </c:tx>
          <c:invertIfNegative val="0"/>
          <c:cat>
            <c:strRef>
              <c:f>Arkusz1!$A$2:$A$7</c:f>
              <c:strCache>
                <c:ptCount val="6"/>
                <c:pt idx="0">
                  <c:v>wyłącznie z reklamy</c:v>
                </c:pt>
                <c:pt idx="1">
                  <c:v>z budżetu państwa</c:v>
                </c:pt>
                <c:pt idx="2">
                  <c:v>w inny sposób</c:v>
                </c:pt>
                <c:pt idx="3">
                  <c:v>przy okazji rozliczania z podatkiem</c:v>
                </c:pt>
                <c:pt idx="4">
                  <c:v>przy okazji rachunku za prąd</c:v>
                </c:pt>
                <c:pt idx="5">
                  <c:v>trudno powiedzieć</c:v>
                </c:pt>
              </c:strCache>
            </c:strRef>
          </c:cat>
          <c:val>
            <c:numRef>
              <c:f>Arkusz1!$C$2:$C$7</c:f>
            </c:numRef>
          </c:val>
        </c:ser>
        <c:ser>
          <c:idx val="2"/>
          <c:order val="2"/>
          <c:tx>
            <c:strRef>
              <c:f>Arkusz1!$D$1</c:f>
              <c:strCache>
                <c:ptCount val="1"/>
                <c:pt idx="0">
                  <c:v>Seria 3</c:v>
                </c:pt>
              </c:strCache>
            </c:strRef>
          </c:tx>
          <c:invertIfNegative val="0"/>
          <c:cat>
            <c:strRef>
              <c:f>Arkusz1!$A$2:$A$7</c:f>
              <c:strCache>
                <c:ptCount val="6"/>
                <c:pt idx="0">
                  <c:v>wyłącznie z reklamy</c:v>
                </c:pt>
                <c:pt idx="1">
                  <c:v>z budżetu państwa</c:v>
                </c:pt>
                <c:pt idx="2">
                  <c:v>w inny sposób</c:v>
                </c:pt>
                <c:pt idx="3">
                  <c:v>przy okazji rozliczania z podatkiem</c:v>
                </c:pt>
                <c:pt idx="4">
                  <c:v>przy okazji rachunku za prąd</c:v>
                </c:pt>
                <c:pt idx="5">
                  <c:v>trudno powiedzieć</c:v>
                </c:pt>
              </c:strCache>
            </c:strRef>
          </c:cat>
          <c:val>
            <c:numRef>
              <c:f>Arkusz1!$D$2:$D$7</c:f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5369600"/>
        <c:axId val="25383680"/>
        <c:axId val="0"/>
      </c:bar3DChart>
      <c:catAx>
        <c:axId val="25369600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pl-PL"/>
          </a:p>
        </c:txPr>
        <c:crossAx val="25383680"/>
        <c:crosses val="autoZero"/>
        <c:auto val="1"/>
        <c:lblAlgn val="ctr"/>
        <c:lblOffset val="100"/>
        <c:noMultiLvlLbl val="0"/>
      </c:catAx>
      <c:valAx>
        <c:axId val="25383680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2536960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pl-PL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Arkusz1!$B$1</c:f>
              <c:strCache>
                <c:ptCount val="1"/>
                <c:pt idx="0">
                  <c:v> zarejestrowani abonenci</c:v>
                </c:pt>
              </c:strCache>
            </c:strRef>
          </c:tx>
          <c:invertIfNegative val="0"/>
          <c:cat>
            <c:numRef>
              <c:f>Arkusz1!$A$2:$A$6</c:f>
              <c:numCache>
                <c:formatCode>General</c:formatCode>
                <c:ptCount val="5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</c:numCache>
            </c:numRef>
          </c:cat>
          <c:val>
            <c:numRef>
              <c:f>Arkusz1!$B$2:$B$6</c:f>
              <c:numCache>
                <c:formatCode>General</c:formatCode>
                <c:ptCount val="5"/>
                <c:pt idx="0">
                  <c:v>7345959</c:v>
                </c:pt>
                <c:pt idx="1">
                  <c:v>7026968</c:v>
                </c:pt>
                <c:pt idx="2">
                  <c:v>6938863</c:v>
                </c:pt>
                <c:pt idx="3">
                  <c:v>6887882</c:v>
                </c:pt>
                <c:pt idx="4">
                  <c:v>6898380</c:v>
                </c:pt>
              </c:numCache>
            </c:numRef>
          </c:val>
        </c:ser>
        <c:ser>
          <c:idx val="1"/>
          <c:order val="1"/>
          <c:tx>
            <c:strRef>
              <c:f>Arkusz1!$C$1</c:f>
              <c:strCache>
                <c:ptCount val="1"/>
                <c:pt idx="0">
                  <c:v>abonenci którzy powinni wnosić opłaty</c:v>
                </c:pt>
              </c:strCache>
            </c:strRef>
          </c:tx>
          <c:invertIfNegative val="0"/>
          <c:cat>
            <c:numRef>
              <c:f>Arkusz1!$A$2:$A$6</c:f>
              <c:numCache>
                <c:formatCode>General</c:formatCode>
                <c:ptCount val="5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</c:numCache>
            </c:numRef>
          </c:cat>
          <c:val>
            <c:numRef>
              <c:f>Arkusz1!$C$2:$C$6</c:f>
              <c:numCache>
                <c:formatCode>General</c:formatCode>
                <c:ptCount val="5"/>
                <c:pt idx="0">
                  <c:v>5421617</c:v>
                </c:pt>
                <c:pt idx="1">
                  <c:v>5066543</c:v>
                </c:pt>
                <c:pt idx="2">
                  <c:v>4459804</c:v>
                </c:pt>
                <c:pt idx="3">
                  <c:v>4270970</c:v>
                </c:pt>
                <c:pt idx="4">
                  <c:v>4215387</c:v>
                </c:pt>
              </c:numCache>
            </c:numRef>
          </c:val>
        </c:ser>
        <c:ser>
          <c:idx val="2"/>
          <c:order val="2"/>
          <c:tx>
            <c:strRef>
              <c:f>Arkusz1!$D$1</c:f>
              <c:strCache>
                <c:ptCount val="1"/>
                <c:pt idx="0">
                  <c:v>abonenci faktycznie wnoszące opłaty</c:v>
                </c:pt>
              </c:strCache>
            </c:strRef>
          </c:tx>
          <c:invertIfNegative val="0"/>
          <c:cat>
            <c:numRef>
              <c:f>Arkusz1!$A$2:$A$6</c:f>
              <c:numCache>
                <c:formatCode>General</c:formatCode>
                <c:ptCount val="5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</c:numCache>
            </c:numRef>
          </c:cat>
          <c:val>
            <c:numRef>
              <c:f>Arkusz1!$D$2:$D$6</c:f>
              <c:numCache>
                <c:formatCode>General</c:formatCode>
                <c:ptCount val="5"/>
                <c:pt idx="0">
                  <c:v>2541524</c:v>
                </c:pt>
                <c:pt idx="1">
                  <c:v>2077937</c:v>
                </c:pt>
                <c:pt idx="2">
                  <c:v>1580912</c:v>
                </c:pt>
                <c:pt idx="3">
                  <c:v>1315017</c:v>
                </c:pt>
                <c:pt idx="4">
                  <c:v>1236102</c:v>
                </c:pt>
              </c:numCache>
            </c:numRef>
          </c:val>
        </c:ser>
        <c:ser>
          <c:idx val="3"/>
          <c:order val="3"/>
          <c:tx>
            <c:strRef>
              <c:f>Arkusz1!$E$1</c:f>
              <c:strCache>
                <c:ptCount val="1"/>
                <c:pt idx="0">
                  <c:v>abonenci zalegający z wnoseniem opłat</c:v>
                </c:pt>
              </c:strCache>
            </c:strRef>
          </c:tx>
          <c:invertIfNegative val="0"/>
          <c:cat>
            <c:numRef>
              <c:f>Arkusz1!$A$2:$A$6</c:f>
              <c:numCache>
                <c:formatCode>General</c:formatCode>
                <c:ptCount val="5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</c:numCache>
            </c:numRef>
          </c:cat>
          <c:val>
            <c:numRef>
              <c:f>Arkusz1!$E$2:$E$6</c:f>
              <c:numCache>
                <c:formatCode>General</c:formatCode>
                <c:ptCount val="5"/>
                <c:pt idx="0">
                  <c:v>2880093</c:v>
                </c:pt>
                <c:pt idx="1">
                  <c:v>2988606</c:v>
                </c:pt>
                <c:pt idx="2">
                  <c:v>2878892</c:v>
                </c:pt>
                <c:pt idx="3">
                  <c:v>2955953</c:v>
                </c:pt>
                <c:pt idx="4">
                  <c:v>2979285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49701248"/>
        <c:axId val="49702784"/>
        <c:axId val="0"/>
      </c:bar3DChart>
      <c:catAx>
        <c:axId val="49701248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49702784"/>
        <c:crosses val="autoZero"/>
        <c:auto val="1"/>
        <c:lblAlgn val="ctr"/>
        <c:lblOffset val="100"/>
        <c:noMultiLvlLbl val="0"/>
      </c:catAx>
      <c:valAx>
        <c:axId val="4970278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pl-PL"/>
          </a:p>
        </c:txPr>
        <c:crossAx val="49701248"/>
        <c:crosses val="autoZero"/>
        <c:crossBetween val="between"/>
      </c:valAx>
      <c:dTable>
        <c:showHorzBorder val="1"/>
        <c:showVertBorder val="1"/>
        <c:showOutline val="1"/>
        <c:showKeys val="1"/>
        <c:txPr>
          <a:bodyPr/>
          <a:lstStyle/>
          <a:p>
            <a:pPr rtl="0">
              <a:defRPr sz="1000"/>
            </a:pPr>
            <a:endParaRPr lang="pl-PL"/>
          </a:p>
        </c:txPr>
      </c:dTable>
    </c:plotArea>
    <c:plotVisOnly val="1"/>
    <c:dispBlanksAs val="gap"/>
    <c:showDLblsOverMax val="0"/>
  </c:chart>
  <c:txPr>
    <a:bodyPr/>
    <a:lstStyle/>
    <a:p>
      <a:pPr>
        <a:defRPr sz="1800"/>
      </a:pPr>
      <a:endParaRPr lang="pl-PL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0.93932</cdr:x>
      <cdr:y>0.31901</cdr:y>
    </cdr:from>
    <cdr:to>
      <cdr:x>0.98791</cdr:x>
      <cdr:y>0.43038</cdr:y>
    </cdr:to>
    <cdr:sp macro="" textlink="">
      <cdr:nvSpPr>
        <cdr:cNvPr id="3" name="pole tekstowe 2"/>
        <cdr:cNvSpPr txBox="1"/>
      </cdr:nvSpPr>
      <cdr:spPr>
        <a:xfrm xmlns:a="http://schemas.openxmlformats.org/drawingml/2006/main">
          <a:off x="8352928" y="1443806"/>
          <a:ext cx="432048" cy="50405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pl-PL" sz="1100" dirty="0"/>
        </a:p>
      </cdr:txBody>
    </cdr:sp>
  </cdr:relSizeAnchor>
  <cdr:relSizeAnchor xmlns:cdr="http://schemas.openxmlformats.org/drawingml/2006/chartDrawing">
    <cdr:from>
      <cdr:x>0.93932</cdr:x>
      <cdr:y>0.31901</cdr:y>
    </cdr:from>
    <cdr:to>
      <cdr:x>0.98791</cdr:x>
      <cdr:y>0.43038</cdr:y>
    </cdr:to>
    <cdr:sp macro="" textlink="">
      <cdr:nvSpPr>
        <cdr:cNvPr id="4" name="pole tekstowe 3"/>
        <cdr:cNvSpPr txBox="1"/>
      </cdr:nvSpPr>
      <cdr:spPr>
        <a:xfrm xmlns:a="http://schemas.openxmlformats.org/drawingml/2006/main">
          <a:off x="8352928" y="1443806"/>
          <a:ext cx="432048" cy="50405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pl-PL" sz="1100" dirty="0"/>
        </a:p>
      </cdr:txBody>
    </cdr:sp>
  </cdr:relSizeAnchor>
  <cdr:relSizeAnchor xmlns:cdr="http://schemas.openxmlformats.org/drawingml/2006/chartDrawing">
    <cdr:from>
      <cdr:x>0.91503</cdr:x>
      <cdr:y>0.36674</cdr:y>
    </cdr:from>
    <cdr:to>
      <cdr:x>0.98791</cdr:x>
      <cdr:y>0.47811</cdr:y>
    </cdr:to>
    <cdr:sp macro="" textlink="">
      <cdr:nvSpPr>
        <cdr:cNvPr id="5" name="pole tekstowe 4"/>
        <cdr:cNvSpPr txBox="1"/>
      </cdr:nvSpPr>
      <cdr:spPr>
        <a:xfrm xmlns:a="http://schemas.openxmlformats.org/drawingml/2006/main">
          <a:off x="8136904" y="1659830"/>
          <a:ext cx="648084" cy="50405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pl-PL" sz="800" dirty="0" smtClean="0"/>
            <a:t>Prognoza KRRiT na 2012 rok</a:t>
          </a:r>
          <a:endParaRPr lang="pl-PL" sz="800" dirty="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0.82403</cdr:x>
      <cdr:y>0.11627</cdr:y>
    </cdr:from>
    <cdr:to>
      <cdr:x>0.95002</cdr:x>
      <cdr:y>0.23255</cdr:y>
    </cdr:to>
    <cdr:sp macro="" textlink="">
      <cdr:nvSpPr>
        <cdr:cNvPr id="2" name="pole tekstowe 1"/>
        <cdr:cNvSpPr txBox="1"/>
      </cdr:nvSpPr>
      <cdr:spPr>
        <a:xfrm xmlns:a="http://schemas.openxmlformats.org/drawingml/2006/main">
          <a:off x="7534961" y="576064"/>
          <a:ext cx="1152053" cy="57609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pl-PL" sz="900" dirty="0" smtClean="0"/>
            <a:t>Dane na dzień 31.03.2012 roku</a:t>
          </a:r>
          <a:endParaRPr lang="pl-PL" sz="900" dirty="0"/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0.86224</cdr:x>
      <cdr:y>0.22059</cdr:y>
    </cdr:from>
    <cdr:to>
      <cdr:x>0.96462</cdr:x>
      <cdr:y>0.29412</cdr:y>
    </cdr:to>
    <cdr:sp macro="" textlink="">
      <cdr:nvSpPr>
        <cdr:cNvPr id="2" name="pole tekstowe 1"/>
        <cdr:cNvSpPr txBox="1"/>
      </cdr:nvSpPr>
      <cdr:spPr>
        <a:xfrm xmlns:a="http://schemas.openxmlformats.org/drawingml/2006/main">
          <a:off x="7884368" y="1080120"/>
          <a:ext cx="936104" cy="3600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pl-PL" sz="1100" dirty="0"/>
        </a:p>
      </cdr:txBody>
    </cdr:sp>
  </cdr:relSizeAnchor>
  <cdr:relSizeAnchor xmlns:cdr="http://schemas.openxmlformats.org/drawingml/2006/chartDrawing">
    <cdr:from>
      <cdr:x>0.8465</cdr:x>
      <cdr:y>0.05479</cdr:y>
    </cdr:from>
    <cdr:to>
      <cdr:x>0.99213</cdr:x>
      <cdr:y>0.20185</cdr:y>
    </cdr:to>
    <cdr:sp macro="" textlink="">
      <cdr:nvSpPr>
        <cdr:cNvPr id="3" name="pole tekstowe 2"/>
        <cdr:cNvSpPr txBox="1"/>
      </cdr:nvSpPr>
      <cdr:spPr>
        <a:xfrm xmlns:a="http://schemas.openxmlformats.org/drawingml/2006/main">
          <a:off x="7740352" y="288032"/>
          <a:ext cx="1331640" cy="77302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pl-PL" sz="1050" dirty="0" smtClean="0"/>
            <a:t>Stan na dzień 31.0.2012 roku</a:t>
          </a:r>
          <a:endParaRPr lang="pl-PL" sz="1050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25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25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752296-1B3D-4C68-B171-1F1927EC4861}" type="datetimeFigureOut">
              <a:rPr lang="pl-PL" smtClean="0"/>
              <a:t>2012-06-20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4538"/>
            <a:ext cx="4959350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79768" y="4714399"/>
            <a:ext cx="5438140" cy="446627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9427075"/>
            <a:ext cx="2945659" cy="49625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50443" y="9427075"/>
            <a:ext cx="2945659" cy="49625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9422C2-900B-4F33-8251-4C37D1ED785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524173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rójkąt prostokątny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ytuł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7" name="Podtytuł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grpSp>
        <p:nvGrpSpPr>
          <p:cNvPr id="2" name="Grup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Dowolny kształt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Dowolny kształt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Dowolny kształt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Łącznik prostoliniowy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Symbol zastępczy daty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F1E6AED-560D-495F-A3B7-480F2E5088C6}" type="datetime1">
              <a:rPr lang="pl-PL" smtClean="0"/>
              <a:t>2012-06-20</a:t>
            </a:fld>
            <a:endParaRPr lang="pl-PL"/>
          </a:p>
        </p:txBody>
      </p:sp>
      <p:sp>
        <p:nvSpPr>
          <p:cNvPr id="19" name="Symbol zastępczy stopki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27" name="Symbol zastępczy numeru slajd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9A1D894-DD85-4C5A-AA62-76695CC085B4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6704BC7-F78C-4171-9D82-CDDB189E4FA5}" type="datetime1">
              <a:rPr lang="pl-PL" smtClean="0"/>
              <a:t>2012-06-20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9A1D894-DD85-4C5A-AA62-76695CC085B4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19CC322-95EE-42AC-8A50-828C7F89A58E}" type="datetime1">
              <a:rPr lang="pl-PL" smtClean="0"/>
              <a:t>2012-06-20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9A1D894-DD85-4C5A-AA62-76695CC085B4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C690FE0-329F-4EA5-AC41-70437B5FAD5F}" type="datetime1">
              <a:rPr lang="pl-PL" smtClean="0"/>
              <a:t>2012-06-20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9A1D894-DD85-4C5A-AA62-76695CC085B4}" type="slidenum">
              <a:rPr lang="pl-PL" smtClean="0"/>
              <a:t>‹#›</a:t>
            </a:fld>
            <a:endParaRPr lang="pl-PL"/>
          </a:p>
        </p:txBody>
      </p:sp>
      <p:sp>
        <p:nvSpPr>
          <p:cNvPr id="7" name="Tytuł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A5A08F-10A9-4A2D-8C6D-AF2E57BDCBC9}" type="datetime1">
              <a:rPr lang="pl-PL" smtClean="0"/>
              <a:t>2012-06-20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9A1D894-DD85-4C5A-AA62-76695CC085B4}" type="slidenum">
              <a:rPr lang="pl-PL" smtClean="0"/>
              <a:t>‹#›</a:t>
            </a:fld>
            <a:endParaRPr lang="pl-PL"/>
          </a:p>
        </p:txBody>
      </p:sp>
      <p:sp>
        <p:nvSpPr>
          <p:cNvPr id="7" name="Pag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Pag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025F5D7-DF7B-4B79-A645-E8D9771DA0C5}" type="datetime1">
              <a:rPr lang="pl-PL" smtClean="0"/>
              <a:t>2012-06-20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9A1D894-DD85-4C5A-AA62-76695CC085B4}" type="slidenum">
              <a:rPr lang="pl-PL" smtClean="0"/>
              <a:t>‹#›</a:t>
            </a:fld>
            <a:endParaRPr lang="pl-PL"/>
          </a:p>
        </p:txBody>
      </p:sp>
      <p:sp>
        <p:nvSpPr>
          <p:cNvPr id="8" name="Tytuł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ównani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6EECB09-ED39-4451-B55B-B989E0A0EAA1}" type="datetime1">
              <a:rPr lang="pl-PL" smtClean="0"/>
              <a:t>2012-06-20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9A1D894-DD85-4C5A-AA62-76695CC085B4}" type="slidenum">
              <a:rPr lang="pl-PL" smtClean="0"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20ECFDA-FA2E-4902-831D-19B87D975BBF}" type="datetime1">
              <a:rPr lang="pl-PL" smtClean="0"/>
              <a:t>2012-06-20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9A1D894-DD85-4C5A-AA62-76695CC085B4}" type="slidenum">
              <a:rPr lang="pl-PL" smtClean="0"/>
              <a:t>‹#›</a:t>
            </a:fld>
            <a:endParaRPr lang="pl-PL"/>
          </a:p>
        </p:txBody>
      </p:sp>
      <p:sp>
        <p:nvSpPr>
          <p:cNvPr id="6" name="Tytuł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30D76A5-F57C-4D67-9E3C-6EECD9A8821F}" type="datetime1">
              <a:rPr lang="pl-PL" smtClean="0"/>
              <a:t>2012-06-20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9A1D894-DD85-4C5A-AA62-76695CC085B4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3CB3B76D-20F9-4026-AE8B-07C7B91A4B9B}" type="datetime1">
              <a:rPr lang="pl-PL" smtClean="0"/>
              <a:t>2012-06-20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9A1D894-DD85-4C5A-AA62-76695CC085B4}" type="slidenum">
              <a:rPr lang="pl-PL" smtClean="0"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pl-PL" smtClean="0"/>
              <a:t>Kliknij ikonę, aby dodać obraz</a:t>
            </a:r>
            <a:endParaRPr kumimoji="0" lang="en-US" dirty="0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66A1D79-5B62-4B37-9587-65A7AB2725EA}" type="datetime1">
              <a:rPr lang="pl-PL" smtClean="0"/>
              <a:t>2012-06-20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49A1D894-DD85-4C5A-AA62-76695CC085B4}" type="slidenum">
              <a:rPr lang="pl-PL" smtClean="0"/>
              <a:t>‹#›</a:t>
            </a:fld>
            <a:endParaRPr lang="pl-PL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8" name="Dowolny kształt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Dowolny kształt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Trójkąt prostokątny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Łącznik prostoliniowy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Pag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Pag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owolny kształt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Dowolny kształt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Trójkąt prostokątny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Łącznik prostoliniowy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Symbol zastępczy tytułu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0" name="Symbol zastępczy tekstu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10" name="Symbol zastępczy daty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96FD8F41-81E2-4BB6-A359-5C883037B1AC}" type="datetime1">
              <a:rPr lang="pl-PL" smtClean="0"/>
              <a:t>2012-06-20</a:t>
            </a:fld>
            <a:endParaRPr lang="pl-PL"/>
          </a:p>
        </p:txBody>
      </p:sp>
      <p:sp>
        <p:nvSpPr>
          <p:cNvPr id="22" name="Symbol zastępczy stopki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18" name="Symbol zastępczy numeru slajd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49A1D894-DD85-4C5A-AA62-76695CC085B4}" type="slidenum">
              <a:rPr lang="pl-PL" smtClean="0"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0" y="980728"/>
            <a:ext cx="9144000" cy="1829761"/>
          </a:xfrm>
        </p:spPr>
        <p:txBody>
          <a:bodyPr>
            <a:normAutofit fontScale="90000"/>
          </a:bodyPr>
          <a:lstStyle/>
          <a:p>
            <a:pPr algn="ctr"/>
            <a:r>
              <a:rPr lang="pl-PL" dirty="0"/>
              <a:t/>
            </a:r>
            <a:br>
              <a:rPr lang="pl-PL" dirty="0"/>
            </a:br>
            <a:r>
              <a:rPr lang="pl-PL" dirty="0" smtClean="0">
                <a:solidFill>
                  <a:schemeClr val="accent1"/>
                </a:solidFill>
              </a:rPr>
              <a:t>Finansowanie mediów publicznych w Polsce </a:t>
            </a:r>
            <a:endParaRPr lang="pl-PL" dirty="0">
              <a:solidFill>
                <a:schemeClr val="accent1"/>
              </a:solidFill>
            </a:endParaRP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l"/>
            <a:r>
              <a:rPr lang="pl-PL" dirty="0"/>
              <a:t>Stan </a:t>
            </a:r>
            <a:r>
              <a:rPr lang="pl-PL" dirty="0" smtClean="0"/>
              <a:t>obecny, perspektywy - konieczność zmian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1D894-DD85-4C5A-AA62-76695CC085B4}" type="slidenum">
              <a:rPr lang="pl-PL" smtClean="0"/>
              <a:t>1</a:t>
            </a:fld>
            <a:endParaRPr lang="pl-PL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60648"/>
            <a:ext cx="2146300" cy="500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76172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386603"/>
          </a:xfrm>
        </p:spPr>
        <p:txBody>
          <a:bodyPr>
            <a:normAutofit lnSpcReduction="10000"/>
          </a:bodyPr>
          <a:lstStyle/>
          <a:p>
            <a:r>
              <a:rPr lang="pl-PL" sz="2400" dirty="0"/>
              <a:t>N</a:t>
            </a:r>
            <a:r>
              <a:rPr lang="pl-PL" sz="2400" dirty="0" smtClean="0"/>
              <a:t>ajwyższa kwota </a:t>
            </a:r>
            <a:r>
              <a:rPr lang="pl-PL" sz="2400" dirty="0"/>
              <a:t>wpływów abonamentowych </a:t>
            </a:r>
            <a:r>
              <a:rPr lang="pl-PL" sz="2400" dirty="0" smtClean="0"/>
              <a:t>przekazana </a:t>
            </a:r>
            <a:r>
              <a:rPr lang="pl-PL" sz="2400" dirty="0"/>
              <a:t>w 2003 roku </a:t>
            </a:r>
            <a:r>
              <a:rPr lang="pl-PL" sz="2400" dirty="0" smtClean="0"/>
              <a:t>- </a:t>
            </a:r>
            <a:r>
              <a:rPr lang="pl-PL" sz="2400" dirty="0"/>
              <a:t>wynosiła 905,1 mln zł. </a:t>
            </a:r>
          </a:p>
          <a:p>
            <a:endParaRPr lang="pl-PL" sz="2400" dirty="0" smtClean="0"/>
          </a:p>
          <a:p>
            <a:r>
              <a:rPr lang="pl-PL" sz="2400" dirty="0" smtClean="0"/>
              <a:t>2011 rok </a:t>
            </a:r>
            <a:r>
              <a:rPr lang="pl-PL" sz="2400" dirty="0"/>
              <a:t>wpływy abonamentowe przekazane spółkom publicznej radiofonii i telewizji wynosiły </a:t>
            </a:r>
            <a:r>
              <a:rPr lang="pl-PL" sz="2400" b="1" dirty="0"/>
              <a:t>462,6 mln zł</a:t>
            </a:r>
            <a:r>
              <a:rPr lang="pl-PL" sz="2400" dirty="0"/>
              <a:t> i były </a:t>
            </a:r>
            <a:r>
              <a:rPr lang="pl-PL" sz="2400" dirty="0" smtClean="0"/>
              <a:t>niższe </a:t>
            </a:r>
            <a:r>
              <a:rPr lang="pl-PL" sz="2400" dirty="0"/>
              <a:t>w porównaniu do 2003 roku o </a:t>
            </a:r>
            <a:r>
              <a:rPr lang="pl-PL" sz="2400" b="1" dirty="0"/>
              <a:t>48,9%.</a:t>
            </a:r>
            <a:r>
              <a:rPr lang="pl-PL" sz="2400" dirty="0"/>
              <a:t> </a:t>
            </a:r>
          </a:p>
          <a:p>
            <a:endParaRPr lang="pl-PL" sz="2400" dirty="0" smtClean="0"/>
          </a:p>
          <a:p>
            <a:r>
              <a:rPr lang="pl-PL" sz="2400" dirty="0" smtClean="0"/>
              <a:t>Wartość </a:t>
            </a:r>
            <a:r>
              <a:rPr lang="pl-PL" sz="2400" dirty="0"/>
              <a:t>wpływów z 2011 roku obniżyła się w porównaniu do 2003 roku o </a:t>
            </a:r>
            <a:r>
              <a:rPr lang="pl-PL" sz="2400" b="1" dirty="0"/>
              <a:t>59,5</a:t>
            </a:r>
            <a:r>
              <a:rPr lang="pl-PL" sz="2400" b="1" dirty="0" smtClean="0"/>
              <a:t>%.</a:t>
            </a:r>
          </a:p>
          <a:p>
            <a:endParaRPr lang="pl-PL" sz="2400" b="1" dirty="0" smtClean="0"/>
          </a:p>
          <a:p>
            <a:r>
              <a:rPr lang="pl-PL" sz="2400" dirty="0" smtClean="0"/>
              <a:t>wpływy abonamentowe przekazane spółkom publicznej radiofonii i telewizji w pierwszym półroczu 2012 roku </a:t>
            </a:r>
            <a:r>
              <a:rPr lang="pl-PL" sz="2400" b="1" dirty="0" smtClean="0"/>
              <a:t>347 343,65 zł tj. 74,86% prognozy.</a:t>
            </a:r>
            <a:endParaRPr lang="pl-PL" sz="2400" b="1" dirty="0"/>
          </a:p>
        </p:txBody>
      </p:sp>
      <p:sp>
        <p:nvSpPr>
          <p:cNvPr id="3" name="Symbol zastępczy numeru slajd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1D894-DD85-4C5A-AA62-76695CC085B4}" type="slidenum">
              <a:rPr lang="pl-PL" smtClean="0"/>
              <a:t>10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42306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674635"/>
          </a:xfrm>
        </p:spPr>
        <p:txBody>
          <a:bodyPr>
            <a:normAutofit fontScale="85000" lnSpcReduction="20000"/>
          </a:bodyPr>
          <a:lstStyle/>
          <a:p>
            <a:pPr marL="109728" indent="0">
              <a:buNone/>
            </a:pPr>
            <a:r>
              <a:rPr lang="pl-PL" u="sng" dirty="0" smtClean="0"/>
              <a:t>Niska ściągalność abonamentu </a:t>
            </a:r>
            <a:r>
              <a:rPr lang="pl-PL" dirty="0" smtClean="0"/>
              <a:t>jest </a:t>
            </a:r>
            <a:r>
              <a:rPr lang="pl-PL" dirty="0"/>
              <a:t>efektem wielu czynników i </a:t>
            </a:r>
            <a:r>
              <a:rPr lang="pl-PL" dirty="0" smtClean="0"/>
              <a:t>decyzji </a:t>
            </a:r>
            <a:r>
              <a:rPr lang="pl-PL" dirty="0"/>
              <a:t>z </a:t>
            </a:r>
            <a:r>
              <a:rPr lang="pl-PL" b="1" dirty="0"/>
              <a:t>lat </a:t>
            </a:r>
            <a:r>
              <a:rPr lang="pl-PL" b="1" dirty="0" smtClean="0"/>
              <a:t>2005-2009</a:t>
            </a:r>
          </a:p>
          <a:p>
            <a:r>
              <a:rPr lang="pl-PL" dirty="0" smtClean="0"/>
              <a:t>zwolnienia </a:t>
            </a:r>
            <a:r>
              <a:rPr lang="pl-PL" dirty="0"/>
              <a:t>grup społecznych z obowiązku opłat, </a:t>
            </a:r>
            <a:endParaRPr lang="pl-PL" dirty="0" smtClean="0"/>
          </a:p>
          <a:p>
            <a:r>
              <a:rPr lang="pl-PL" dirty="0" smtClean="0"/>
              <a:t>wypowiedzi polityków o zniesieniu abonamentu, </a:t>
            </a:r>
          </a:p>
          <a:p>
            <a:r>
              <a:rPr lang="pl-PL" dirty="0"/>
              <a:t>n</a:t>
            </a:r>
            <a:r>
              <a:rPr lang="pl-PL" dirty="0" smtClean="0"/>
              <a:t>iedopasowanie formuły programowej TVP do oczekiwań społecznych,</a:t>
            </a:r>
          </a:p>
          <a:p>
            <a:r>
              <a:rPr lang="pl-PL" dirty="0" smtClean="0"/>
              <a:t>słaba </a:t>
            </a:r>
            <a:r>
              <a:rPr lang="pl-PL" dirty="0"/>
              <a:t>skuteczność windykacyjna Poczty Polskiej, </a:t>
            </a:r>
            <a:endParaRPr lang="pl-PL" dirty="0" smtClean="0"/>
          </a:p>
          <a:p>
            <a:r>
              <a:rPr lang="pl-PL" dirty="0" smtClean="0"/>
              <a:t>relatywizowanie problemu „</a:t>
            </a:r>
            <a:r>
              <a:rPr lang="pl-PL" dirty="0" err="1" smtClean="0"/>
              <a:t>moralno</a:t>
            </a:r>
            <a:r>
              <a:rPr lang="pl-PL" dirty="0" smtClean="0"/>
              <a:t> – prawnego” </a:t>
            </a:r>
            <a:r>
              <a:rPr lang="pl-PL" dirty="0"/>
              <a:t>przez abonentów, </a:t>
            </a:r>
            <a:r>
              <a:rPr lang="pl-PL" dirty="0" smtClean="0"/>
              <a:t> </a:t>
            </a:r>
          </a:p>
          <a:p>
            <a:r>
              <a:rPr lang="pl-PL" dirty="0" smtClean="0"/>
              <a:t>zaniedbania </a:t>
            </a:r>
            <a:r>
              <a:rPr lang="pl-PL" dirty="0"/>
              <a:t>w promocji własnej podległych </a:t>
            </a:r>
            <a:r>
              <a:rPr lang="pl-PL" dirty="0" smtClean="0"/>
              <a:t>spółek publicznych. </a:t>
            </a:r>
          </a:p>
          <a:p>
            <a:pPr marL="109728" indent="0">
              <a:buNone/>
            </a:pPr>
            <a:r>
              <a:rPr lang="pl-PL" dirty="0"/>
              <a:t>Płacenie abonamentu stało się problemem społecznym, zagrażającym bytowi publicznej radiofonii i telewizji i realizacji misji społecznej w tych mediach. Skutek jest taki, że wpływy z abonamentu zauważalnie spadły, co uderza przede wszystkim w ośrodki regionalne TVP i Polskiego Radia, finansowane głównie z abonamentu. </a:t>
            </a:r>
          </a:p>
          <a:p>
            <a:endParaRPr lang="pl-PL" dirty="0" smtClean="0"/>
          </a:p>
        </p:txBody>
      </p:sp>
      <p:sp>
        <p:nvSpPr>
          <p:cNvPr id="3" name="Symbol zastępczy numeru slajd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1D894-DD85-4C5A-AA62-76695CC085B4}" type="slidenum">
              <a:rPr lang="pl-PL" smtClean="0"/>
              <a:t>11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84144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Symbol zastępczy zawartości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7310832"/>
              </p:ext>
            </p:extLst>
          </p:nvPr>
        </p:nvGraphicFramePr>
        <p:xfrm>
          <a:off x="0" y="1481138"/>
          <a:ext cx="9144000" cy="42521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96752"/>
          </a:xfrm>
        </p:spPr>
        <p:txBody>
          <a:bodyPr>
            <a:normAutofit/>
          </a:bodyPr>
          <a:lstStyle/>
          <a:p>
            <a:pPr algn="ctr"/>
            <a:r>
              <a:rPr lang="pl-PL" sz="2400" dirty="0" smtClean="0">
                <a:solidFill>
                  <a:schemeClr val="accent1"/>
                </a:solidFill>
              </a:rPr>
              <a:t>Łączna wartość opłat z tytułu zwolnień abonamentowych w latach 2009-2012</a:t>
            </a:r>
            <a:endParaRPr lang="pl-PL" sz="2400" dirty="0">
              <a:solidFill>
                <a:schemeClr val="accent1"/>
              </a:solidFill>
            </a:endParaRPr>
          </a:p>
        </p:txBody>
      </p:sp>
      <p:sp>
        <p:nvSpPr>
          <p:cNvPr id="2" name="pole tekstowe 1"/>
          <p:cNvSpPr txBox="1"/>
          <p:nvPr/>
        </p:nvSpPr>
        <p:spPr>
          <a:xfrm rot="2500259">
            <a:off x="7008988" y="3857268"/>
            <a:ext cx="9956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900" dirty="0" smtClean="0"/>
              <a:t>Dane na dzień 31.03.2012r.</a:t>
            </a:r>
            <a:endParaRPr lang="pl-PL" sz="900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1D894-DD85-4C5A-AA62-76695CC085B4}" type="slidenum">
              <a:rPr lang="pl-PL" smtClean="0"/>
              <a:t>12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51025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0" y="908720"/>
            <a:ext cx="9144000" cy="5256584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</a:pPr>
            <a:r>
              <a:rPr lang="pl-PL" sz="2400" dirty="0" smtClean="0"/>
              <a:t>Przy </a:t>
            </a:r>
            <a:r>
              <a:rPr lang="pl-PL" sz="2400" dirty="0"/>
              <a:t>założeniu, że wszystkie gospodarstwa domowe mają zarejestrowane odbiorniki </a:t>
            </a:r>
            <a:r>
              <a:rPr lang="pl-PL" sz="2400" dirty="0" err="1"/>
              <a:t>rtv</a:t>
            </a:r>
            <a:r>
              <a:rPr lang="pl-PL" sz="2400" dirty="0"/>
              <a:t> i wnoszą opłaty potencjalne wpływy abonamentowe (bez uwzględnienia wpływów od abonentów instytucjonalnych) w 2011 roku powinny wynosić około 2,6 mld zł (netto). </a:t>
            </a:r>
            <a:endParaRPr lang="pl-PL" sz="2400" dirty="0" smtClean="0"/>
          </a:p>
          <a:p>
            <a:pPr>
              <a:lnSpc>
                <a:spcPct val="120000"/>
              </a:lnSpc>
            </a:pPr>
            <a:r>
              <a:rPr lang="pl-PL" sz="2400" dirty="0" smtClean="0"/>
              <a:t>Na </a:t>
            </a:r>
            <a:r>
              <a:rPr lang="pl-PL" sz="2400" dirty="0"/>
              <a:t>dzień 31 grudnia 2011 r. przedawnieniu uległy zaległości w płatności opłat abonamentowych za 2006 rok w kwocie </a:t>
            </a:r>
            <a:r>
              <a:rPr lang="pl-PL" sz="2400" b="1" dirty="0"/>
              <a:t>283,7 mln zł </a:t>
            </a:r>
            <a:r>
              <a:rPr lang="pl-PL" i="1" dirty="0" smtClean="0"/>
              <a:t>(</a:t>
            </a:r>
            <a:r>
              <a:rPr lang="pl-PL" sz="2400" i="1" dirty="0" smtClean="0"/>
              <a:t>zaległości </a:t>
            </a:r>
            <a:r>
              <a:rPr lang="pl-PL" sz="2400" i="1" dirty="0"/>
              <a:t>w płatności opłat abonamentowych ulegają przedawnieniu po upływie 5 lat, licząc od końca roku w którym upłynął termin ich </a:t>
            </a:r>
            <a:r>
              <a:rPr lang="pl-PL" sz="2400" i="1" dirty="0" smtClean="0"/>
              <a:t>płatności)</a:t>
            </a:r>
            <a:endParaRPr lang="pl-PL" sz="2400" i="1" dirty="0"/>
          </a:p>
          <a:p>
            <a:pPr marL="109728" indent="0">
              <a:buNone/>
            </a:pPr>
            <a:endParaRPr lang="pl-PL" sz="2400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340768"/>
          </a:xfrm>
        </p:spPr>
        <p:txBody>
          <a:bodyPr>
            <a:normAutofit/>
          </a:bodyPr>
          <a:lstStyle/>
          <a:p>
            <a:pPr algn="ctr"/>
            <a:r>
              <a:rPr lang="pl-PL" sz="2400" dirty="0" smtClean="0">
                <a:solidFill>
                  <a:schemeClr val="accent1"/>
                </a:solidFill>
              </a:rPr>
              <a:t>Zaległości </a:t>
            </a:r>
            <a:r>
              <a:rPr lang="pl-PL" sz="2400" dirty="0">
                <a:solidFill>
                  <a:schemeClr val="accent1"/>
                </a:solidFill>
              </a:rPr>
              <a:t>w płatności opłat abonamentowych</a:t>
            </a:r>
            <a:r>
              <a:rPr lang="pl-PL" sz="2400" dirty="0"/>
              <a:t/>
            </a:r>
            <a:br>
              <a:rPr lang="pl-PL" sz="2400" dirty="0"/>
            </a:br>
            <a:endParaRPr lang="pl-PL" sz="2400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1D894-DD85-4C5A-AA62-76695CC085B4}" type="slidenum">
              <a:rPr lang="pl-PL" smtClean="0"/>
              <a:t>13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120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Symbol zastępczy zawartości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74893960"/>
              </p:ext>
            </p:extLst>
          </p:nvPr>
        </p:nvGraphicFramePr>
        <p:xfrm>
          <a:off x="-10633" y="836712"/>
          <a:ext cx="9144000" cy="49543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Symbol zastępczy numeru slajd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1D894-DD85-4C5A-AA62-76695CC085B4}" type="slidenum">
              <a:rPr lang="pl-PL" smtClean="0"/>
              <a:t>14</a:t>
            </a:fld>
            <a:endParaRPr lang="pl-PL"/>
          </a:p>
        </p:txBody>
      </p:sp>
      <p:sp>
        <p:nvSpPr>
          <p:cNvPr id="4" name="Tytuł 3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80728"/>
          </a:xfrm>
        </p:spPr>
        <p:txBody>
          <a:bodyPr>
            <a:normAutofit/>
          </a:bodyPr>
          <a:lstStyle/>
          <a:p>
            <a:pPr algn="ctr"/>
            <a:r>
              <a:rPr lang="pl-PL" sz="2400" dirty="0" smtClean="0">
                <a:solidFill>
                  <a:schemeClr val="accent1"/>
                </a:solidFill>
              </a:rPr>
              <a:t>Zestawienie kwot zaległości w opłatach abonamentowych w latach 2007 -2012</a:t>
            </a:r>
            <a:endParaRPr lang="pl-PL" sz="24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809955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467544" y="1196752"/>
            <a:ext cx="8280920" cy="4810539"/>
          </a:xfrm>
        </p:spPr>
        <p:txBody>
          <a:bodyPr>
            <a:normAutofit fontScale="92500" lnSpcReduction="10000"/>
          </a:bodyPr>
          <a:lstStyle/>
          <a:p>
            <a:r>
              <a:rPr lang="pl-PL" dirty="0" smtClean="0"/>
              <a:t>Ustawodawca nałożył </a:t>
            </a:r>
            <a:r>
              <a:rPr lang="pl-PL" dirty="0"/>
              <a:t>obowiązek płacenia </a:t>
            </a:r>
            <a:r>
              <a:rPr lang="pl-PL" dirty="0" smtClean="0"/>
              <a:t>abonamentu, </a:t>
            </a:r>
            <a:r>
              <a:rPr lang="pl-PL" dirty="0"/>
              <a:t>ale nie dał Poczcie Polskiej (która zajmuje się jego ściąganiem) skutecznych narzędzi do egzekucji należności. Do tej pory jedyną formą nacisku na dłużników </a:t>
            </a:r>
            <a:r>
              <a:rPr lang="pl-PL" dirty="0" smtClean="0"/>
              <a:t>były listy </a:t>
            </a:r>
            <a:r>
              <a:rPr lang="pl-PL" dirty="0"/>
              <a:t>z prośbą o zapłatę. W  2011 roku do abonentów zalegających z opłatami abonamentowymi Poczta Polska S.A. wysłała 581.469 zawiadomień o zaległościach z informacją, że w przypadku braku uregulowania należności zostanie wszczęte postępowanie egzekucyjne w celu przymusowego ściągnięcia należności w trybie egzekucji administracyjnej. 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0" y="5467"/>
            <a:ext cx="9144000" cy="1143000"/>
          </a:xfrm>
        </p:spPr>
        <p:txBody>
          <a:bodyPr>
            <a:normAutofit/>
          </a:bodyPr>
          <a:lstStyle/>
          <a:p>
            <a:pPr algn="ctr"/>
            <a:r>
              <a:rPr lang="pl-PL" dirty="0" smtClean="0"/>
              <a:t> </a:t>
            </a:r>
            <a:r>
              <a:rPr lang="pl-PL" sz="2400" dirty="0" smtClean="0">
                <a:solidFill>
                  <a:schemeClr val="accent1"/>
                </a:solidFill>
              </a:rPr>
              <a:t>Konstrukcja płacenia abonamentu</a:t>
            </a:r>
            <a:endParaRPr lang="pl-PL" sz="2400" dirty="0">
              <a:solidFill>
                <a:schemeClr val="accent1"/>
              </a:solidFill>
            </a:endParaRP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1D894-DD85-4C5A-AA62-76695CC085B4}" type="slidenum">
              <a:rPr lang="pl-PL" smtClean="0"/>
              <a:t>15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1712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Symbol zastępczy zawartości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14882138"/>
              </p:ext>
            </p:extLst>
          </p:nvPr>
        </p:nvGraphicFramePr>
        <p:xfrm>
          <a:off x="457200" y="1124744"/>
          <a:ext cx="8229600" cy="47525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980728"/>
          </a:xfrm>
        </p:spPr>
        <p:txBody>
          <a:bodyPr>
            <a:normAutofit/>
          </a:bodyPr>
          <a:lstStyle/>
          <a:p>
            <a:pPr algn="ctr"/>
            <a:r>
              <a:rPr lang="pl-PL" sz="2400" dirty="0" smtClean="0">
                <a:solidFill>
                  <a:schemeClr val="accent1"/>
                </a:solidFill>
              </a:rPr>
              <a:t>Kontrole Poczty Polskiej w latach 2009-2011</a:t>
            </a:r>
            <a:endParaRPr lang="pl-PL" sz="2400" dirty="0">
              <a:solidFill>
                <a:schemeClr val="accent1"/>
              </a:solidFill>
            </a:endParaRPr>
          </a:p>
        </p:txBody>
      </p:sp>
      <p:sp>
        <p:nvSpPr>
          <p:cNvPr id="2" name="Symbol zastępczy numeru slajd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1D894-DD85-4C5A-AA62-76695CC085B4}" type="slidenum">
              <a:rPr lang="pl-PL" smtClean="0"/>
              <a:t>16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72993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457200" y="0"/>
            <a:ext cx="8229600" cy="6007291"/>
          </a:xfrm>
        </p:spPr>
        <p:txBody>
          <a:bodyPr>
            <a:normAutofit fontScale="85000" lnSpcReduction="20000"/>
          </a:bodyPr>
          <a:lstStyle/>
          <a:p>
            <a:endParaRPr lang="pl-PL" sz="2600" dirty="0" smtClean="0"/>
          </a:p>
          <a:p>
            <a:pPr>
              <a:lnSpc>
                <a:spcPct val="120000"/>
              </a:lnSpc>
            </a:pPr>
            <a:r>
              <a:rPr lang="pl-PL" sz="2600" dirty="0" smtClean="0"/>
              <a:t>W 2011 roku w </a:t>
            </a:r>
            <a:r>
              <a:rPr lang="pl-PL" sz="2600" dirty="0"/>
              <a:t>5.613 firmach stwierdzono używanie niezarejestrowanych odbiorników radiofonicznych i telewizyjnych. W 190 przypadkach firmy uniemożliwiły przeprowadzenie kontroli. Po przeprowadzonych kontrolach 1.428 firm dokonało rejestracji odbiorników. </a:t>
            </a:r>
            <a:endParaRPr lang="pl-PL" sz="2600" dirty="0" smtClean="0"/>
          </a:p>
          <a:p>
            <a:pPr>
              <a:lnSpc>
                <a:spcPct val="120000"/>
              </a:lnSpc>
            </a:pPr>
            <a:endParaRPr lang="pl-PL" sz="2600" dirty="0"/>
          </a:p>
          <a:p>
            <a:pPr>
              <a:lnSpc>
                <a:spcPct val="120000"/>
              </a:lnSpc>
            </a:pPr>
            <a:r>
              <a:rPr lang="pl-PL" sz="2600" dirty="0" smtClean="0"/>
              <a:t>W </a:t>
            </a:r>
            <a:r>
              <a:rPr lang="pl-PL" sz="2600" dirty="0"/>
              <a:t>ramach działań pokontrolnych wszczęto postępowania wobec  3.594 firm: wydano 3.125 decyzji ustalających wysokość opłaty za używanie niezarejestrowanych odbiorników i nakazujących rejestrację odbiorników, 170 firm odwołało się do II Instancji (tj. do Ministerstwa Administracji i Cyfryzacji), do 264 firm wysłano upomnienia, a 215 firmom wystawiono tytuły wykonawcze i przekazano je do wyegzekwowania przez urzędy skarbowe.</a:t>
            </a:r>
          </a:p>
          <a:p>
            <a:endParaRPr lang="pl-PL" dirty="0"/>
          </a:p>
        </p:txBody>
      </p:sp>
      <p:sp>
        <p:nvSpPr>
          <p:cNvPr id="3" name="Symbol zastępczy numeru slajd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1D894-DD85-4C5A-AA62-76695CC085B4}" type="slidenum">
              <a:rPr lang="pl-PL" smtClean="0"/>
              <a:t>17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87255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457200" y="0"/>
            <a:ext cx="8229600" cy="6309320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</a:pPr>
            <a:endParaRPr lang="pl-PL" dirty="0" smtClean="0"/>
          </a:p>
          <a:p>
            <a:pPr>
              <a:lnSpc>
                <a:spcPct val="120000"/>
              </a:lnSpc>
            </a:pPr>
            <a:r>
              <a:rPr lang="pl-PL" sz="2200" dirty="0" smtClean="0"/>
              <a:t>Wystawiono </a:t>
            </a:r>
            <a:r>
              <a:rPr lang="pl-PL" sz="2200" dirty="0"/>
              <a:t>1.424 tytuły wykonawcze na </a:t>
            </a:r>
            <a:r>
              <a:rPr lang="pl-PL" sz="2200" dirty="0" smtClean="0"/>
              <a:t>kwotę       ponad 2 mln zł </a:t>
            </a:r>
            <a:r>
              <a:rPr lang="pl-PL" sz="2200" dirty="0"/>
              <a:t>i przekazano do urzędów skarbowych. Urzędy skarbowe wyegzekwowały zadłużenie z 459 tytułów wykonawczych  </a:t>
            </a:r>
            <a:r>
              <a:rPr lang="pl-PL" sz="2200" dirty="0" smtClean="0"/>
              <a:t>w </a:t>
            </a:r>
            <a:r>
              <a:rPr lang="pl-PL" sz="2200" dirty="0"/>
              <a:t>kwocie 438,6 tys. </a:t>
            </a:r>
            <a:r>
              <a:rPr lang="pl-PL" sz="2200" dirty="0" smtClean="0"/>
              <a:t>zł.</a:t>
            </a:r>
          </a:p>
          <a:p>
            <a:pPr marL="109728" indent="0">
              <a:lnSpc>
                <a:spcPct val="120000"/>
              </a:lnSpc>
              <a:buNone/>
            </a:pPr>
            <a:endParaRPr lang="pl-PL" sz="2200" dirty="0"/>
          </a:p>
          <a:p>
            <a:pPr>
              <a:lnSpc>
                <a:spcPct val="120000"/>
              </a:lnSpc>
            </a:pPr>
            <a:r>
              <a:rPr lang="pl-PL" sz="2200" u="sng" dirty="0"/>
              <a:t>Postępowanie urzędów skarbowych </a:t>
            </a:r>
            <a:r>
              <a:rPr lang="pl-PL" sz="2200" dirty="0"/>
              <a:t>w zakresie egzekwowania zaległości w opłatach abonamentowych </a:t>
            </a:r>
            <a:r>
              <a:rPr lang="pl-PL" sz="2200" u="sng" dirty="0"/>
              <a:t>nie jest jednolite</a:t>
            </a:r>
            <a:r>
              <a:rPr lang="pl-PL" sz="2200" dirty="0"/>
              <a:t>. Część urzędów skarbowych przyjmuje do realizacji tytuły wykonawcze, część natomiast z różnych przyczyn odmawia przeprowadzenia postępowania </a:t>
            </a:r>
            <a:r>
              <a:rPr lang="pl-PL" sz="2200" dirty="0" smtClean="0"/>
              <a:t>egzekucyjnego.</a:t>
            </a:r>
          </a:p>
          <a:p>
            <a:pPr marL="109728" indent="0">
              <a:lnSpc>
                <a:spcPct val="120000"/>
              </a:lnSpc>
              <a:buNone/>
            </a:pPr>
            <a:endParaRPr lang="pl-PL" dirty="0"/>
          </a:p>
        </p:txBody>
      </p:sp>
      <p:sp>
        <p:nvSpPr>
          <p:cNvPr id="3" name="Symbol zastępczy numeru slajd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1D894-DD85-4C5A-AA62-76695CC085B4}" type="slidenum">
              <a:rPr lang="pl-PL" smtClean="0"/>
              <a:t>18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88725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Symbol zastępczy zawartości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97651217"/>
              </p:ext>
            </p:extLst>
          </p:nvPr>
        </p:nvGraphicFramePr>
        <p:xfrm>
          <a:off x="0" y="1124744"/>
          <a:ext cx="9144000" cy="48823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24744"/>
          </a:xfrm>
        </p:spPr>
        <p:txBody>
          <a:bodyPr>
            <a:normAutofit/>
          </a:bodyPr>
          <a:lstStyle/>
          <a:p>
            <a:pPr algn="ctr"/>
            <a:r>
              <a:rPr lang="pl-PL" sz="2400" dirty="0">
                <a:solidFill>
                  <a:schemeClr val="accent1"/>
                </a:solidFill>
              </a:rPr>
              <a:t>P</a:t>
            </a:r>
            <a:r>
              <a:rPr lang="pl-PL" sz="2400" dirty="0" smtClean="0">
                <a:solidFill>
                  <a:schemeClr val="accent1"/>
                </a:solidFill>
              </a:rPr>
              <a:t>owody niepłacenia abonamentu w Polsce</a:t>
            </a:r>
            <a:endParaRPr lang="pl-PL" sz="2400" dirty="0">
              <a:solidFill>
                <a:schemeClr val="accent1"/>
              </a:solidFill>
            </a:endParaRPr>
          </a:p>
        </p:txBody>
      </p:sp>
      <p:sp>
        <p:nvSpPr>
          <p:cNvPr id="7" name="pole tekstowe 6"/>
          <p:cNvSpPr txBox="1"/>
          <p:nvPr/>
        </p:nvSpPr>
        <p:spPr>
          <a:xfrm>
            <a:off x="2915816" y="5949280"/>
            <a:ext cx="6228184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900" dirty="0" smtClean="0"/>
              <a:t>Badanie przeprowadzone przez Kalkulatorpolityczny.pl </a:t>
            </a:r>
            <a:r>
              <a:rPr lang="pl-PL" sz="900" dirty="0"/>
              <a:t>we współpracy z Instytutem Badań </a:t>
            </a:r>
            <a:r>
              <a:rPr lang="pl-PL" sz="900" dirty="0" err="1"/>
              <a:t>Pollster</a:t>
            </a:r>
            <a:r>
              <a:rPr lang="pl-PL" sz="900" dirty="0"/>
              <a:t> </a:t>
            </a:r>
            <a:r>
              <a:rPr lang="pl-PL" sz="900" dirty="0" smtClean="0"/>
              <a:t>, </a:t>
            </a:r>
            <a:r>
              <a:rPr lang="pl-PL" sz="900" dirty="0"/>
              <a:t>na reprezentatywnej próbie 527 Polaków w wieku powyżej 15 lat, badanie dotyczące abonamentu radiowo-telewizyjnego.</a:t>
            </a:r>
          </a:p>
        </p:txBody>
      </p:sp>
      <p:sp>
        <p:nvSpPr>
          <p:cNvPr id="2" name="Symbol zastępczy numeru slajd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1D894-DD85-4C5A-AA62-76695CC085B4}" type="slidenum">
              <a:rPr lang="pl-PL" smtClean="0"/>
              <a:t>19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91878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457200" y="0"/>
            <a:ext cx="8229600" cy="7101408"/>
          </a:xfrm>
        </p:spPr>
        <p:txBody>
          <a:bodyPr>
            <a:normAutofit fontScale="55000" lnSpcReduction="20000"/>
          </a:bodyPr>
          <a:lstStyle/>
          <a:p>
            <a:r>
              <a:rPr lang="pl-PL" dirty="0"/>
              <a:t>Za korzystanie z radia i telewizji płacić muszą obywatele 19 państw Unii Europejskiej, a wśród wysoko rozwiniętych krajów spoza „27” takie rozwiązanie stosują też Szwajcarzy i Norwegowie.</a:t>
            </a:r>
            <a:br>
              <a:rPr lang="pl-PL" dirty="0"/>
            </a:br>
            <a:r>
              <a:rPr lang="pl-PL" dirty="0"/>
              <a:t>W pozostałych państwach (Belgia, Bułgaria, Hiszpania, Holandia i kraje bałtyckie) media publiczne finansowane są z budżetu państwa i reklam.</a:t>
            </a:r>
            <a:br>
              <a:rPr lang="pl-PL" dirty="0"/>
            </a:br>
            <a:r>
              <a:rPr lang="pl-PL" dirty="0"/>
              <a:t/>
            </a:r>
            <a:br>
              <a:rPr lang="pl-PL" dirty="0"/>
            </a:br>
            <a:r>
              <a:rPr lang="pl-PL" b="1" dirty="0"/>
              <a:t>Wyjątek stanowi maleńki Luksemburg, gdzie publiczni nadawcy czerpią dochody wyłącznie z reklam. To jednak rynek bardzo specyficzny, bo miejscowy RTL nie jest telewizją publiczną w pełnym tego słowa znaczeniu, a jedynie realizuje pewne cele misyjne.</a:t>
            </a:r>
            <a:br>
              <a:rPr lang="pl-PL" b="1" dirty="0"/>
            </a:br>
            <a:r>
              <a:rPr lang="pl-PL" dirty="0"/>
              <a:t/>
            </a:r>
            <a:br>
              <a:rPr lang="pl-PL" dirty="0"/>
            </a:br>
            <a:r>
              <a:rPr lang="pl-PL" dirty="0"/>
              <a:t>W większości państw, gdzie abonament istnieje, stanowi on tylko jedno ze źródeł finansowanie mediów publicznych. Zazwyczaj łączony jest z dotacjami budżetowymi lub z dochodami z emisji reklam. Z tych ostatnich zrezygnowali jedynie Skandynawowie i Brytyjczycy. Co ciekawe, spośród państw gdzie abonament obowiązuje</a:t>
            </a:r>
            <a:r>
              <a:rPr lang="pl-PL" b="1" dirty="0"/>
              <a:t>, tylko w Polsce, na Malcie i Cyprze ma on mniejszy udział w budżecie nadawców publicznych niż przychody z reklam. W pozostałych przypadkach stanowi główne źródło finansowania.</a:t>
            </a:r>
            <a:endParaRPr lang="pl-PL" dirty="0"/>
          </a:p>
          <a:p>
            <a:r>
              <a:rPr lang="pl-PL" dirty="0"/>
              <a:t>      </a:t>
            </a:r>
            <a:r>
              <a:rPr lang="pl-PL" b="1" dirty="0"/>
              <a:t>W Grecji czy Portugalii płaci się go razem z opłatami za elektryczność, a jego pobieraniem zajmują się dostawcy energii.      </a:t>
            </a:r>
            <a:endParaRPr lang="pl-PL" dirty="0"/>
          </a:p>
          <a:p>
            <a:r>
              <a:rPr lang="pl-PL" b="1" dirty="0"/>
              <a:t>Różnią się też sposoby pobierania abonamentu. Np. w Danii, Niemczech czy Wielkiej Brytanii podobnie jak w Polsce – abonament jest odrębną opłatą</a:t>
            </a:r>
            <a:r>
              <a:rPr lang="pl-PL" dirty="0"/>
              <a:t>. </a:t>
            </a:r>
          </a:p>
          <a:p>
            <a:r>
              <a:rPr lang="pl-PL" b="1" dirty="0"/>
              <a:t>We Francji natomiast, abonament płacony jest wraz z podatkiem katastralnym i odpowiada za niego Ministerstwo Finansów.</a:t>
            </a:r>
            <a:r>
              <a:rPr lang="pl-PL" dirty="0"/>
              <a:t> Nie trzeba dodawać, że liczba osób uchylających się od płacenia abonamentu w tych krajach jest na poziomie zaledwie kilku procent. W styczniu 2008 roku Prezydent Francji ogłosił pomysł likwidacji reklamy w telewizji publicznej, tj. w programach należących do grupy France </a:t>
            </a:r>
            <a:r>
              <a:rPr lang="pl-PL" dirty="0" err="1"/>
              <a:t>Televisions</a:t>
            </a:r>
            <a:r>
              <a:rPr lang="pl-PL" dirty="0"/>
              <a:t>.</a:t>
            </a:r>
          </a:p>
          <a:p>
            <a:r>
              <a:rPr lang="pl-PL" b="1" dirty="0"/>
              <a:t>Od stycznia 2009 r. programy telewizji publicznej o zasięgu ogólnokrajowym (Francja metropolitalna) nie nadają reklam w godz. 20.00–6.00 (dozwolony jest natomiast w tym czasie sponsoring oraz tzw. reklama generyczna, tj. reklama produktów i usług pod ich nazwą pospolitą).</a:t>
            </a:r>
            <a:r>
              <a:rPr lang="pl-PL" dirty="0"/>
              <a:t> </a:t>
            </a:r>
            <a:r>
              <a:rPr lang="pl-PL" b="1" dirty="0"/>
              <a:t>Utratę wpływów reklamowych zobowiązano się pokrywać wpływami z budżetu, w ramach wieloletnich, wzajemnych zobowiązań między Państwem a France </a:t>
            </a:r>
            <a:r>
              <a:rPr lang="pl-PL" b="1" dirty="0" err="1"/>
              <a:t>Televisions</a:t>
            </a:r>
            <a:r>
              <a:rPr lang="pl-PL" b="1" dirty="0"/>
              <a:t>.</a:t>
            </a:r>
            <a:r>
              <a:rPr lang="pl-PL" dirty="0"/>
              <a:t/>
            </a:r>
            <a:br>
              <a:rPr lang="pl-PL" dirty="0"/>
            </a:br>
            <a:endParaRPr lang="pl-PL" dirty="0"/>
          </a:p>
        </p:txBody>
      </p:sp>
      <p:sp>
        <p:nvSpPr>
          <p:cNvPr id="3" name="Symbol zastępczy numeru slajd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1D894-DD85-4C5A-AA62-76695CC085B4}" type="slidenum">
              <a:rPr lang="pl-PL" smtClean="0"/>
              <a:t>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6677444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36228850"/>
              </p:ext>
            </p:extLst>
          </p:nvPr>
        </p:nvGraphicFramePr>
        <p:xfrm>
          <a:off x="0" y="1052736"/>
          <a:ext cx="9144000" cy="47525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-23974" y="3047"/>
            <a:ext cx="9144000" cy="1124744"/>
          </a:xfrm>
        </p:spPr>
        <p:txBody>
          <a:bodyPr>
            <a:noAutofit/>
          </a:bodyPr>
          <a:lstStyle/>
          <a:p>
            <a:pPr algn="ctr"/>
            <a:r>
              <a:rPr lang="pl-PL" sz="2400" dirty="0" smtClean="0">
                <a:solidFill>
                  <a:schemeClr val="accent1"/>
                </a:solidFill>
              </a:rPr>
              <a:t>Czy abonament radiowo- telewizyjny powinien zostać zniesiony ?</a:t>
            </a:r>
            <a:endParaRPr lang="pl-PL" sz="2400" dirty="0">
              <a:solidFill>
                <a:schemeClr val="accent1"/>
              </a:solidFill>
            </a:endParaRPr>
          </a:p>
        </p:txBody>
      </p:sp>
      <p:sp>
        <p:nvSpPr>
          <p:cNvPr id="6" name="pole tekstowe 5"/>
          <p:cNvSpPr txBox="1"/>
          <p:nvPr/>
        </p:nvSpPr>
        <p:spPr>
          <a:xfrm>
            <a:off x="3552817" y="6021287"/>
            <a:ext cx="5580112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900" dirty="0"/>
              <a:t>Badanie przeprowadzone przez Kalkulatorpolityczny.pl we współpracy z Instytutem Badań </a:t>
            </a:r>
            <a:r>
              <a:rPr lang="pl-PL" sz="900" dirty="0" err="1"/>
              <a:t>Pollster</a:t>
            </a:r>
            <a:r>
              <a:rPr lang="pl-PL" sz="900" dirty="0"/>
              <a:t> , na reprezentatywnej próbie 527 Polaków w wieku powyżej 15 lat, badanie dotyczące abonamentu radiowo-telewizyjnego.</a:t>
            </a:r>
          </a:p>
        </p:txBody>
      </p:sp>
      <p:sp>
        <p:nvSpPr>
          <p:cNvPr id="2" name="Symbol zastępczy numeru slajd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1D894-DD85-4C5A-AA62-76695CC085B4}" type="slidenum">
              <a:rPr lang="pl-PL" smtClean="0"/>
              <a:t>20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08004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02483638"/>
              </p:ext>
            </p:extLst>
          </p:nvPr>
        </p:nvGraphicFramePr>
        <p:xfrm>
          <a:off x="0" y="1052736"/>
          <a:ext cx="9144000" cy="47525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08720"/>
          </a:xfrm>
        </p:spPr>
        <p:txBody>
          <a:bodyPr>
            <a:normAutofit/>
          </a:bodyPr>
          <a:lstStyle/>
          <a:p>
            <a:pPr algn="ctr"/>
            <a:r>
              <a:rPr lang="pl-PL" sz="2400" dirty="0" smtClean="0">
                <a:solidFill>
                  <a:schemeClr val="accent1"/>
                </a:solidFill>
              </a:rPr>
              <a:t>Z czego powinny być finansowane media publiczne ?</a:t>
            </a:r>
            <a:endParaRPr lang="pl-PL" sz="2400" dirty="0">
              <a:solidFill>
                <a:schemeClr val="accent1"/>
              </a:solidFill>
            </a:endParaRPr>
          </a:p>
        </p:txBody>
      </p:sp>
      <p:sp>
        <p:nvSpPr>
          <p:cNvPr id="6" name="pole tekstowe 5"/>
          <p:cNvSpPr txBox="1"/>
          <p:nvPr/>
        </p:nvSpPr>
        <p:spPr>
          <a:xfrm>
            <a:off x="3552817" y="6021287"/>
            <a:ext cx="5580112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900" dirty="0"/>
              <a:t>Badanie przeprowadzone przez Kalkulatorpolityczny.pl we współpracy z Instytutem Badań </a:t>
            </a:r>
            <a:r>
              <a:rPr lang="pl-PL" sz="900" dirty="0" err="1"/>
              <a:t>Pollster</a:t>
            </a:r>
            <a:r>
              <a:rPr lang="pl-PL" sz="900" dirty="0"/>
              <a:t> , na reprezentatywnej próbie 527 Polaków w wieku powyżej 15 lat, badanie dotyczące abonamentu radiowo-telewizyjnego.</a:t>
            </a:r>
          </a:p>
        </p:txBody>
      </p:sp>
      <p:sp>
        <p:nvSpPr>
          <p:cNvPr id="2" name="Symbol zastępczy numeru slajd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1D894-DD85-4C5A-AA62-76695CC085B4}" type="slidenum">
              <a:rPr lang="pl-PL" smtClean="0"/>
              <a:t>21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69762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6375128"/>
              </p:ext>
            </p:extLst>
          </p:nvPr>
        </p:nvGraphicFramePr>
        <p:xfrm>
          <a:off x="0" y="620688"/>
          <a:ext cx="9144000" cy="52565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92696"/>
          </a:xfrm>
        </p:spPr>
        <p:txBody>
          <a:bodyPr>
            <a:normAutofit/>
          </a:bodyPr>
          <a:lstStyle/>
          <a:p>
            <a:pPr algn="ctr"/>
            <a:r>
              <a:rPr lang="pl-PL" sz="2400" dirty="0" smtClean="0">
                <a:solidFill>
                  <a:schemeClr val="accent1"/>
                </a:solidFill>
              </a:rPr>
              <a:t>Zestawienie zmian w stanie abonentów</a:t>
            </a:r>
            <a:endParaRPr lang="pl-PL" sz="2400" dirty="0">
              <a:solidFill>
                <a:schemeClr val="accent1"/>
              </a:solidFill>
            </a:endParaRPr>
          </a:p>
        </p:txBody>
      </p:sp>
      <p:sp>
        <p:nvSpPr>
          <p:cNvPr id="2" name="Symbol zastępczy numeru slajd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1D894-DD85-4C5A-AA62-76695CC085B4}" type="slidenum">
              <a:rPr lang="pl-PL" smtClean="0"/>
              <a:t>22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50648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0" y="1196752"/>
            <a:ext cx="9144000" cy="4810539"/>
          </a:xfrm>
        </p:spPr>
        <p:txBody>
          <a:bodyPr>
            <a:normAutofit fontScale="92500" lnSpcReduction="10000"/>
          </a:bodyPr>
          <a:lstStyle/>
          <a:p>
            <a:pPr marL="109728" indent="0">
              <a:buNone/>
            </a:pPr>
            <a:r>
              <a:rPr lang="pl-PL" b="1" dirty="0"/>
              <a:t>Środki z rachunku bankowego KRRiT przekazane w 2011 </a:t>
            </a:r>
            <a:r>
              <a:rPr lang="pl-PL" b="1" dirty="0" smtClean="0"/>
              <a:t>roku</a:t>
            </a:r>
          </a:p>
          <a:p>
            <a:pPr marL="109728" indent="0">
              <a:buNone/>
            </a:pPr>
            <a:endParaRPr lang="pl-PL" dirty="0"/>
          </a:p>
          <a:p>
            <a:r>
              <a:rPr lang="pl-PL" dirty="0" smtClean="0"/>
              <a:t>Telewizja Polska </a:t>
            </a:r>
            <a:r>
              <a:rPr lang="pl-PL" dirty="0"/>
              <a:t>S.A.		</a:t>
            </a:r>
            <a:r>
              <a:rPr lang="pl-PL" dirty="0" smtClean="0"/>
              <a:t>	- </a:t>
            </a:r>
            <a:r>
              <a:rPr lang="pl-PL" dirty="0"/>
              <a:t>205,4 mln zł </a:t>
            </a:r>
            <a:endParaRPr lang="pl-PL" dirty="0" smtClean="0"/>
          </a:p>
          <a:p>
            <a:r>
              <a:rPr lang="pl-PL" dirty="0" smtClean="0"/>
              <a:t>Polskie Radio </a:t>
            </a:r>
            <a:r>
              <a:rPr lang="pl-PL" dirty="0"/>
              <a:t>S.A.			- 131,7 mln zł</a:t>
            </a:r>
            <a:endParaRPr lang="pl-PL" dirty="0" smtClean="0"/>
          </a:p>
          <a:p>
            <a:r>
              <a:rPr lang="pl-PL" dirty="0" smtClean="0"/>
              <a:t>Spółki regionalnych </a:t>
            </a:r>
            <a:r>
              <a:rPr lang="pl-PL" dirty="0"/>
              <a:t>rozgłośni	- 133,1 mln </a:t>
            </a:r>
            <a:r>
              <a:rPr lang="pl-PL" dirty="0" smtClean="0"/>
              <a:t>zł</a:t>
            </a:r>
          </a:p>
          <a:p>
            <a:endParaRPr lang="pl-PL" dirty="0"/>
          </a:p>
          <a:p>
            <a:pPr marL="109728" indent="0">
              <a:buNone/>
            </a:pPr>
            <a:r>
              <a:rPr lang="pl-PL" b="1" dirty="0" smtClean="0"/>
              <a:t>Przychody ze sprzedaży czasu reklamowego</a:t>
            </a:r>
          </a:p>
          <a:p>
            <a:pPr marL="109728" indent="0">
              <a:buNone/>
            </a:pPr>
            <a:endParaRPr lang="pl-PL" dirty="0" smtClean="0"/>
          </a:p>
          <a:p>
            <a:r>
              <a:rPr lang="pl-PL" dirty="0"/>
              <a:t>Telewizja Polska S.A.			- 1 miliard 30 mln </a:t>
            </a:r>
            <a:r>
              <a:rPr lang="pl-PL" dirty="0" smtClean="0"/>
              <a:t>zł</a:t>
            </a:r>
            <a:endParaRPr lang="pl-PL" dirty="0"/>
          </a:p>
          <a:p>
            <a:r>
              <a:rPr lang="pl-PL" dirty="0"/>
              <a:t>Polskie Radio S.A.			- 55 mln zł		</a:t>
            </a:r>
            <a:endParaRPr lang="pl-PL" dirty="0" smtClean="0"/>
          </a:p>
          <a:p>
            <a:r>
              <a:rPr lang="pl-PL" dirty="0" smtClean="0"/>
              <a:t>Spółki </a:t>
            </a:r>
            <a:r>
              <a:rPr lang="pl-PL" dirty="0"/>
              <a:t>regionalnych rozgłośni	- 27 mln zł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70794"/>
          </a:xfrm>
        </p:spPr>
        <p:txBody>
          <a:bodyPr>
            <a:normAutofit fontScale="90000"/>
          </a:bodyPr>
          <a:lstStyle/>
          <a:p>
            <a:pPr algn="ctr"/>
            <a:r>
              <a:rPr lang="pl-PL" sz="2800" dirty="0" smtClean="0"/>
              <a:t/>
            </a:r>
            <a:br>
              <a:rPr lang="pl-PL" sz="2800" dirty="0" smtClean="0"/>
            </a:br>
            <a:r>
              <a:rPr lang="pl-PL" sz="2800" dirty="0" smtClean="0">
                <a:solidFill>
                  <a:schemeClr val="accent1"/>
                </a:solidFill>
              </a:rPr>
              <a:t>Podstawowe źródła przychodów nadawców publicznych</a:t>
            </a:r>
            <a:br>
              <a:rPr lang="pl-PL" sz="2800" dirty="0" smtClean="0">
                <a:solidFill>
                  <a:schemeClr val="accent1"/>
                </a:solidFill>
              </a:rPr>
            </a:br>
            <a:r>
              <a:rPr lang="pl-PL" sz="2800" dirty="0" smtClean="0"/>
              <a:t/>
            </a:r>
            <a:br>
              <a:rPr lang="pl-PL" sz="2800" dirty="0" smtClean="0"/>
            </a:br>
            <a:endParaRPr lang="pl-PL" sz="2800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1D894-DD85-4C5A-AA62-76695CC085B4}" type="slidenum">
              <a:rPr lang="pl-PL" smtClean="0"/>
              <a:t>23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2937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6961776"/>
              </p:ext>
            </p:extLst>
          </p:nvPr>
        </p:nvGraphicFramePr>
        <p:xfrm>
          <a:off x="457200" y="1052736"/>
          <a:ext cx="8686800" cy="48245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80728"/>
          </a:xfrm>
        </p:spPr>
        <p:txBody>
          <a:bodyPr>
            <a:normAutofit/>
          </a:bodyPr>
          <a:lstStyle/>
          <a:p>
            <a:pPr algn="ctr"/>
            <a:r>
              <a:rPr lang="pl-PL" sz="3600" dirty="0" smtClean="0">
                <a:solidFill>
                  <a:schemeClr val="accent1"/>
                </a:solidFill>
              </a:rPr>
              <a:t>Struktura przychodów</a:t>
            </a:r>
            <a:endParaRPr lang="pl-PL" sz="3600" dirty="0">
              <a:solidFill>
                <a:schemeClr val="accent1"/>
              </a:solidFill>
            </a:endParaRPr>
          </a:p>
        </p:txBody>
      </p:sp>
      <p:sp>
        <p:nvSpPr>
          <p:cNvPr id="2" name="Symbol zastępczy numeru slajd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1D894-DD85-4C5A-AA62-76695CC085B4}" type="slidenum">
              <a:rPr lang="pl-PL" smtClean="0"/>
              <a:t>24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07791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6048672"/>
          </a:xfrm>
        </p:spPr>
        <p:txBody>
          <a:bodyPr>
            <a:normAutofit lnSpcReduction="10000"/>
          </a:bodyPr>
          <a:lstStyle/>
          <a:p>
            <a:r>
              <a:rPr lang="pl-PL" sz="2400" dirty="0"/>
              <a:t>W 2011 </a:t>
            </a:r>
            <a:r>
              <a:rPr lang="pl-PL" sz="2400" dirty="0" smtClean="0"/>
              <a:t>roku w TVP S.A. </a:t>
            </a:r>
            <a:r>
              <a:rPr lang="pl-PL" sz="2400" dirty="0"/>
              <a:t>nastąpiło obniżenie przychodów ogółem w porównaniu do 2010 r. o 5,8%, w tym z wpływów abonamentowych o 7,3% oraz przychodów własnych o 5,2</a:t>
            </a:r>
            <a:r>
              <a:rPr lang="pl-PL" sz="2400" dirty="0" smtClean="0"/>
              <a:t>%.</a:t>
            </a:r>
          </a:p>
          <a:p>
            <a:endParaRPr lang="pl-PL" sz="2400" dirty="0"/>
          </a:p>
          <a:p>
            <a:r>
              <a:rPr lang="pl-PL" sz="2400" dirty="0"/>
              <a:t>W 2011 </a:t>
            </a:r>
            <a:r>
              <a:rPr lang="pl-PL" sz="2400" dirty="0" smtClean="0"/>
              <a:t>roku w PR S.A. </a:t>
            </a:r>
            <a:r>
              <a:rPr lang="pl-PL" sz="2400" dirty="0"/>
              <a:t>nastąpiło obniżenie przychodów ogółem w porównaniu do 2010 r. o 16,3%, w tym wpływy  </a:t>
            </a:r>
            <a:r>
              <a:rPr lang="pl-PL" sz="2400" dirty="0" smtClean="0"/>
              <a:t>abonamentowe </a:t>
            </a:r>
            <a:r>
              <a:rPr lang="pl-PL" sz="2400" dirty="0"/>
              <a:t>uległy obniżeniu o 16,1%, natomiast przychody własne wzrosły  o 9,4</a:t>
            </a:r>
            <a:r>
              <a:rPr lang="pl-PL" sz="2400" dirty="0" smtClean="0"/>
              <a:t>%.</a:t>
            </a:r>
          </a:p>
          <a:p>
            <a:pPr marL="109728" indent="0">
              <a:buNone/>
            </a:pPr>
            <a:endParaRPr lang="pl-PL" sz="2400" dirty="0" smtClean="0"/>
          </a:p>
          <a:p>
            <a:r>
              <a:rPr lang="pl-PL" sz="2400" dirty="0"/>
              <a:t>W 2011 </a:t>
            </a:r>
            <a:r>
              <a:rPr lang="pl-PL" sz="2400" dirty="0" smtClean="0"/>
              <a:t>roku w Spółkach rozgłośni regionalnych </a:t>
            </a:r>
            <a:r>
              <a:rPr lang="pl-PL" sz="2400" dirty="0"/>
              <a:t>nastąpiło obniżenie przychodów ogółem w porównaniu do 2010 r. o 10,7%, w tym wpływy  </a:t>
            </a:r>
            <a:r>
              <a:rPr lang="pl-PL" sz="2400" dirty="0" smtClean="0"/>
              <a:t>abonamentowe </a:t>
            </a:r>
            <a:r>
              <a:rPr lang="pl-PL" sz="2400" dirty="0"/>
              <a:t>uległy obniżeniu o 16,0%, natomiast przychody własne wzrosły  o 0,9%.</a:t>
            </a:r>
          </a:p>
          <a:p>
            <a:endParaRPr lang="pl-PL" dirty="0"/>
          </a:p>
          <a:p>
            <a:endParaRPr lang="pl-PL" dirty="0"/>
          </a:p>
        </p:txBody>
      </p:sp>
      <p:sp>
        <p:nvSpPr>
          <p:cNvPr id="3" name="Symbol zastępczy numeru slajd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1D894-DD85-4C5A-AA62-76695CC085B4}" type="slidenum">
              <a:rPr lang="pl-PL" smtClean="0"/>
              <a:t>25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81242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0" y="980728"/>
            <a:ext cx="9144000" cy="5184576"/>
          </a:xfrm>
        </p:spPr>
        <p:txBody>
          <a:bodyPr>
            <a:normAutofit lnSpcReduction="10000"/>
          </a:bodyPr>
          <a:lstStyle/>
          <a:p>
            <a:pPr marL="109728" indent="0">
              <a:lnSpc>
                <a:spcPct val="120000"/>
              </a:lnSpc>
              <a:buNone/>
            </a:pPr>
            <a:r>
              <a:rPr lang="pl-PL" sz="1700" dirty="0"/>
              <a:t>Debata na temat przyszłości stabilnego finansowania mediów publicznych w Polsce nie posunie się do przodu i nie zakończy sukcesem, jeśli rządzący i politycy nie zaakceptują systemu aksjologicznego związanego z funkcjonowaniem mediów publicznych, tak istotnych w budowaniu nowoczesnego społeczeństwa obywatelskiego. Regulacje abonamentowe znajdą się w tzw. ustawie de lege </a:t>
            </a:r>
            <a:r>
              <a:rPr lang="pl-PL" sz="1700" dirty="0" err="1"/>
              <a:t>ferenda</a:t>
            </a:r>
            <a:r>
              <a:rPr lang="pl-PL" sz="1700" dirty="0"/>
              <a:t> (czyszczącej), której zadaniem jest pilne uporządkowanie rynku mediów elektronicznych. </a:t>
            </a:r>
          </a:p>
          <a:p>
            <a:pPr>
              <a:lnSpc>
                <a:spcPct val="120000"/>
              </a:lnSpc>
              <a:buFont typeface="Wingdings 3" pitchFamily="18" charset="2"/>
              <a:buNone/>
            </a:pPr>
            <a:r>
              <a:rPr lang="pl-PL" sz="1700" dirty="0"/>
              <a:t>Sens zmiany w zakresie regulacji ustawowych w mediach publicznych jest następujący</a:t>
            </a:r>
            <a:r>
              <a:rPr lang="pl-PL" sz="1700" dirty="0" smtClean="0"/>
              <a:t>:</a:t>
            </a:r>
          </a:p>
          <a:p>
            <a:pPr>
              <a:lnSpc>
                <a:spcPct val="120000"/>
              </a:lnSpc>
              <a:buFont typeface="Wingdings 3" pitchFamily="18" charset="2"/>
              <a:buNone/>
            </a:pPr>
            <a:endParaRPr lang="pl-PL" sz="1700" dirty="0"/>
          </a:p>
          <a:p>
            <a:pPr marL="109728" indent="0">
              <a:lnSpc>
                <a:spcPct val="120000"/>
              </a:lnSpc>
              <a:buNone/>
            </a:pPr>
            <a:r>
              <a:rPr lang="pl-PL" sz="1700" dirty="0"/>
              <a:t>1.Media publiczne to ogólnodostępne dobro społeczne, pełniące istotną rolę w tworzeniu nowoczesnego społeczeństwa obywatelskiego, zaawansowanego technologicznie i otwartego na zmiany, które dba z humanistyczną wrażliwością o edukację i rozwój społeczny , pielęgnuje tradycję i historie własnego kraju, sprzyja budowaniu własnej tożsamości jak również  gwarantuje harmonijną różnorodność </a:t>
            </a:r>
            <a:r>
              <a:rPr lang="pl-PL" sz="1700" dirty="0" smtClean="0"/>
              <a:t>kulturową.</a:t>
            </a:r>
            <a:endParaRPr lang="pl-PL" sz="1700" dirty="0"/>
          </a:p>
          <a:p>
            <a:pPr marL="109728" indent="0">
              <a:lnSpc>
                <a:spcPct val="120000"/>
              </a:lnSpc>
              <a:buNone/>
            </a:pPr>
            <a:endParaRPr lang="pl-PL" sz="2200" dirty="0"/>
          </a:p>
          <a:p>
            <a:endParaRPr lang="pl-PL" dirty="0"/>
          </a:p>
          <a:p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457200" y="-459432"/>
            <a:ext cx="8229600" cy="1800200"/>
          </a:xfrm>
        </p:spPr>
        <p:txBody>
          <a:bodyPr>
            <a:normAutofit/>
          </a:bodyPr>
          <a:lstStyle/>
          <a:p>
            <a:pPr algn="ctr"/>
            <a:r>
              <a:rPr lang="pl-PL" sz="1600" dirty="0" smtClean="0">
                <a:solidFill>
                  <a:schemeClr val="accent1"/>
                </a:solidFill>
              </a:rPr>
              <a:t>Dyskusja </a:t>
            </a:r>
            <a:r>
              <a:rPr lang="pl-PL" sz="1600" dirty="0">
                <a:solidFill>
                  <a:schemeClr val="accent1"/>
                </a:solidFill>
              </a:rPr>
              <a:t>przed ostateczną redakcją ustawy czyszczącej, zwłaszcza w części dotyczącej  </a:t>
            </a:r>
            <a:r>
              <a:rPr lang="pl-PL" sz="1600" dirty="0" smtClean="0">
                <a:solidFill>
                  <a:schemeClr val="accent1"/>
                </a:solidFill>
              </a:rPr>
              <a:t>sposobu wnoszenia opłat abonamentowych.</a:t>
            </a:r>
            <a:endParaRPr lang="pl-PL" sz="1600" dirty="0">
              <a:solidFill>
                <a:schemeClr val="accent1"/>
              </a:solidFill>
            </a:endParaRP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1D894-DD85-4C5A-AA62-76695CC085B4}" type="slidenum">
              <a:rPr lang="pl-PL" smtClean="0"/>
              <a:t>26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21430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0" y="-171400"/>
            <a:ext cx="9144000" cy="6840760"/>
          </a:xfrm>
        </p:spPr>
        <p:txBody>
          <a:bodyPr>
            <a:normAutofit fontScale="55000" lnSpcReduction="20000"/>
          </a:bodyPr>
          <a:lstStyle/>
          <a:p>
            <a:endParaRPr lang="pl-PL" dirty="0" smtClean="0"/>
          </a:p>
          <a:p>
            <a:pPr marL="109728" indent="0">
              <a:lnSpc>
                <a:spcPct val="120000"/>
              </a:lnSpc>
              <a:buNone/>
            </a:pPr>
            <a:r>
              <a:rPr lang="pl-PL" sz="2900" dirty="0"/>
              <a:t>2.Pobór abonamentu nie jest podatkiem, lecz opłatą wnoszoną przez tych, którzy deklarują i posiadają dostęp do odbioru programów radia i telewizji. Programy te przez rozwój mediów elektronicznych - technologiczny i techniczny - są ogólnodostępne, w tym programy publicznego radia i telewizji (bez względu na rodzaj nośnika). </a:t>
            </a:r>
            <a:r>
              <a:rPr lang="pl-PL" sz="2900" b="1" dirty="0"/>
              <a:t>Publiczne </a:t>
            </a:r>
            <a:r>
              <a:rPr lang="pl-PL" sz="2900" b="1" dirty="0" err="1"/>
              <a:t>RiTV</a:t>
            </a:r>
            <a:r>
              <a:rPr lang="pl-PL" sz="2900" b="1" dirty="0"/>
              <a:t> są elementem „public services”, należą do infrastruktury nowoczesnego Państwa Obywatelskiego.</a:t>
            </a:r>
          </a:p>
          <a:p>
            <a:pPr marL="109728" indent="0">
              <a:lnSpc>
                <a:spcPct val="120000"/>
              </a:lnSpc>
              <a:buNone/>
            </a:pPr>
            <a:endParaRPr lang="pl-PL" sz="2900" dirty="0" smtClean="0"/>
          </a:p>
          <a:p>
            <a:pPr marL="109728" indent="0">
              <a:lnSpc>
                <a:spcPct val="120000"/>
              </a:lnSpc>
              <a:buNone/>
            </a:pPr>
            <a:r>
              <a:rPr lang="pl-PL" sz="2900" dirty="0" smtClean="0"/>
              <a:t>3.Sposób </a:t>
            </a:r>
            <a:r>
              <a:rPr lang="pl-PL" sz="2900" dirty="0"/>
              <a:t>transferowania środków </a:t>
            </a:r>
            <a:r>
              <a:rPr lang="pl-PL" sz="2900" dirty="0" smtClean="0"/>
              <a:t>abonamentowych </a:t>
            </a:r>
            <a:r>
              <a:rPr lang="pl-PL" sz="2900" dirty="0"/>
              <a:t>od abonenta do operatora jest </a:t>
            </a:r>
            <a:r>
              <a:rPr lang="pl-PL" sz="2900" dirty="0" smtClean="0"/>
              <a:t>kwestią </a:t>
            </a:r>
            <a:r>
              <a:rPr lang="pl-PL" sz="2900" dirty="0"/>
              <a:t>możliwą do rozwiązania na kilka sposobów, </a:t>
            </a:r>
            <a:r>
              <a:rPr lang="pl-PL" sz="2900" b="1" dirty="0"/>
              <a:t>warianty:</a:t>
            </a:r>
          </a:p>
          <a:p>
            <a:pPr>
              <a:lnSpc>
                <a:spcPct val="120000"/>
              </a:lnSpc>
            </a:pPr>
            <a:r>
              <a:rPr lang="pl-PL" sz="2900" dirty="0"/>
              <a:t>a. KRRiT stanie się instytucją bezpośrednio odpowiedzialną za pobór abonamentu, z nią przyszły operator podpisze umowę po wygraniu przetargu ( na dziś Poczta Polska S.A. działa na podstawie delegacji ustawowej, umowy z KRRiT i rozporządzeń wydanych przez Ministra Infrastruktury ( dziś Cyfryzacji), który w tym procesie nadzoruje Pocztę Polską);   </a:t>
            </a:r>
          </a:p>
          <a:p>
            <a:pPr>
              <a:lnSpc>
                <a:spcPct val="120000"/>
              </a:lnSpc>
            </a:pPr>
            <a:r>
              <a:rPr lang="pl-PL" sz="2900" dirty="0"/>
              <a:t>b. Innym rozwiązaniem może być powołanie do życia przez KRRiT wyspecjalizowanej agendy/spółki do zbiórki abonamentu; </a:t>
            </a:r>
          </a:p>
          <a:p>
            <a:pPr>
              <a:lnSpc>
                <a:spcPct val="120000"/>
              </a:lnSpc>
            </a:pPr>
            <a:r>
              <a:rPr lang="pl-PL" sz="2900" dirty="0"/>
              <a:t>c. Gospodarstwa domowe reprezentowane przez osoby fizyczne, oraz podmioty gospodarcze nie posiadające dostępu do odbioru </a:t>
            </a:r>
            <a:r>
              <a:rPr lang="pl-PL" sz="2900" dirty="0" err="1"/>
              <a:t>RiTV</a:t>
            </a:r>
            <a:r>
              <a:rPr lang="pl-PL" sz="2900" dirty="0"/>
              <a:t> będą składały deklarację o ich braku do stosownego organu ;</a:t>
            </a:r>
          </a:p>
          <a:p>
            <a:pPr>
              <a:lnSpc>
                <a:spcPct val="120000"/>
              </a:lnSpc>
            </a:pPr>
            <a:r>
              <a:rPr lang="pl-PL" sz="2900" dirty="0"/>
              <a:t>d. Pobór abonamentu odbywa się w oparciu o bazy danych: operatorów rozprowadzających programy w sieciach teleinformatycznych (np</a:t>
            </a:r>
            <a:r>
              <a:rPr lang="pl-PL" sz="2900" dirty="0" smtClean="0"/>
              <a:t>. spółek </a:t>
            </a:r>
            <a:r>
              <a:rPr lang="pl-PL" sz="2900" dirty="0"/>
              <a:t>kablowych),  lub innych posiadających wiarygodne bazy  . </a:t>
            </a:r>
          </a:p>
          <a:p>
            <a:pPr>
              <a:lnSpc>
                <a:spcPct val="80000"/>
              </a:lnSpc>
            </a:pPr>
            <a:endParaRPr lang="pl-PL" sz="2900" dirty="0"/>
          </a:p>
          <a:p>
            <a:pPr>
              <a:lnSpc>
                <a:spcPct val="80000"/>
              </a:lnSpc>
            </a:pPr>
            <a:endParaRPr lang="pl-PL" sz="2900" dirty="0"/>
          </a:p>
          <a:p>
            <a:endParaRPr lang="pl-PL" dirty="0"/>
          </a:p>
        </p:txBody>
      </p:sp>
      <p:sp>
        <p:nvSpPr>
          <p:cNvPr id="3" name="Symbol zastępczy numeru slajd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1D894-DD85-4C5A-AA62-76695CC085B4}" type="slidenum">
              <a:rPr lang="pl-PL" smtClean="0"/>
              <a:t>27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07257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numeru slajd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1D894-DD85-4C5A-AA62-76695CC085B4}" type="slidenum">
              <a:rPr lang="pl-PL" smtClean="0"/>
              <a:t>28</a:t>
            </a:fld>
            <a:endParaRPr lang="pl-PL"/>
          </a:p>
        </p:txBody>
      </p:sp>
      <p:sp>
        <p:nvSpPr>
          <p:cNvPr id="6" name="Tytuł 3"/>
          <p:cNvSpPr>
            <a:spLocks noGrp="1"/>
          </p:cNvSpPr>
          <p:nvPr>
            <p:ph idx="1"/>
          </p:nvPr>
        </p:nvSpPr>
        <p:spPr>
          <a:xfrm>
            <a:off x="0" y="116632"/>
            <a:ext cx="9144000" cy="6336704"/>
          </a:xfrm>
        </p:spPr>
        <p:txBody>
          <a:bodyPr>
            <a:normAutofit/>
          </a:bodyPr>
          <a:lstStyle/>
          <a:p>
            <a:pPr marL="109728" indent="0">
              <a:lnSpc>
                <a:spcPct val="120000"/>
              </a:lnSpc>
              <a:buNone/>
            </a:pPr>
            <a:r>
              <a:rPr lang="pl-PL" sz="1600" dirty="0"/>
              <a:t>4.Projektodawcy biorą pod uwagę okres przejściowy w poborze abonamentu, który będzie miał miejsce ok. 1-2 lat i może w istotny sposób zmniejszyć skuteczność w zakresie jego ściągalności; </a:t>
            </a:r>
            <a:endParaRPr lang="pl-PL" sz="1600" dirty="0" smtClean="0"/>
          </a:p>
          <a:p>
            <a:pPr marL="109728" indent="0">
              <a:lnSpc>
                <a:spcPct val="120000"/>
              </a:lnSpc>
              <a:buNone/>
            </a:pPr>
            <a:endParaRPr lang="pl-PL" sz="1600" dirty="0" smtClean="0"/>
          </a:p>
          <a:p>
            <a:pPr marL="109728" indent="0">
              <a:lnSpc>
                <a:spcPct val="120000"/>
              </a:lnSpc>
              <a:buNone/>
            </a:pPr>
            <a:r>
              <a:rPr lang="pl-PL" sz="1600" dirty="0" smtClean="0"/>
              <a:t>5.Proponowany </a:t>
            </a:r>
            <a:r>
              <a:rPr lang="pl-PL" sz="1600" dirty="0"/>
              <a:t>model z łatwością daje się zastosować w ramach nowej ( docelowej ) ustawy medialnej, która m.in. udoskonali nadzór społeczny i jakość oferty programowej, zwłaszcza w zakresie tzw. misji, oraz wprowadzi nowe rozwiązania instytucjonalne usprawniające zarzadzanie mediami publicznymi.</a:t>
            </a:r>
          </a:p>
          <a:p>
            <a:pPr>
              <a:lnSpc>
                <a:spcPct val="120000"/>
              </a:lnSpc>
            </a:pPr>
            <a:endParaRPr lang="pl-PL" sz="1600" dirty="0"/>
          </a:p>
          <a:p>
            <a:pPr marL="109728" indent="0">
              <a:lnSpc>
                <a:spcPct val="120000"/>
              </a:lnSpc>
              <a:buNone/>
            </a:pPr>
            <a:r>
              <a:rPr lang="pl-PL" sz="1600" dirty="0"/>
              <a:t>6.KRRiT jest otwarta na każde inne rozwiązanie, które usprawni system finansowania mediów publicznych.  Ale jednocześnie trzeba brać pod uwagę, że każdy nowy system wymagać będzie notyfikacji, stąd - naszym zdaniem - utrzymanie abonamentu wydaje się na najbliższy czas najrozsądniejszym rozwiązaniem.</a:t>
            </a:r>
          </a:p>
          <a:p>
            <a:pPr marL="109728" indent="0">
              <a:lnSpc>
                <a:spcPct val="120000"/>
              </a:lnSpc>
              <a:buNone/>
            </a:pPr>
            <a:r>
              <a:rPr lang="pl-PL" sz="1600" dirty="0"/>
              <a:t>Powszechny pobór może </a:t>
            </a:r>
            <a:r>
              <a:rPr lang="pl-PL" sz="1600" dirty="0" smtClean="0"/>
              <a:t>pozwolić </a:t>
            </a:r>
            <a:r>
              <a:rPr lang="pl-PL" sz="1600" dirty="0"/>
              <a:t>na obniżenie wysokości abonamentu RTV!</a:t>
            </a:r>
          </a:p>
          <a:p>
            <a:pPr marL="109728" indent="0">
              <a:buNone/>
            </a:pPr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val="262213166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pPr marL="109728" indent="0">
              <a:buNone/>
            </a:pPr>
            <a:r>
              <a:rPr lang="pl-PL" sz="4000" dirty="0" smtClean="0"/>
              <a:t>Istotne cechy nowych regulacji, m.in:</a:t>
            </a:r>
          </a:p>
          <a:p>
            <a:r>
              <a:rPr lang="pl-PL" sz="4000" dirty="0" smtClean="0"/>
              <a:t>skuteczność</a:t>
            </a:r>
          </a:p>
          <a:p>
            <a:r>
              <a:rPr lang="pl-PL" sz="4000" dirty="0" smtClean="0"/>
              <a:t>powszechność</a:t>
            </a:r>
          </a:p>
          <a:p>
            <a:r>
              <a:rPr lang="pl-PL" sz="4000" dirty="0"/>
              <a:t>p</a:t>
            </a:r>
            <a:r>
              <a:rPr lang="pl-PL" sz="4000" dirty="0" smtClean="0"/>
              <a:t>rzewidywalność</a:t>
            </a:r>
          </a:p>
          <a:p>
            <a:pPr marL="109728" indent="0">
              <a:buNone/>
            </a:pPr>
            <a:endParaRPr lang="pl-PL" sz="4000" dirty="0" smtClean="0"/>
          </a:p>
          <a:p>
            <a:r>
              <a:rPr lang="pl-PL" sz="4000" dirty="0"/>
              <a:t>z</a:t>
            </a:r>
            <a:r>
              <a:rPr lang="pl-PL" sz="4000" dirty="0" smtClean="0"/>
              <a:t>miana podejścia „jak i od czego naliczać”</a:t>
            </a:r>
          </a:p>
          <a:p>
            <a:r>
              <a:rPr lang="pl-PL" sz="4000" dirty="0"/>
              <a:t>r</a:t>
            </a:r>
            <a:r>
              <a:rPr lang="pl-PL" sz="4000" dirty="0" smtClean="0"/>
              <a:t>ekompensata za zwolnienia, które są słuszne ale jednak bolesne dla mediów publicznych</a:t>
            </a:r>
          </a:p>
          <a:p>
            <a:r>
              <a:rPr lang="pl-PL" sz="4000" dirty="0" smtClean="0"/>
              <a:t>Inne traktowanie odpłatności za abonament dla firm i instytucji</a:t>
            </a:r>
          </a:p>
          <a:p>
            <a:endParaRPr lang="pl-PL" sz="4000" dirty="0" smtClean="0"/>
          </a:p>
          <a:p>
            <a:endParaRPr lang="pl-PL" sz="4000" dirty="0" smtClean="0"/>
          </a:p>
          <a:p>
            <a:pPr marL="109728" indent="0">
              <a:buNone/>
            </a:pPr>
            <a:endParaRPr lang="pl-PL" sz="4000" dirty="0"/>
          </a:p>
          <a:p>
            <a:pPr marL="109728" indent="0">
              <a:buNone/>
            </a:pPr>
            <a:endParaRPr lang="pl-PL" sz="4000" dirty="0" smtClean="0"/>
          </a:p>
          <a:p>
            <a:pPr marL="109728" indent="0">
              <a:buNone/>
            </a:pPr>
            <a:endParaRPr lang="pl-PL" sz="4000" dirty="0"/>
          </a:p>
          <a:p>
            <a:pPr marL="109728" indent="0">
              <a:buNone/>
            </a:pPr>
            <a:endParaRPr lang="pl-PL" sz="4000" dirty="0" smtClean="0"/>
          </a:p>
          <a:p>
            <a:pPr marL="109728" indent="0">
              <a:buNone/>
            </a:pPr>
            <a:r>
              <a:rPr lang="pl-PL" sz="4000" dirty="0" smtClean="0"/>
              <a:t>					</a:t>
            </a:r>
            <a:r>
              <a:rPr lang="pl-PL" sz="3500" dirty="0" smtClean="0"/>
              <a:t>Dziękuję za uwagę </a:t>
            </a:r>
          </a:p>
          <a:p>
            <a:pPr marL="109728" indent="0">
              <a:buNone/>
            </a:pPr>
            <a:r>
              <a:rPr lang="pl-PL" sz="3500" dirty="0" smtClean="0"/>
              <a:t>					Sławomir Rogowski</a:t>
            </a:r>
            <a:endParaRPr lang="pl-PL" sz="3500" dirty="0"/>
          </a:p>
        </p:txBody>
      </p:sp>
      <p:sp>
        <p:nvSpPr>
          <p:cNvPr id="3" name="Symbol zastępczy numeru slajd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1D894-DD85-4C5A-AA62-76695CC085B4}" type="slidenum">
              <a:rPr lang="pl-PL" smtClean="0"/>
              <a:t>29</a:t>
            </a:fld>
            <a:endParaRPr lang="pl-PL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465249"/>
            <a:ext cx="2143125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72974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457200" y="0"/>
            <a:ext cx="8229600" cy="6957392"/>
          </a:xfrm>
        </p:spPr>
        <p:txBody>
          <a:bodyPr>
            <a:normAutofit fontScale="47500" lnSpcReduction="20000"/>
          </a:bodyPr>
          <a:lstStyle/>
          <a:p>
            <a:r>
              <a:rPr lang="pl-PL" dirty="0"/>
              <a:t>Ciekawie z abonamentem radzą sobie Brytyjczycy i Szwajcarzy. Tam pobór abonamentu zlecany jest przez nadawców publicznych prywatnym spółkom. Kontrahent BBC, spółka która odpowiada za identyfikowanie osób nie płacących abonamentu, wysyłanie im upomnień i odwiedzanie „podejrzanych” gospodarstw domowych. Akcje na szeroką skalę przeprowadzane są często podczas trwania najbardziej oglądanych programów telewizyjnych. Np. podczas ostatnich Mistrzostw Świata w piłce nożnej przyłapano około 31,5 tys. osób nie płacących abonamentu.</a:t>
            </a:r>
          </a:p>
          <a:p>
            <a:r>
              <a:rPr lang="pl-PL" dirty="0"/>
              <a:t>Na ścisłą kontrolę stawiają też Duńczycy. Nadawca publiczny ma do dyspozycji specjalne pojazdy posiadające aparaturę mogącą namierzyć odbiorniki, które nie zostały zarejestrowane w biurze DR (duńska telewizja publiczna). Za niepłacenie abonamentu można zostać ukaranym grzywną, a w skrajnych przypadkach sprawa może trafić na drogę sądową. Rezultat? Aktualnie około 92 proc. gospodarstw domowych w Danii płaci abonament.</a:t>
            </a:r>
            <a:br>
              <a:rPr lang="pl-PL" dirty="0"/>
            </a:br>
            <a:r>
              <a:rPr lang="pl-PL" b="1" dirty="0"/>
              <a:t>Aktualnie około 92 proc. gospodarstw domowych w Danii płaci abonament.   Abonament obejmuje urządzenie takie jak telewizory, radia, video lub DVD, komputery z dostępem do Internetu i telefonów komórkowych i podobnych urządzeń elektronicznych, które działają również jako odbiornik telewizyjny lub radiowy. </a:t>
            </a:r>
            <a:br>
              <a:rPr lang="pl-PL" b="1" dirty="0"/>
            </a:br>
            <a:r>
              <a:rPr lang="pl-PL" dirty="0"/>
              <a:t> </a:t>
            </a:r>
            <a:br>
              <a:rPr lang="pl-PL" dirty="0"/>
            </a:br>
            <a:r>
              <a:rPr lang="pl-PL" dirty="0"/>
              <a:t>Ta liczba budzi podziw, szczególnie gdy pod uwagę weźmie się fakt, że </a:t>
            </a:r>
            <a:r>
              <a:rPr lang="pl-PL" b="1" dirty="0"/>
              <a:t>Duńczycy i Szwajcarzy za publiczne media płacą w Europie niemal najwięcej. Rocznie każde gospodarstwo domowe posiadające kolorowy telewizor musi wyłożyć niemal 290 -300 euro -1300 zł.</a:t>
            </a:r>
            <a:r>
              <a:rPr lang="pl-PL" dirty="0"/>
              <a:t>  </a:t>
            </a:r>
          </a:p>
          <a:p>
            <a:r>
              <a:rPr lang="pl-PL" b="1" dirty="0"/>
              <a:t>Najmniej muszą płacić Słowacy, Czesi i Polacy (w przeliczeniu ok. 54 euro rocznie -200 zł). 1 kwietnia 2008 roku wprowadzono ustawę, na podstawie której opłatę abonamentową połączono z rachunkiem za elektryczność.</a:t>
            </a:r>
            <a:r>
              <a:rPr lang="pl-PL" dirty="0"/>
              <a:t> W ten sposób wszystkie gospodarstwa domowe zużywające energię elektryczną zostały zobligowane do zapłaty za abonament. Zwolnione z płacenia abonamentu są gospodarstwa domowe, w których mieszka osoba niepełnosprawna. Natomiast emeryci oraz gospodarstwa domowe wykazujące niskie dochody są zobligowane do płacenia połowy abonamentu. W przypadku przedsiębiorstw wielkość abonamentu jest uzależniona od liczby osób zatrudnionych. </a:t>
            </a:r>
            <a:r>
              <a:rPr lang="pl-PL" b="1" dirty="0"/>
              <a:t>Ponadto, na podstawie wspomnianych przepisów, nadawcy publiczni powołali nową spółkę odpowiedzialną za zbieranie abonamentu - </a:t>
            </a:r>
            <a:r>
              <a:rPr lang="pl-PL" b="1" i="1" dirty="0" err="1"/>
              <a:t>Rozhlasová</a:t>
            </a:r>
            <a:r>
              <a:rPr lang="pl-PL" b="1" i="1" dirty="0"/>
              <a:t> a </a:t>
            </a:r>
            <a:r>
              <a:rPr lang="pl-PL" b="1" i="1" dirty="0" err="1"/>
              <a:t>televízna</a:t>
            </a:r>
            <a:r>
              <a:rPr lang="pl-PL" b="1" i="1" dirty="0"/>
              <a:t> </a:t>
            </a:r>
            <a:r>
              <a:rPr lang="pl-PL" b="1" i="1" dirty="0" err="1"/>
              <a:t>spoločnosť</a:t>
            </a:r>
            <a:r>
              <a:rPr lang="pl-PL" b="1" dirty="0"/>
              <a:t>.  </a:t>
            </a:r>
            <a:endParaRPr lang="pl-PL" dirty="0"/>
          </a:p>
          <a:p>
            <a:r>
              <a:rPr lang="pl-PL" b="1" dirty="0"/>
              <a:t>Stosunkowo niewielki jest także abonament w bogatych Włoszech – wynosi on niewiele ponad 100 euro. Około 25 proc. mieszkańców Italii abonamentu nie płaci.      </a:t>
            </a:r>
            <a:br>
              <a:rPr lang="pl-PL" b="1" dirty="0"/>
            </a:br>
            <a:r>
              <a:rPr lang="pl-PL" dirty="0"/>
              <a:t>Włosi obok Polaków najczęściej wymigują się od płacenia. Około 25 proc. mieszkańców Italii abonamentu nie płaci. A w Polsce? nie chce się dokładać co drugi Polak. </a:t>
            </a:r>
          </a:p>
          <a:p>
            <a:endParaRPr lang="pl-PL" dirty="0"/>
          </a:p>
        </p:txBody>
      </p:sp>
      <p:sp>
        <p:nvSpPr>
          <p:cNvPr id="3" name="Symbol zastępczy numeru slajd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1D894-DD85-4C5A-AA62-76695CC085B4}" type="slidenum">
              <a:rPr lang="pl-PL" smtClean="0"/>
              <a:t>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385334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457200" y="0"/>
            <a:ext cx="8229600" cy="6525344"/>
          </a:xfrm>
        </p:spPr>
        <p:txBody>
          <a:bodyPr>
            <a:normAutofit fontScale="55000" lnSpcReduction="20000"/>
          </a:bodyPr>
          <a:lstStyle/>
          <a:p>
            <a:r>
              <a:rPr lang="pl-PL" dirty="0"/>
              <a:t>Rezygnacja z abonamentu może doprowadzić do kłopotów finansowych mediów publicznych. Na arenie europejskiej funkcjonuje kilka nieźle radzących sobie telewizji publicznych finansowanych z budżetu, ale są też przykłady nadawców, którzy po likwidacji abonamentu mieli ogromne problemy. </a:t>
            </a:r>
            <a:r>
              <a:rPr lang="pl-PL" b="1" dirty="0"/>
              <a:t>Przykładem może być Portugalia, gdzie po rezygnacji z abonamentu w 1993 r., drastycznie pogorszyła się sytuacja finansowa publicznego nadawcy telewizyjnego (RTP)</a:t>
            </a:r>
            <a:r>
              <a:rPr lang="pl-PL" dirty="0"/>
              <a:t>. Notorycznie przekraczał on przyznawany budżet i nie realizował misji publicznej. W 2003 r. portugalski rząd przyjął nową ustawę, która przywróciła finansowanie radia publicznego z abonamentu, a telewizja publiczna finansowana jest z budżetu, z reklam oraz dodatkowo ze środków abonamentowych, które nie zostały wykorzystane przez radio.</a:t>
            </a:r>
            <a:br>
              <a:rPr lang="pl-PL" dirty="0"/>
            </a:br>
            <a:r>
              <a:rPr lang="pl-PL" dirty="0"/>
              <a:t/>
            </a:r>
            <a:br>
              <a:rPr lang="pl-PL" dirty="0"/>
            </a:br>
            <a:r>
              <a:rPr lang="pl-PL" dirty="0"/>
              <a:t>Likwidacja abonamentu nie jest zatem lekiem na całe zło w mediach publicznych i w skrajnym przypadku, jak pokazuje przykład Portugalii, może doprowadzić do pogorszenia kondycji naszych mediów publicznych.</a:t>
            </a:r>
          </a:p>
          <a:p>
            <a:r>
              <a:rPr lang="pl-PL" dirty="0"/>
              <a:t>Z analizy KRRiT wynika, iż wśród telewizji publicznych w Europie cieszących się największym udziałem w rynku oglądalności znaleźli się również nadawcy otrzymujący wsparcie ze środków publicznych na najniższym poziomie tj. Polska i Włochy. Natomiast oglądalność nadawców publicznych pochodzących z państw o najwyższym poziomie finansowania publicznego (tj. Niemcy, Wielka Brytania, Szwajcaria i Słowenia) waha się od 31,3 do 43,6 %. Okazuje się bowiem, iż poziom finansowania publicznego i udział telewizji publicznej w rynku oglądalności nie są ze sobą silnie powiązane (współczynnik korelacji  to 0,18). W przypadku niskich nakładów środków publicznych nadawcy uzależniają się od komercyjnych źródeł finansowania, co znajduje swoje odzwierciedlenie w ofercie programowej. W zależności od wielkości rynku reklamowego oraz od konkurencji nadawcy ci mimo niewielkich środków publicznych są w stanie skutecznie konkurować o widza.</a:t>
            </a:r>
          </a:p>
          <a:p>
            <a:endParaRPr lang="pl-PL" dirty="0"/>
          </a:p>
        </p:txBody>
      </p:sp>
      <p:sp>
        <p:nvSpPr>
          <p:cNvPr id="3" name="Symbol zastępczy numeru slajd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1D894-DD85-4C5A-AA62-76695CC085B4}" type="slidenum">
              <a:rPr lang="pl-PL" smtClean="0"/>
              <a:t>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556118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Obniżenie kosztów</a:t>
            </a:r>
          </a:p>
          <a:p>
            <a:r>
              <a:rPr lang="pl-PL" dirty="0" smtClean="0"/>
              <a:t>Większe dotarcie do odbiorców</a:t>
            </a:r>
            <a:endParaRPr lang="pl-PL" dirty="0"/>
          </a:p>
        </p:txBody>
      </p:sp>
      <p:sp>
        <p:nvSpPr>
          <p:cNvPr id="3" name="Symbol zastępczy numeru slajd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1D894-DD85-4C5A-AA62-76695CC085B4}" type="slidenum">
              <a:rPr lang="pl-PL" smtClean="0"/>
              <a:t>5</a:t>
            </a:fld>
            <a:endParaRPr lang="pl-PL"/>
          </a:p>
        </p:txBody>
      </p:sp>
      <p:sp>
        <p:nvSpPr>
          <p:cNvPr id="4" name="Tytuł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dirty="0" smtClean="0"/>
              <a:t>Publiczne media w Polsce jako holding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0116400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6120680"/>
          </a:xfrm>
        </p:spPr>
        <p:txBody>
          <a:bodyPr>
            <a:noAutofit/>
          </a:bodyPr>
          <a:lstStyle/>
          <a:p>
            <a:r>
              <a:rPr lang="pl-PL" sz="1800" dirty="0"/>
              <a:t>Abonament radiowo-telewizyjny to opłata wynikająca z przepisów prawa</a:t>
            </a:r>
            <a:r>
              <a:rPr lang="pl-PL" sz="1800" dirty="0" smtClean="0"/>
              <a:t>.</a:t>
            </a:r>
          </a:p>
          <a:p>
            <a:pPr marL="109728" indent="0">
              <a:buNone/>
            </a:pPr>
            <a:endParaRPr lang="pl-PL" sz="1800" dirty="0" smtClean="0"/>
          </a:p>
          <a:p>
            <a:r>
              <a:rPr lang="pl-PL" sz="1800" dirty="0"/>
              <a:t>z</a:t>
            </a:r>
            <a:r>
              <a:rPr lang="pl-PL" sz="1800" dirty="0" smtClean="0"/>
              <a:t>godnie </a:t>
            </a:r>
            <a:r>
              <a:rPr lang="pl-PL" sz="1800" dirty="0"/>
              <a:t>z ustawą dnia 21 kwietnia 2005 r. o opłatach abonamentowych (Dz. U. z dnia 16 maja 2005 r. z </a:t>
            </a:r>
            <a:r>
              <a:rPr lang="pl-PL" sz="1800" dirty="0" err="1" smtClean="0"/>
              <a:t>późn</a:t>
            </a:r>
            <a:r>
              <a:rPr lang="pl-PL" sz="1800" dirty="0" smtClean="0"/>
              <a:t>. </a:t>
            </a:r>
            <a:r>
              <a:rPr lang="pl-PL" sz="1800" dirty="0"/>
              <a:t>zm.) opłaty abonamentowe pobiera się w celu umożliwienia realizacji misji publicznej, o której mowa w art. 21 ust. 1 ustawy z dnia 29 grudnia 1992 r. o radiofonii i telewizji (</a:t>
            </a:r>
            <a:r>
              <a:rPr lang="pl-PL" sz="1800" dirty="0" err="1"/>
              <a:t>Dz.U</a:t>
            </a:r>
            <a:r>
              <a:rPr lang="pl-PL" sz="1800" dirty="0"/>
              <a:t>. z 2004 r. nr 253 poz. 2531 z </a:t>
            </a:r>
            <a:r>
              <a:rPr lang="pl-PL" sz="1800" dirty="0" err="1"/>
              <a:t>późn</a:t>
            </a:r>
            <a:r>
              <a:rPr lang="pl-PL" sz="1800" dirty="0"/>
              <a:t>. zm</a:t>
            </a:r>
            <a:r>
              <a:rPr lang="pl-PL" sz="1800" dirty="0" smtClean="0"/>
              <a:t>.),</a:t>
            </a:r>
            <a:endParaRPr lang="pl-PL" sz="1800" dirty="0"/>
          </a:p>
          <a:p>
            <a:pPr marL="109728" indent="0">
              <a:buNone/>
            </a:pPr>
            <a:endParaRPr lang="pl-PL" sz="1800" dirty="0"/>
          </a:p>
          <a:p>
            <a:r>
              <a:rPr lang="pl-PL" sz="1800" b="1" dirty="0"/>
              <a:t>o</a:t>
            </a:r>
            <a:r>
              <a:rPr lang="pl-PL" sz="1800" b="1" dirty="0" smtClean="0"/>
              <a:t>płata </a:t>
            </a:r>
            <a:r>
              <a:rPr lang="pl-PL" sz="1800" b="1" dirty="0"/>
              <a:t>abonamentowa</a:t>
            </a:r>
            <a:r>
              <a:rPr lang="pl-PL" sz="1800" dirty="0"/>
              <a:t>, zgodnie z art. 2. ust. 1. ustawy o opłatach abonamentowych </a:t>
            </a:r>
            <a:r>
              <a:rPr lang="pl-PL" sz="1800" b="1" dirty="0"/>
              <a:t>jest pobierana za używanie odbiorników radiofonicznych oraz telewizyjnych</a:t>
            </a:r>
            <a:r>
              <a:rPr lang="pl-PL" sz="1800" dirty="0"/>
              <a:t>. W art. 2. ust. 2. ustawodawca zawarł domniemanie, że osoba, która posiada odbiornik radiofoniczny lub telewizyjny w stanie umożliwiającym natychmiastowy odbiór programu, używa tego </a:t>
            </a:r>
            <a:r>
              <a:rPr lang="pl-PL" sz="1800" dirty="0" smtClean="0"/>
              <a:t>odbiornika.</a:t>
            </a:r>
            <a:endParaRPr lang="pl-PL" sz="1800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80728"/>
          </a:xfrm>
        </p:spPr>
        <p:txBody>
          <a:bodyPr>
            <a:normAutofit/>
          </a:bodyPr>
          <a:lstStyle/>
          <a:p>
            <a:pPr algn="ctr"/>
            <a:r>
              <a:rPr lang="pl-PL" sz="2400" dirty="0" smtClean="0">
                <a:solidFill>
                  <a:schemeClr val="accent1"/>
                </a:solidFill>
              </a:rPr>
              <a:t>Abonament radiowo - telewizyjny</a:t>
            </a:r>
            <a:endParaRPr lang="pl-PL" sz="2400" dirty="0">
              <a:solidFill>
                <a:schemeClr val="accent1"/>
              </a:solidFill>
            </a:endParaRP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1D894-DD85-4C5A-AA62-76695CC085B4}" type="slidenum">
              <a:rPr lang="pl-PL" smtClean="0"/>
              <a:t>6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98790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467544" y="836712"/>
            <a:ext cx="8208912" cy="5616624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20000"/>
              </a:lnSpc>
            </a:pPr>
            <a:r>
              <a:rPr lang="pl-PL" dirty="0"/>
              <a:t>Trybunał Konstytucyjny w uzasadnieniu do wyroku z dnia 9 września 2004 roku (sygn. akt K2/03)  uznał, że opłata abonamentowa za używanie odbiornika radiofonicznego i telewizyjnego jest przymusowym, bezzwrotnym świadczeniem publicznoprawnym, służącym realizacji konstytucyjnych zadań państwa. </a:t>
            </a:r>
            <a:r>
              <a:rPr lang="pl-PL" b="1" dirty="0"/>
              <a:t>Opłata ta ma charakter daniny publicznej i stanowi pozabudżetowy dochód celowy, przeznaczony na finansowanie misji publicznego radia i </a:t>
            </a:r>
            <a:r>
              <a:rPr lang="pl-PL" b="1" dirty="0" smtClean="0"/>
              <a:t>telewizji</a:t>
            </a:r>
            <a:r>
              <a:rPr lang="pl-PL" dirty="0" smtClean="0"/>
              <a:t>.</a:t>
            </a:r>
          </a:p>
          <a:p>
            <a:pPr marL="109728" indent="0">
              <a:lnSpc>
                <a:spcPct val="120000"/>
              </a:lnSpc>
              <a:buNone/>
            </a:pPr>
            <a:r>
              <a:rPr lang="pl-PL" dirty="0"/>
              <a:t>	</a:t>
            </a:r>
            <a:endParaRPr lang="pl-PL" dirty="0" smtClean="0"/>
          </a:p>
          <a:p>
            <a:pPr>
              <a:lnSpc>
                <a:spcPct val="120000"/>
              </a:lnSpc>
            </a:pPr>
            <a:r>
              <a:rPr lang="pl-PL" b="1" dirty="0" smtClean="0"/>
              <a:t>Wyrokiem </a:t>
            </a:r>
            <a:r>
              <a:rPr lang="pl-PL" b="1" dirty="0"/>
              <a:t>z 16 marca 2010 roku (sygn. akt K24/08)  Trybunał Konstytucyjny potwierdził konstytucyjność art. 7 ust. 3 i 6 ustawy o opłatach abonamentowych. </a:t>
            </a:r>
            <a:r>
              <a:rPr lang="pl-PL" dirty="0"/>
              <a:t>W uzasadnieniu do wyroku Trybunał uznał, iż egzekucja administracyjna – zarówno opłaty karnej za używanie niezarejestrowanego odbiornika radiofonicznego lub telewizyjnego, jak i należności z tytułu opłat abonamentowych – jest dopuszczalna i z punktu widzenia obowiązującego prawa możliwa. 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467544" y="-171400"/>
            <a:ext cx="8229600" cy="1152128"/>
          </a:xfrm>
        </p:spPr>
        <p:txBody>
          <a:bodyPr>
            <a:normAutofit/>
          </a:bodyPr>
          <a:lstStyle/>
          <a:p>
            <a:pPr algn="ctr"/>
            <a:r>
              <a:rPr lang="pl-PL" sz="2000" dirty="0">
                <a:solidFill>
                  <a:schemeClr val="accent1"/>
                </a:solidFill>
              </a:rPr>
              <a:t>Opłaty abonamentowe za używanie odbiorników radiofonicznych i telewizyjnych według Trybunału Konstytucyjnego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1D894-DD85-4C5A-AA62-76695CC085B4}" type="slidenum">
              <a:rPr lang="pl-PL" smtClean="0"/>
              <a:t>7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4366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22039638"/>
              </p:ext>
            </p:extLst>
          </p:nvPr>
        </p:nvGraphicFramePr>
        <p:xfrm>
          <a:off x="251520" y="1481138"/>
          <a:ext cx="889248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Tytuł 7"/>
          <p:cNvSpPr>
            <a:spLocks noGrp="1"/>
          </p:cNvSpPr>
          <p:nvPr>
            <p:ph type="title"/>
          </p:nvPr>
        </p:nvSpPr>
        <p:spPr>
          <a:xfrm>
            <a:off x="0" y="-5166"/>
            <a:ext cx="9144000" cy="1143000"/>
          </a:xfrm>
        </p:spPr>
        <p:txBody>
          <a:bodyPr>
            <a:normAutofit/>
          </a:bodyPr>
          <a:lstStyle/>
          <a:p>
            <a:pPr algn="ctr"/>
            <a:r>
              <a:rPr lang="pl-PL" sz="2400" dirty="0" smtClean="0">
                <a:solidFill>
                  <a:schemeClr val="accent1"/>
                </a:solidFill>
              </a:rPr>
              <a:t>Wpływy abonamentowe w latach   2000-2011</a:t>
            </a:r>
            <a:endParaRPr lang="pl-PL" sz="2400" dirty="0">
              <a:solidFill>
                <a:schemeClr val="accent1"/>
              </a:solidFill>
            </a:endParaRPr>
          </a:p>
        </p:txBody>
      </p:sp>
      <p:sp>
        <p:nvSpPr>
          <p:cNvPr id="2" name="Symbol zastępczy numeru slajd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1D894-DD85-4C5A-AA62-76695CC085B4}" type="slidenum">
              <a:rPr lang="pl-PL" smtClean="0"/>
              <a:t>8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60424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88948770"/>
              </p:ext>
            </p:extLst>
          </p:nvPr>
        </p:nvGraphicFramePr>
        <p:xfrm>
          <a:off x="0" y="836712"/>
          <a:ext cx="9144000" cy="48965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64704"/>
          </a:xfrm>
        </p:spPr>
        <p:txBody>
          <a:bodyPr>
            <a:normAutofit/>
          </a:bodyPr>
          <a:lstStyle/>
          <a:p>
            <a:pPr algn="ctr"/>
            <a:r>
              <a:rPr lang="pl-PL" sz="2400" dirty="0" smtClean="0">
                <a:solidFill>
                  <a:schemeClr val="accent1"/>
                </a:solidFill>
              </a:rPr>
              <a:t>Ściągalność opłat abonamentowych w latach 2000 - 2011</a:t>
            </a:r>
            <a:endParaRPr lang="pl-PL" sz="2400" dirty="0">
              <a:solidFill>
                <a:schemeClr val="accent1"/>
              </a:solidFill>
            </a:endParaRPr>
          </a:p>
        </p:txBody>
      </p:sp>
      <p:sp>
        <p:nvSpPr>
          <p:cNvPr id="2" name="Symbol zastępczy numeru slajd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1D894-DD85-4C5A-AA62-76695CC085B4}" type="slidenum">
              <a:rPr lang="pl-PL" smtClean="0"/>
              <a:t>9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69911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">
  <a:themeElements>
    <a:clrScheme name="Hol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Hol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Hol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1773</TotalTime>
  <Words>1824</Words>
  <Application>Microsoft Office PowerPoint</Application>
  <PresentationFormat>Pokaz na ekranie (4:3)</PresentationFormat>
  <Paragraphs>155</Paragraphs>
  <Slides>29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29</vt:i4>
      </vt:variant>
    </vt:vector>
  </HeadingPairs>
  <TitlesOfParts>
    <vt:vector size="30" baseType="lpstr">
      <vt:lpstr>Hol</vt:lpstr>
      <vt:lpstr> Finansowanie mediów publicznych w Polsce </vt:lpstr>
      <vt:lpstr>Prezentacja programu PowerPoint</vt:lpstr>
      <vt:lpstr>Prezentacja programu PowerPoint</vt:lpstr>
      <vt:lpstr>Prezentacja programu PowerPoint</vt:lpstr>
      <vt:lpstr>Publiczne media w Polsce jako holding</vt:lpstr>
      <vt:lpstr>Abonament radiowo - telewizyjny</vt:lpstr>
      <vt:lpstr>Opłaty abonamentowe za używanie odbiorników radiofonicznych i telewizyjnych według Trybunału Konstytucyjnego</vt:lpstr>
      <vt:lpstr>Wpływy abonamentowe w latach   2000-2011</vt:lpstr>
      <vt:lpstr>Ściągalność opłat abonamentowych w latach 2000 - 2011</vt:lpstr>
      <vt:lpstr>Prezentacja programu PowerPoint</vt:lpstr>
      <vt:lpstr>Prezentacja programu PowerPoint</vt:lpstr>
      <vt:lpstr>Łączna wartość opłat z tytułu zwolnień abonamentowych w latach 2009-2012</vt:lpstr>
      <vt:lpstr>Zaległości w płatności opłat abonamentowych </vt:lpstr>
      <vt:lpstr>Zestawienie kwot zaległości w opłatach abonamentowych w latach 2007 -2012</vt:lpstr>
      <vt:lpstr> Konstrukcja płacenia abonamentu</vt:lpstr>
      <vt:lpstr>Kontrole Poczty Polskiej w latach 2009-2011</vt:lpstr>
      <vt:lpstr>Prezentacja programu PowerPoint</vt:lpstr>
      <vt:lpstr>Prezentacja programu PowerPoint</vt:lpstr>
      <vt:lpstr>Powody niepłacenia abonamentu w Polsce</vt:lpstr>
      <vt:lpstr>Czy abonament radiowo- telewizyjny powinien zostać zniesiony ?</vt:lpstr>
      <vt:lpstr>Z czego powinny być finansowane media publiczne ?</vt:lpstr>
      <vt:lpstr>Zestawienie zmian w stanie abonentów</vt:lpstr>
      <vt:lpstr> Podstawowe źródła przychodów nadawców publicznych  </vt:lpstr>
      <vt:lpstr>Struktura przychodów</vt:lpstr>
      <vt:lpstr>Prezentacja programu PowerPoint</vt:lpstr>
      <vt:lpstr>Dyskusja przed ostateczną redakcją ustawy czyszczącej, zwłaszcza w części dotyczącej  sposobu wnoszenia opłat abonamentowych.</vt:lpstr>
      <vt:lpstr>Prezentacja programu PowerPoint</vt:lpstr>
      <vt:lpstr>Prezentacja programu PowerPoint</vt:lpstr>
      <vt:lpstr>Prezentacja programu PowerPoint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Grzeda Piotr</dc:creator>
  <cp:lastModifiedBy>Grzeda Piotr</cp:lastModifiedBy>
  <cp:revision>124</cp:revision>
  <cp:lastPrinted>2012-04-26T09:25:48Z</cp:lastPrinted>
  <dcterms:created xsi:type="dcterms:W3CDTF">2012-03-27T09:50:47Z</dcterms:created>
  <dcterms:modified xsi:type="dcterms:W3CDTF">2012-06-20T13:27:54Z</dcterms:modified>
</cp:coreProperties>
</file>