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340" r:id="rId4"/>
    <p:sldId id="274" r:id="rId5"/>
    <p:sldId id="337" r:id="rId6"/>
    <p:sldId id="305" r:id="rId7"/>
    <p:sldId id="343" r:id="rId8"/>
    <p:sldId id="344" r:id="rId9"/>
    <p:sldId id="326" r:id="rId10"/>
    <p:sldId id="346" r:id="rId11"/>
    <p:sldId id="334" r:id="rId12"/>
    <p:sldId id="338" r:id="rId13"/>
    <p:sldId id="335" r:id="rId14"/>
    <p:sldId id="336" r:id="rId15"/>
    <p:sldId id="339" r:id="rId16"/>
    <p:sldId id="260" r:id="rId17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8561" autoAdjust="0"/>
  </p:normalViewPr>
  <p:slideViewPr>
    <p:cSldViewPr>
      <p:cViewPr>
        <p:scale>
          <a:sx n="94" d="100"/>
          <a:sy n="94" d="100"/>
        </p:scale>
        <p:origin x="-2124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klasyczne'!$D$23:$G$23</c:f>
              <c:strCache>
                <c:ptCount val="4"/>
                <c:pt idx="0">
                  <c:v>nazwa podmiotu udostępniającego usługę </c:v>
                </c:pt>
                <c:pt idx="1">
                  <c:v>adres korespondencyjny</c:v>
                </c:pt>
                <c:pt idx="2">
                  <c:v>adres poczty elektronicznej </c:v>
                </c:pt>
                <c:pt idx="3">
                  <c:v>wskazanie krrit jako organu właściwego</c:v>
                </c:pt>
              </c:strCache>
            </c:strRef>
          </c:cat>
          <c:val>
            <c:numRef>
              <c:f>'VOD klasyczne'!$D$24:$G$24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0.8125</c:v>
                </c:pt>
                <c:pt idx="3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91840"/>
        <c:axId val="90068032"/>
      </c:barChart>
      <c:catAx>
        <c:axId val="8989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90068032"/>
        <c:crosses val="autoZero"/>
        <c:auto val="1"/>
        <c:lblAlgn val="ctr"/>
        <c:lblOffset val="100"/>
        <c:noMultiLvlLbl val="0"/>
      </c:catAx>
      <c:valAx>
        <c:axId val="90068032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898918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klasyczne'!$H$23:$I$23</c:f>
              <c:strCache>
                <c:ptCount val="2"/>
                <c:pt idx="0">
                  <c:v>oznaczenia -wybór audycji z katalogu</c:v>
                </c:pt>
                <c:pt idx="1">
                  <c:v>oznaczenia- w trakcie trwania audycji </c:v>
                </c:pt>
              </c:strCache>
            </c:strRef>
          </c:cat>
          <c:val>
            <c:numRef>
              <c:f>'VOD klasyczne'!$H$24:$I$24</c:f>
              <c:numCache>
                <c:formatCode>0%</c:formatCode>
                <c:ptCount val="2"/>
                <c:pt idx="0">
                  <c:v>0.9375</c:v>
                </c:pt>
                <c:pt idx="1">
                  <c:v>0.875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859328"/>
        <c:axId val="89743360"/>
      </c:barChart>
      <c:catAx>
        <c:axId val="9385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89743360"/>
        <c:crosses val="autoZero"/>
        <c:auto val="1"/>
        <c:lblAlgn val="ctr"/>
        <c:lblOffset val="100"/>
        <c:noMultiLvlLbl val="0"/>
      </c:catAx>
      <c:valAx>
        <c:axId val="897433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93859328"/>
        <c:crosses val="autoZero"/>
        <c:crossBetween val="between"/>
      </c:valAx>
      <c:spPr>
        <a:solidFill>
          <a:sysClr val="window" lastClr="FFFFFF"/>
        </a:solidFill>
        <a:ln w="25400">
          <a:solidFill>
            <a:sysClr val="window" lastClr="FFFFFF"/>
          </a:solidFill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963539030642687E-2"/>
          <c:y val="1.6280242366232812E-2"/>
          <c:w val="0.92605939874993315"/>
          <c:h val="0.77954671703144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'VOD klasyczne'!$I$28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klasyczne'!$J$27:$L$27</c:f>
              <c:strCache>
                <c:ptCount val="3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</c:strCache>
            </c:strRef>
          </c:cat>
          <c:val>
            <c:numRef>
              <c:f>'VOD klasyczne'!$J$28:$L$28</c:f>
              <c:numCache>
                <c:formatCode>0%</c:formatCode>
                <c:ptCount val="3"/>
                <c:pt idx="0">
                  <c:v>0.8125</c:v>
                </c:pt>
                <c:pt idx="1">
                  <c:v>0.3125</c:v>
                </c:pt>
                <c:pt idx="2">
                  <c:v>0.375</c:v>
                </c:pt>
              </c:numCache>
            </c:numRef>
          </c:val>
        </c:ser>
        <c:ser>
          <c:idx val="1"/>
          <c:order val="1"/>
          <c:tx>
            <c:strRef>
              <c:f>'VOD klasyczne'!$I$29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klasyczne'!$J$27:$L$27</c:f>
              <c:strCache>
                <c:ptCount val="3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</c:strCache>
            </c:strRef>
          </c:cat>
          <c:val>
            <c:numRef>
              <c:f>'VOD klasyczne'!$J$29:$L$29</c:f>
              <c:numCache>
                <c:formatCode>0%</c:formatCode>
                <c:ptCount val="3"/>
                <c:pt idx="0">
                  <c:v>0.93</c:v>
                </c:pt>
                <c:pt idx="1">
                  <c:v>0.36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882880"/>
        <c:axId val="90069760"/>
      </c:barChart>
      <c:catAx>
        <c:axId val="93882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90069760"/>
        <c:crosses val="autoZero"/>
        <c:auto val="1"/>
        <c:lblAlgn val="ctr"/>
        <c:lblOffset val="100"/>
        <c:noMultiLvlLbl val="0"/>
      </c:catAx>
      <c:valAx>
        <c:axId val="900697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388288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klasyczne'!$E$28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klasyczne'!$E$29:$E$44</c:f>
              <c:numCache>
                <c:formatCode>General</c:formatCode>
                <c:ptCount val="16"/>
                <c:pt idx="1">
                  <c:v>13</c:v>
                </c:pt>
                <c:pt idx="6">
                  <c:v>3</c:v>
                </c:pt>
                <c:pt idx="7">
                  <c:v>12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'VOD klasyczne'!$F$28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klasyczne'!$F$29:$F$44</c:f>
              <c:numCache>
                <c:formatCode>General</c:formatCode>
                <c:ptCount val="16"/>
                <c:pt idx="1">
                  <c:v>9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13</c:v>
                </c:pt>
                <c:pt idx="10">
                  <c:v>11</c:v>
                </c:pt>
                <c:pt idx="11">
                  <c:v>11</c:v>
                </c:pt>
                <c:pt idx="12">
                  <c:v>13</c:v>
                </c:pt>
                <c:pt idx="13">
                  <c:v>12</c:v>
                </c:pt>
                <c:pt idx="14">
                  <c:v>13</c:v>
                </c:pt>
                <c:pt idx="15">
                  <c:v>13</c:v>
                </c:pt>
              </c:numCache>
            </c:numRef>
          </c:val>
        </c:ser>
        <c:ser>
          <c:idx val="2"/>
          <c:order val="2"/>
          <c:tx>
            <c:strRef>
              <c:f>'VOD klasyczne'!$G$28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'VOD klasyczne'!$D$29:$D$44</c:f>
              <c:strCache>
                <c:ptCount val="16"/>
                <c:pt idx="0">
                  <c:v>ncplus.pl</c:v>
                </c:pt>
                <c:pt idx="1">
                  <c:v>iplex.pl</c:v>
                </c:pt>
                <c:pt idx="2">
                  <c:v>chili.tv</c:v>
                </c:pt>
                <c:pt idx="3">
                  <c:v>playpuls.pl</c:v>
                </c:pt>
                <c:pt idx="4">
                  <c:v>mmtv.pl</c:v>
                </c:pt>
                <c:pt idx="5">
                  <c:v>orange.pl</c:v>
                </c:pt>
                <c:pt idx="6">
                  <c:v>ipla.tv</c:v>
                </c:pt>
                <c:pt idx="7">
                  <c:v>kinoplex.pl</c:v>
                </c:pt>
                <c:pt idx="8">
                  <c:v>player.pl</c:v>
                </c:pt>
                <c:pt idx="9">
                  <c:v>outfilm.pl</c:v>
                </c:pt>
                <c:pt idx="10">
                  <c:v>cineman.pl</c:v>
                </c:pt>
                <c:pt idx="11">
                  <c:v>eskago.pl</c:v>
                </c:pt>
                <c:pt idx="12">
                  <c:v>vod.tvp.pl</c:v>
                </c:pt>
                <c:pt idx="13">
                  <c:v>vod.pl</c:v>
                </c:pt>
                <c:pt idx="14">
                  <c:v>strefa.vod</c:v>
                </c:pt>
                <c:pt idx="15">
                  <c:v>vod.interia.tv</c:v>
                </c:pt>
              </c:strCache>
            </c:strRef>
          </c:cat>
          <c:val>
            <c:numRef>
              <c:f>'VOD klasyczne'!$G$29:$G$44</c:f>
              <c:numCache>
                <c:formatCode>General</c:formatCode>
                <c:ptCount val="16"/>
                <c:pt idx="0">
                  <c:v>4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13</c:v>
                </c:pt>
                <c:pt idx="14">
                  <c:v>13</c:v>
                </c:pt>
                <c:pt idx="15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73856"/>
        <c:axId val="89750848"/>
      </c:barChart>
      <c:catAx>
        <c:axId val="972738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89750848"/>
        <c:crosses val="autoZero"/>
        <c:auto val="1"/>
        <c:lblAlgn val="ctr"/>
        <c:lblOffset val="100"/>
        <c:noMultiLvlLbl val="0"/>
      </c:catAx>
      <c:valAx>
        <c:axId val="89750848"/>
        <c:scaling>
          <c:orientation val="minMax"/>
          <c:max val="14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972738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'VOD- calosc'!$J$57:$J$59</c:f>
              <c:strCache>
                <c:ptCount val="3"/>
                <c:pt idx="0">
                  <c:v>bezpłatne</c:v>
                </c:pt>
                <c:pt idx="1">
                  <c:v>mieszany</c:v>
                </c:pt>
                <c:pt idx="2">
                  <c:v>płatny</c:v>
                </c:pt>
              </c:strCache>
            </c:strRef>
          </c:cat>
          <c:val>
            <c:numRef>
              <c:f>'VOD- calosc'!$K$57:$K$59</c:f>
              <c:numCache>
                <c:formatCode>0%</c:formatCode>
                <c:ptCount val="3"/>
                <c:pt idx="0">
                  <c:v>0.67924528301886788</c:v>
                </c:pt>
                <c:pt idx="1">
                  <c:v>0.22641509433962265</c:v>
                </c:pt>
                <c:pt idx="2">
                  <c:v>9.4339622641509441E-2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calosc'!$N$61:$N$63</c:f>
              <c:strCache>
                <c:ptCount val="3"/>
                <c:pt idx="0">
                  <c:v>Reklamy w ofercie bezpłatnej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calosc'!$O$61:$O$63</c:f>
              <c:numCache>
                <c:formatCode>0%</c:formatCode>
                <c:ptCount val="3"/>
                <c:pt idx="0">
                  <c:v>0.63</c:v>
                </c:pt>
                <c:pt idx="1">
                  <c:v>0.51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488384"/>
        <c:axId val="89759040"/>
      </c:barChart>
      <c:catAx>
        <c:axId val="97488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89759040"/>
        <c:crosses val="autoZero"/>
        <c:auto val="1"/>
        <c:lblAlgn val="ctr"/>
        <c:lblOffset val="100"/>
        <c:noMultiLvlLbl val="0"/>
      </c:catAx>
      <c:valAx>
        <c:axId val="8975904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97488384"/>
        <c:crosses val="autoZero"/>
        <c:crossBetween val="between"/>
      </c:valAx>
      <c:spPr>
        <a:solidFill>
          <a:sysClr val="window" lastClr="FFFFFF"/>
        </a:solidFill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Arkusz1!$C$4:$C$22</c:f>
              <c:strCache>
                <c:ptCount val="19"/>
                <c:pt idx="0">
                  <c:v>Minimi.pl</c:v>
                </c:pt>
                <c:pt idx="1">
                  <c:v>Nc.plus</c:v>
                </c:pt>
                <c:pt idx="2">
                  <c:v>Lulek.tv</c:v>
                </c:pt>
                <c:pt idx="3">
                  <c:v>Teletoon</c:v>
                </c:pt>
                <c:pt idx="4">
                  <c:v>Hbogo.pl</c:v>
                </c:pt>
                <c:pt idx="5">
                  <c:v>Outfilm.pl</c:v>
                </c:pt>
                <c:pt idx="6">
                  <c:v>Eskago.pl</c:v>
                </c:pt>
                <c:pt idx="7">
                  <c:v>Fokus.tv</c:v>
                </c:pt>
                <c:pt idx="8">
                  <c:v>Mmtv.pl</c:v>
                </c:pt>
                <c:pt idx="9">
                  <c:v>Orange.pl</c:v>
                </c:pt>
                <c:pt idx="10">
                  <c:v>Iplex.pl</c:v>
                </c:pt>
                <c:pt idx="11">
                  <c:v>Tvp.vod.pl</c:v>
                </c:pt>
                <c:pt idx="12">
                  <c:v>Player.pl</c:v>
                </c:pt>
                <c:pt idx="13">
                  <c:v>Vod.toya.net</c:v>
                </c:pt>
                <c:pt idx="14">
                  <c:v>Cineman.pl</c:v>
                </c:pt>
                <c:pt idx="15">
                  <c:v>Strefavod.pl</c:v>
                </c:pt>
                <c:pt idx="16">
                  <c:v>Kinoplex.gazeta.pl</c:v>
                </c:pt>
                <c:pt idx="17">
                  <c:v>Vod.pl</c:v>
                </c:pt>
                <c:pt idx="18">
                  <c:v>Ipla.tv</c:v>
                </c:pt>
              </c:strCache>
            </c:strRef>
          </c:cat>
          <c:val>
            <c:numRef>
              <c:f>Arkusz1!$D$4:$D$22</c:f>
              <c:numCache>
                <c:formatCode>General</c:formatCode>
                <c:ptCount val="19"/>
                <c:pt idx="0">
                  <c:v>34</c:v>
                </c:pt>
                <c:pt idx="1">
                  <c:v>61</c:v>
                </c:pt>
                <c:pt idx="2">
                  <c:v>76</c:v>
                </c:pt>
                <c:pt idx="3">
                  <c:v>174</c:v>
                </c:pt>
                <c:pt idx="4">
                  <c:v>212</c:v>
                </c:pt>
                <c:pt idx="5">
                  <c:v>222</c:v>
                </c:pt>
                <c:pt idx="6">
                  <c:v>394</c:v>
                </c:pt>
                <c:pt idx="7">
                  <c:v>396</c:v>
                </c:pt>
                <c:pt idx="8">
                  <c:v>438</c:v>
                </c:pt>
                <c:pt idx="9">
                  <c:v>620</c:v>
                </c:pt>
                <c:pt idx="10">
                  <c:v>719</c:v>
                </c:pt>
                <c:pt idx="11">
                  <c:v>901</c:v>
                </c:pt>
                <c:pt idx="12">
                  <c:v>1013</c:v>
                </c:pt>
                <c:pt idx="13">
                  <c:v>1071</c:v>
                </c:pt>
                <c:pt idx="14">
                  <c:v>1172</c:v>
                </c:pt>
                <c:pt idx="15">
                  <c:v>1275</c:v>
                </c:pt>
                <c:pt idx="16">
                  <c:v>2075</c:v>
                </c:pt>
                <c:pt idx="17">
                  <c:v>2701</c:v>
                </c:pt>
                <c:pt idx="18">
                  <c:v>2861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563648"/>
        <c:axId val="97716480"/>
      </c:barChart>
      <c:catAx>
        <c:axId val="975636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97716480"/>
        <c:crosses val="autoZero"/>
        <c:auto val="1"/>
        <c:lblAlgn val="ctr"/>
        <c:lblOffset val="100"/>
        <c:noMultiLvlLbl val="0"/>
      </c:catAx>
      <c:valAx>
        <c:axId val="97716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75636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571597039676529"/>
                  <c:y val="2.77777777777777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66406484906366E-2"/>
                  <c:y val="8.33333333333333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Arkusz1!$C$3:$C$5</c:f>
              <c:strCache>
                <c:ptCount val="3"/>
                <c:pt idx="0">
                  <c:v>Audycje dla dzieci</c:v>
                </c:pt>
                <c:pt idx="1">
                  <c:v>Kino familijne</c:v>
                </c:pt>
                <c:pt idx="2">
                  <c:v>Pozostała oferta</c:v>
                </c:pt>
              </c:strCache>
            </c:strRef>
          </c:cat>
          <c:val>
            <c:numRef>
              <c:f>Arkusz1!$D$3:$D$5</c:f>
              <c:numCache>
                <c:formatCode>0.0%</c:formatCode>
                <c:ptCount val="3"/>
                <c:pt idx="0">
                  <c:v>0.02</c:v>
                </c:pt>
                <c:pt idx="1">
                  <c:v>1.6E-2</c:v>
                </c:pt>
                <c:pt idx="2">
                  <c:v>0.96399999999999997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0.33819</cdr:x>
      <cdr:y>0.88235</cdr:y>
    </cdr:from>
    <cdr:to>
      <cdr:x>0.36365</cdr:x>
      <cdr:y>0.92647</cdr:y>
    </cdr:to>
    <cdr:sp macro="" textlink="">
      <cdr:nvSpPr>
        <cdr:cNvPr id="2" name="Elipsa 1"/>
        <cdr:cNvSpPr/>
      </cdr:nvSpPr>
      <cdr:spPr>
        <a:xfrm xmlns:a="http://schemas.openxmlformats.org/drawingml/2006/main">
          <a:off x="2870160" y="4320480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0.55879</cdr:x>
      <cdr:y>0.80882</cdr:y>
    </cdr:from>
    <cdr:to>
      <cdr:x>0.58425</cdr:x>
      <cdr:y>0.85294</cdr:y>
    </cdr:to>
    <cdr:sp macro="" textlink="">
      <cdr:nvSpPr>
        <cdr:cNvPr id="3" name="Elipsa 2"/>
        <cdr:cNvSpPr/>
      </cdr:nvSpPr>
      <cdr:spPr>
        <a:xfrm xmlns:a="http://schemas.openxmlformats.org/drawingml/2006/main">
          <a:off x="4742368" y="3960440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0.55879</cdr:x>
      <cdr:y>0.76471</cdr:y>
    </cdr:from>
    <cdr:to>
      <cdr:x>0.58425</cdr:x>
      <cdr:y>0.80882</cdr:y>
    </cdr:to>
    <cdr:sp macro="" textlink="">
      <cdr:nvSpPr>
        <cdr:cNvPr id="4" name="Elipsa 3"/>
        <cdr:cNvSpPr/>
      </cdr:nvSpPr>
      <cdr:spPr>
        <a:xfrm xmlns:a="http://schemas.openxmlformats.org/drawingml/2006/main">
          <a:off x="4742368" y="3744416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0.89818</cdr:x>
      <cdr:y>0.01471</cdr:y>
    </cdr:from>
    <cdr:to>
      <cdr:x>0.92364</cdr:x>
      <cdr:y>0.05882</cdr:y>
    </cdr:to>
    <cdr:sp macro="" textlink="">
      <cdr:nvSpPr>
        <cdr:cNvPr id="5" name="Elipsa 4"/>
        <cdr:cNvSpPr/>
      </cdr:nvSpPr>
      <cdr:spPr>
        <a:xfrm xmlns:a="http://schemas.openxmlformats.org/drawingml/2006/main">
          <a:off x="7622688" y="72008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0.83879</cdr:x>
      <cdr:y>0.08824</cdr:y>
    </cdr:from>
    <cdr:to>
      <cdr:x>0.86424</cdr:x>
      <cdr:y>0.13235</cdr:y>
    </cdr:to>
    <cdr:sp macro="" textlink="">
      <cdr:nvSpPr>
        <cdr:cNvPr id="6" name="Elipsa 5"/>
        <cdr:cNvSpPr/>
      </cdr:nvSpPr>
      <cdr:spPr>
        <a:xfrm xmlns:a="http://schemas.openxmlformats.org/drawingml/2006/main">
          <a:off x="7118632" y="432048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0.83879</cdr:x>
      <cdr:y>0.13235</cdr:y>
    </cdr:from>
    <cdr:to>
      <cdr:x>0.86424</cdr:x>
      <cdr:y>0.17647</cdr:y>
    </cdr:to>
    <cdr:sp macro="" textlink="">
      <cdr:nvSpPr>
        <cdr:cNvPr id="7" name="Elipsa 6"/>
        <cdr:cNvSpPr/>
      </cdr:nvSpPr>
      <cdr:spPr>
        <a:xfrm xmlns:a="http://schemas.openxmlformats.org/drawingml/2006/main">
          <a:off x="7118632" y="648072"/>
          <a:ext cx="216024" cy="216024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DE146C-8D2F-460A-B0EF-8E7048B0ABEC}" type="datetimeFigureOut">
              <a:rPr lang="pl-PL"/>
              <a:pPr>
                <a:defRPr/>
              </a:pPr>
              <a:t>2015-10-30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5" y="4715634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6BEAC-7DE6-467F-B30C-DEC5E56804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39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09AF17-893B-4B56-B21D-2AC5713968D6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C09183-B0FB-4B45-914F-581891937827}" type="slidenum">
              <a:rPr lang="pl-PL" smtClean="0"/>
              <a:pPr>
                <a:defRPr/>
              </a:pPr>
              <a:t>16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6D09AB-744D-4782-ADCD-A59A34D45AB9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3C3311-C13C-4747-B2E0-B9CD338F9F9F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7F99-BCAA-4F61-97B1-D20DA355F0EF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8836-8CC0-4EE1-8D68-8F45B9C51C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2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30D0-F0A7-4E48-B6AA-ECEFCA1CF2FC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0A05-5EFF-4C42-9217-33DCF5B2B3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05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AD023-4099-4332-B89F-10BED96A87D0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64B3-BAA0-4C33-A633-158F02A52BC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05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97E7-C847-4976-B39E-BD06D68D6A31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3E3E-DE8A-42A0-ACAA-DCC84043D0F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42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E768-2D11-43AF-9CCE-B6580AE718E7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4872-7C59-4A7A-9EC0-7357E259F4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34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164E-2910-4AFD-8E13-A41A8405A6C4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4837-6357-40AE-9FD3-FEFFBF5AF85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16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1C2F7-990A-4E6D-ADA4-BB66F03B1FD6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053B-4843-4F9A-B914-ED07F60BC2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993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B4C5-D25E-4886-888A-4AB19C8F5A8E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AAE9-02CF-4920-9014-FDD2002926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6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4AD33-1F2C-4BC4-A889-5C678FDF5C6C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389-0465-4417-AAE8-98DF4D2BC9C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59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EE22-8B0D-40F8-B800-54B1AE0CB0B4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8FFA-4226-4DF0-B2C6-46AD5739B5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8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7560-7AB1-4A7E-8EF3-880B16F0D31C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5C6C-7B4E-49EB-803F-D842B3F0BC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54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9DFB4-9C88-4238-B7B4-088F4C540C6B}" type="datetime1">
              <a:rPr lang="pl-PL" smtClean="0"/>
              <a:t>2015-10-30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C4B5F-1B76-42F0-BC0D-A6C8BCF569C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244894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pl-PL" sz="2900" b="1" dirty="0" smtClean="0">
                <a:cs typeface="Arial" panose="020B0604020202020204" pitchFamily="34" charset="0"/>
              </a:rPr>
              <a:t>Wyniki kontroli internetowych dostawców audiowizualnych usług na żądanie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 smtClean="0">
                <a:solidFill>
                  <a:schemeClr val="tx1"/>
                </a:solidFill>
              </a:rPr>
              <a:t>Departament Monitoringu </a:t>
            </a:r>
            <a:r>
              <a:rPr lang="pl-PL" sz="2400" b="1" dirty="0">
                <a:solidFill>
                  <a:schemeClr val="tx1"/>
                </a:solidFill>
              </a:rPr>
              <a:t>Biura </a:t>
            </a:r>
            <a:r>
              <a:rPr lang="pl-PL" sz="2400" b="1" dirty="0" smtClean="0">
                <a:solidFill>
                  <a:schemeClr val="tx1"/>
                </a:solidFill>
              </a:rPr>
              <a:t>KRRiT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 smtClean="0">
                <a:solidFill>
                  <a:schemeClr val="tx1"/>
                </a:solidFill>
              </a:rPr>
              <a:t>Warszawa, lipiec- sierpień 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</p:txBody>
      </p:sp>
      <p:pic>
        <p:nvPicPr>
          <p:cNvPr id="2052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5" name="Podtytuł 2"/>
          <p:cNvSpPr>
            <a:spLocks noGrp="1"/>
          </p:cNvSpPr>
          <p:nvPr>
            <p:ph idx="1"/>
          </p:nvPr>
        </p:nvSpPr>
        <p:spPr>
          <a:xfrm>
            <a:off x="382712" y="1844824"/>
            <a:ext cx="8640959" cy="25922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/>
              <a:t>K</a:t>
            </a:r>
            <a:r>
              <a:rPr lang="pl-PL" sz="1600" dirty="0" smtClean="0">
                <a:solidFill>
                  <a:schemeClr val="tx1"/>
                </a:solidFill>
              </a:rPr>
              <a:t>ontrola wykazała, że niemal wszyscy czołowi polscy dostawcy VOD realizują przepisy </a:t>
            </a:r>
            <a:r>
              <a:rPr lang="pl-PL" sz="1600" dirty="0" smtClean="0"/>
              <a:t>u</a:t>
            </a:r>
            <a:r>
              <a:rPr lang="pl-PL" sz="1600" dirty="0" smtClean="0">
                <a:solidFill>
                  <a:schemeClr val="tx1"/>
                </a:solidFill>
              </a:rPr>
              <a:t>stawy o radiofonii i telewizji, w zakresie podawania danych o dostawcy, oznaczania audycji symbolami graficznymi w trakcie prezentacji w katalogu oraz w czasie trwania. </a:t>
            </a:r>
          </a:p>
          <a:p>
            <a:pPr marL="0" indent="0" algn="just" eaLnBrk="1" hangingPunct="1">
              <a:buNone/>
              <a:defRPr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/>
              <a:t>Podobnie jak w zeszłym roku w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najsłabszym stopniu realizują </a:t>
            </a:r>
            <a:r>
              <a:rPr lang="pl-PL" sz="1600" dirty="0" smtClean="0">
                <a:solidFill>
                  <a:schemeClr val="tx1"/>
                </a:solidFill>
              </a:rPr>
              <a:t>wymogi ustawy obligujące ich do </a:t>
            </a:r>
            <a:r>
              <a:rPr lang="pl-PL" sz="1600" b="1" dirty="0" smtClean="0">
                <a:solidFill>
                  <a:schemeClr val="accent2">
                    <a:lumMod val="75000"/>
                  </a:schemeClr>
                </a:solidFill>
              </a:rPr>
              <a:t>promowania audycji europejskich.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600" dirty="0" smtClean="0">
                <a:solidFill>
                  <a:schemeClr val="tx1"/>
                </a:solidFill>
              </a:rPr>
              <a:t>W dalszym ciągu śladowa jest oferta audycji dla osób </a:t>
            </a:r>
            <a:r>
              <a:rPr lang="pl-PL" sz="1600" dirty="0" smtClean="0"/>
              <a:t>niepełnosprawnych z dysfunkcją narządu </a:t>
            </a:r>
            <a:r>
              <a:rPr lang="pl-PL" sz="1600" dirty="0"/>
              <a:t>wzroku lub </a:t>
            </a:r>
            <a:r>
              <a:rPr lang="pl-PL" sz="1600" dirty="0" smtClean="0"/>
              <a:t>słuchu</a:t>
            </a:r>
            <a:r>
              <a:rPr lang="pl-PL" sz="1600" dirty="0"/>
              <a:t> </a:t>
            </a:r>
            <a:r>
              <a:rPr lang="pl-PL" sz="1600" dirty="0" smtClean="0"/>
              <a:t>( 2 serwisy, po 6 filmów każdy)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600" dirty="0" smtClean="0"/>
          </a:p>
          <a:p>
            <a:pPr marL="0" indent="0" algn="just" eaLnBrk="1" hangingPunct="1">
              <a:buNone/>
              <a:defRPr/>
            </a:pPr>
            <a:endParaRPr lang="pl-PL" sz="1800" dirty="0" smtClean="0"/>
          </a:p>
          <a:p>
            <a:pPr marL="0" indent="0" algn="just" eaLnBrk="1" hangingPunct="1">
              <a:buNone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395536" y="836712"/>
            <a:ext cx="8640960" cy="656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Klasyczne VOD- podsumowanie kontroli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7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684212"/>
            <a:ext cx="8208912" cy="8725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 (wszystkie 53 monitorowane serwisy)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677153"/>
              </p:ext>
            </p:extLst>
          </p:nvPr>
        </p:nvGraphicFramePr>
        <p:xfrm>
          <a:off x="467544" y="1556792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6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589280"/>
            <a:ext cx="8208912" cy="6794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104852"/>
              </p:ext>
            </p:extLst>
          </p:nvPr>
        </p:nvGraphicFramePr>
        <p:xfrm>
          <a:off x="683568" y="1412776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ytuł 1"/>
          <p:cNvSpPr txBox="1">
            <a:spLocks/>
          </p:cNvSpPr>
          <p:nvPr/>
        </p:nvSpPr>
        <p:spPr bwMode="auto">
          <a:xfrm>
            <a:off x="899592" y="6021287"/>
            <a:ext cx="7552456" cy="476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000" b="1" dirty="0" smtClean="0"/>
              <a:t>Średni czas trwania reklam przed audycją 1 min. 10 sek. 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5388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8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893560" y="669303"/>
            <a:ext cx="7616080" cy="75801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Przekazy handlowe w ofercie dla dzieci. 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 bwMode="auto">
          <a:xfrm>
            <a:off x="251520" y="1772816"/>
            <a:ext cx="8640959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W monitorowanych 53 serwisach 18 posiadało audycje dla dzieci i młodzieży z czego 10 serwisów przed audycjami udostępniano reklamy;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Najczęściej reklamowano zabawki (w 7 serwisach), oraz słodycze (w 5 serwisach);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Sporadycznie (w 2 przypadkach) reklamowano również farmaceutyki.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00" y="11663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467544" y="611932"/>
            <a:ext cx="8229600" cy="720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Oferta programowa- klasyczne VOD/ VOD dla dzieci i młodzieży </a:t>
            </a:r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2975317616"/>
              </p:ext>
            </p:extLst>
          </p:nvPr>
        </p:nvGraphicFramePr>
        <p:xfrm>
          <a:off x="540441" y="1298287"/>
          <a:ext cx="8156703" cy="405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 bwMode="auto">
          <a:xfrm>
            <a:off x="573872" y="5373216"/>
            <a:ext cx="787363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l-PL" sz="1800" dirty="0"/>
              <a:t>Łącznie na przedmiotowych stronach odnotowano 36256 filmów i innych audycji. Najwięcej z nich zaobserwowano na stronie – </a:t>
            </a:r>
            <a:r>
              <a:rPr lang="pl-PL" sz="1800" b="1" dirty="0" smtClean="0"/>
              <a:t>vod.interia.tv- </a:t>
            </a:r>
            <a:r>
              <a:rPr lang="pl-PL" sz="1800" b="1" dirty="0"/>
              <a:t>19841 (prawie 55% wszystkich monitorowanych </a:t>
            </a:r>
            <a:r>
              <a:rPr lang="pl-PL" sz="1800" b="1" dirty="0" smtClean="0"/>
              <a:t>audycji, nie uwzględnione na powyższym wykresie</a:t>
            </a:r>
            <a:r>
              <a:rPr lang="pl-PL" sz="1800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2015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00" y="11663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467544" y="611932"/>
            <a:ext cx="8229600" cy="720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Oferta programowa- klasyczne VOD/ VOD dla dzieci i młodzieży 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 bwMode="auto">
          <a:xfrm>
            <a:off x="573872" y="5013176"/>
            <a:ext cx="7873632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l-PL" sz="1800" dirty="0"/>
              <a:t>W badanych serwisach odnotowano zaledwie 804 audycji adresowanych dla dzieci, stanowiły one znikomy- (2%) udział udostępnianej oferty. Pięć serwisów w ogóle nie udostępniało żadnych audycji dla najmłodszych </a:t>
            </a:r>
            <a:r>
              <a:rPr lang="pl-PL" sz="1800" dirty="0" smtClean="0"/>
              <a:t>widzów. </a:t>
            </a:r>
            <a:r>
              <a:rPr lang="pl-PL" sz="1800" dirty="0"/>
              <a:t>S</a:t>
            </a:r>
            <a:r>
              <a:rPr lang="pl-PL" sz="1800" dirty="0" smtClean="0"/>
              <a:t>trony </a:t>
            </a:r>
            <a:r>
              <a:rPr lang="pl-PL" sz="1800" dirty="0"/>
              <a:t>dedykowane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całości  </a:t>
            </a:r>
            <a:r>
              <a:rPr lang="pl-PL" sz="1800" dirty="0" smtClean="0"/>
              <a:t>dzieciom, nie </a:t>
            </a:r>
            <a:r>
              <a:rPr lang="pl-PL" sz="1800" dirty="0"/>
              <a:t>udostępniały dużej liczby audycji. 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907654846"/>
              </p:ext>
            </p:extLst>
          </p:nvPr>
        </p:nvGraphicFramePr>
        <p:xfrm>
          <a:off x="683568" y="2057400"/>
          <a:ext cx="78488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65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872208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Monitoring przeprowadzili: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Ewa Brzozowska, Jacek Cieplak, Grażyna Krassowska, Paulina Staszczak, Agnieszka Wąsowska, Michał Wiśniewski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Opracowanie wyników: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Paulina Staszczak, Michał Wiśniewski   </a:t>
            </a:r>
            <a:endParaRPr lang="pl-PL" sz="2400" dirty="0"/>
          </a:p>
        </p:txBody>
      </p:sp>
      <p:pic>
        <p:nvPicPr>
          <p:cNvPr id="19460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250950" y="1772816"/>
            <a:ext cx="67687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Dziękuje za uwagę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16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72816"/>
            <a:ext cx="8373616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 lipcu- sierpniu 2015 roku monitoringiem objęto 53 witryny internetowe.  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Podzielono je, ze względu na specyfikę zawartości na cztery kategorie:</a:t>
            </a: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1. „Klasyczne VOD”- największe serwisy VOD, zawierające niemal wyłącznie filmy oraz seriale, do tej kategorii zaklasyfikowano 17 witryn;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2. „VOD- muzyczne”- serwisy VOD zawierające głównie teledyski oraz ciekawostki muzyczne- 6 witryn;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r>
              <a:rPr lang="pl-PL" sz="1600" dirty="0" smtClean="0">
                <a:solidFill>
                  <a:schemeClr val="tx1"/>
                </a:solidFill>
              </a:rPr>
              <a:t>3. </a:t>
            </a:r>
            <a:r>
              <a:rPr lang="pl-PL" sz="1600" dirty="0">
                <a:solidFill>
                  <a:schemeClr val="tx1"/>
                </a:solidFill>
              </a:rPr>
              <a:t>„Inne”- pozostałe serwisy zawierające audycje inne niż wyżej wymienione- np.: plotki z życia gwiazd (pudelek.tv, plotek.tv), serwisy poradnikowe (tv.auto-swiat.pl, ista.tv</a:t>
            </a:r>
            <a:r>
              <a:rPr lang="pl-PL" sz="1600" dirty="0" smtClean="0">
                <a:solidFill>
                  <a:schemeClr val="tx1"/>
                </a:solidFill>
              </a:rPr>
              <a:t>), serwisy „dziecięce” zawierające wyłącznie audycje adresowane do najmłodszych użytkowników 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(lulek.tv</a:t>
            </a:r>
            <a:r>
              <a:rPr lang="pl-PL" sz="1600" dirty="0">
                <a:solidFill>
                  <a:schemeClr val="tx1"/>
                </a:solidFill>
              </a:rPr>
              <a:t>, </a:t>
            </a:r>
            <a:r>
              <a:rPr lang="pl-PL" sz="1600" dirty="0" smtClean="0">
                <a:solidFill>
                  <a:schemeClr val="tx1"/>
                </a:solidFill>
              </a:rPr>
              <a:t>miniminiplus.pl) -  </a:t>
            </a:r>
            <a:r>
              <a:rPr lang="pl-PL" sz="1600" dirty="0">
                <a:solidFill>
                  <a:schemeClr val="tx1"/>
                </a:solidFill>
              </a:rPr>
              <a:t>30 witryn. </a:t>
            </a: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00808"/>
            <a:ext cx="8373616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Klasyczne Witryny VOD mogły otrzymać maksymalnie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14 punktów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pkt </a:t>
            </a:r>
            <a:r>
              <a:rPr lang="pl-PL" sz="1800" dirty="0">
                <a:solidFill>
                  <a:schemeClr val="tx1"/>
                </a:solidFill>
              </a:rPr>
              <a:t>za oznaczenia audycji symbolami graficznymi wskazującymi na przeznaczenie </a:t>
            </a:r>
            <a:r>
              <a:rPr lang="pl-PL" sz="1800" dirty="0" smtClean="0">
                <a:solidFill>
                  <a:schemeClr val="tx1"/>
                </a:solidFill>
              </a:rPr>
              <a:t>dla określonej </a:t>
            </a:r>
            <a:r>
              <a:rPr lang="pl-PL" sz="1800" dirty="0">
                <a:solidFill>
                  <a:schemeClr val="tx1"/>
                </a:solidFill>
              </a:rPr>
              <a:t>kategorii wiekowej: podczas </a:t>
            </a:r>
            <a:r>
              <a:rPr lang="pl-PL" sz="1800" dirty="0" smtClean="0">
                <a:solidFill>
                  <a:schemeClr val="tx1"/>
                </a:solidFill>
              </a:rPr>
              <a:t>wyboru audycji z </a:t>
            </a:r>
            <a:r>
              <a:rPr lang="pl-PL" sz="1800" dirty="0">
                <a:solidFill>
                  <a:schemeClr val="tx1"/>
                </a:solidFill>
              </a:rPr>
              <a:t>katalogu (3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podczas trwania audycji (3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podanie pełnych danych o </a:t>
            </a:r>
            <a:r>
              <a:rPr lang="pl-PL" sz="1800" dirty="0" smtClean="0">
                <a:solidFill>
                  <a:schemeClr val="tx1"/>
                </a:solidFill>
              </a:rPr>
              <a:t>podmiocie dostawcy usług: nazwie dostawcy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korespondencyjnego 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email (1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promowanie audycji europejskich: podawanie informacji o kraju produkcji danej audycji (1 </a:t>
            </a:r>
            <a:r>
              <a:rPr lang="pl-PL" sz="1800" dirty="0" smtClean="0">
                <a:solidFill>
                  <a:schemeClr val="tx1"/>
                </a:solidFill>
              </a:rPr>
              <a:t>pkt), posiadanie na stronie wyszukiwarek audycji ze względu na kraj pochodzenia (1 pkt), </a:t>
            </a:r>
            <a:r>
              <a:rPr lang="pl-PL" sz="1800" dirty="0">
                <a:solidFill>
                  <a:schemeClr val="tx1"/>
                </a:solidFill>
              </a:rPr>
              <a:t>za obecność na stronie osobnych katalogów zawierających audycje </a:t>
            </a:r>
            <a:r>
              <a:rPr lang="pl-PL" sz="1800" dirty="0" smtClean="0">
                <a:solidFill>
                  <a:schemeClr val="tx1"/>
                </a:solidFill>
              </a:rPr>
              <a:t>europejskie, w </a:t>
            </a:r>
            <a:r>
              <a:rPr lang="pl-PL" sz="1800" dirty="0">
                <a:solidFill>
                  <a:schemeClr val="tx1"/>
                </a:solidFill>
              </a:rPr>
              <a:t>tym </a:t>
            </a:r>
            <a:r>
              <a:rPr lang="pl-PL" sz="1800" dirty="0" smtClean="0">
                <a:solidFill>
                  <a:schemeClr val="tx1"/>
                </a:solidFill>
              </a:rPr>
              <a:t>polskie (1 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wskazanie Krajowej Rady jako organu właściwego w sprawach audiowizualnych usług medialnych na żądanie;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obecność w udostępnianych audycjach udogodnień dla osób niepełnosprawnych (audiodeskrypcji, tłumaczeń na język migowy</a:t>
            </a:r>
            <a:r>
              <a:rPr lang="pl-PL" sz="1800" dirty="0" smtClean="0">
                <a:solidFill>
                  <a:schemeClr val="tx1"/>
                </a:solidFill>
              </a:rPr>
              <a:t>).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16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9219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179387" y="520492"/>
            <a:ext cx="8706013" cy="7747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endParaRPr lang="pl-PL" sz="8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lasyczne VOD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 dane o podmiocie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034684"/>
              </p:ext>
            </p:extLst>
          </p:nvPr>
        </p:nvGraphicFramePr>
        <p:xfrm>
          <a:off x="683568" y="1484784"/>
          <a:ext cx="79208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229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 bwMode="auto">
          <a:xfrm>
            <a:off x="259938" y="684213"/>
            <a:ext cx="8604795" cy="80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lasyczne VOD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znaczenia graficzne- klasyfikacja wiekowa 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2758"/>
              </p:ext>
            </p:extLst>
          </p:nvPr>
        </p:nvGraphicFramePr>
        <p:xfrm>
          <a:off x="267250" y="1628800"/>
          <a:ext cx="848121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46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254218" y="520492"/>
            <a:ext cx="8604795" cy="964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lasyczne VOD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Promocja audycji europejskich</a:t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002510"/>
              </p:ext>
            </p:extLst>
          </p:nvPr>
        </p:nvGraphicFramePr>
        <p:xfrm>
          <a:off x="539552" y="1700808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632858" y="533356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dział audycji produkcji europejskiej w udostępnianej ofercie</a:t>
            </a: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  <p:pic>
        <p:nvPicPr>
          <p:cNvPr id="3" name="Obraz 2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1" y="1280756"/>
            <a:ext cx="8145017" cy="4141690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632857" y="5460004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Wśród 15 monitorowanych serwisów audycje produkcji europejskiej stanowiły 59%.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6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2653"/>
            <a:ext cx="8294920" cy="4566763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323529" y="5651152"/>
            <a:ext cx="8496944" cy="94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000" dirty="0" smtClean="0">
                <a:latin typeface="+mn-lt"/>
              </a:rPr>
              <a:t>W 10 najczęściej spotykanych katalogach oferta polska stanowiła zaledwie 10%. </a:t>
            </a:r>
            <a:endParaRPr lang="pl-PL" sz="2000" b="1" dirty="0">
              <a:latin typeface="+mn-lt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662738" y="668519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Udział audycji polskich w wybranych katalogach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1018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Klasyczne </a:t>
            </a:r>
            <a:r>
              <a:rPr lang="pl-PL" sz="2200" b="1" dirty="0" smtClean="0">
                <a:solidFill>
                  <a:schemeClr val="accent1">
                    <a:lumMod val="75000"/>
                  </a:schemeClr>
                </a:solidFill>
              </a:rPr>
              <a:t>VOD, kontrole 2013-2015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Wykres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50994"/>
              </p:ext>
            </p:extLst>
          </p:nvPr>
        </p:nvGraphicFramePr>
        <p:xfrm>
          <a:off x="333688" y="1340768"/>
          <a:ext cx="84867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5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9489</TotalTime>
  <Words>521</Words>
  <Application>Microsoft Office PowerPoint</Application>
  <PresentationFormat>Pokaz na ekranie (4:3)</PresentationFormat>
  <Paragraphs>95</Paragraphs>
  <Slides>16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Wyniki kontroli internetowych dostawców audiowizualnych usług na żądanie</vt:lpstr>
      <vt:lpstr>    METODOLOGIA     </vt:lpstr>
      <vt:lpstr>    METODOLOGIA     </vt:lpstr>
      <vt:lpstr>        </vt:lpstr>
      <vt:lpstr>        </vt:lpstr>
      <vt:lpstr>        </vt:lpstr>
      <vt:lpstr>        </vt:lpstr>
      <vt:lpstr>        </vt:lpstr>
      <vt:lpstr>   Klasyczne VOD, kontrole 2013-2015     </vt:lpstr>
      <vt:lpstr>Prezentacja programu PowerPoint</vt:lpstr>
      <vt:lpstr>Modele biznesowe dostawców VOD (wszystkie 53 monitorowane serwisy)</vt:lpstr>
      <vt:lpstr>Modele biznesowe dostawców VOD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Michal</dc:creator>
  <cp:lastModifiedBy>Krynska Joanna</cp:lastModifiedBy>
  <cp:revision>507</cp:revision>
  <cp:lastPrinted>2015-10-05T14:36:15Z</cp:lastPrinted>
  <dcterms:created xsi:type="dcterms:W3CDTF">2012-01-08T13:01:20Z</dcterms:created>
  <dcterms:modified xsi:type="dcterms:W3CDTF">2015-10-30T13:04:22Z</dcterms:modified>
</cp:coreProperties>
</file>