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81" r:id="rId3"/>
    <p:sldId id="271" r:id="rId4"/>
    <p:sldId id="272" r:id="rId5"/>
    <p:sldId id="273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8158-C54A-45AE-9766-9CAE85AE1FC6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3525-1560-4021-972B-9F55611DA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Zadania </a:t>
            </a:r>
            <a:r>
              <a:rPr lang="pl-PL" dirty="0" err="1" smtClean="0"/>
              <a:t>mediow</a:t>
            </a:r>
            <a:r>
              <a:rPr lang="pl-PL" dirty="0" smtClean="0"/>
              <a:t> z </a:t>
            </a:r>
            <a:r>
              <a:rPr lang="pl-PL" dirty="0" err="1" smtClean="0"/>
              <a:t>artykulu</a:t>
            </a:r>
            <a:r>
              <a:rPr lang="pl-PL" dirty="0" smtClean="0"/>
              <a:t> 1.1. na niebiesko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3525-1560-4021-972B-9F55611DA50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55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2013adversrtising monitoring: : 27 </a:t>
            </a:r>
            <a:r>
              <a:rPr lang="pl-PL" dirty="0" err="1" smtClean="0"/>
              <a:t>programs</a:t>
            </a:r>
            <a:r>
              <a:rPr lang="pl-PL" dirty="0" smtClean="0"/>
              <a:t> of public radio , 5 </a:t>
            </a:r>
            <a:r>
              <a:rPr lang="pl-PL" dirty="0" err="1" smtClean="0"/>
              <a:t>programs</a:t>
            </a:r>
            <a:r>
              <a:rPr lang="pl-PL" dirty="0" smtClean="0"/>
              <a:t> of TVP,</a:t>
            </a:r>
            <a:r>
              <a:rPr lang="pl-PL" baseline="0" dirty="0" smtClean="0"/>
              <a:t> 32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cable</a:t>
            </a:r>
            <a:r>
              <a:rPr lang="pl-PL" baseline="0" dirty="0" smtClean="0"/>
              <a:t> tv, 285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raadio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stations</a:t>
            </a:r>
            <a:r>
              <a:rPr lang="pl-PL" baseline="0" dirty="0" smtClean="0"/>
              <a:t>, 37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tv </a:t>
            </a:r>
            <a:r>
              <a:rPr lang="pl-PL" baseline="0" dirty="0" err="1" smtClean="0"/>
              <a:t>stations</a:t>
            </a:r>
            <a:r>
              <a:rPr lang="pl-PL" baseline="0" dirty="0" smtClean="0"/>
              <a:t>. </a:t>
            </a:r>
          </a:p>
          <a:p>
            <a:r>
              <a:rPr lang="pl-PL" baseline="0" dirty="0" err="1" smtClean="0"/>
              <a:t>Actions</a:t>
            </a:r>
            <a:r>
              <a:rPr lang="pl-PL" baseline="0" dirty="0" smtClean="0"/>
              <a:t>: </a:t>
            </a:r>
            <a:r>
              <a:rPr lang="pl-PL" baseline="0" dirty="0" err="1" smtClean="0"/>
              <a:t>motion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fines</a:t>
            </a:r>
            <a:r>
              <a:rPr lang="pl-PL" baseline="0" dirty="0" smtClean="0"/>
              <a:t> in 7 </a:t>
            </a:r>
            <a:r>
              <a:rPr lang="pl-PL" baseline="0" dirty="0" err="1" smtClean="0"/>
              <a:t>cases</a:t>
            </a:r>
            <a:r>
              <a:rPr lang="pl-PL" baseline="0" dirty="0" smtClean="0"/>
              <a:t> of TVP, 8 </a:t>
            </a:r>
            <a:r>
              <a:rPr lang="pl-PL" baseline="0" dirty="0" err="1" smtClean="0"/>
              <a:t>cases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private</a:t>
            </a:r>
            <a:r>
              <a:rPr lang="pl-PL" baseline="0" dirty="0" smtClean="0"/>
              <a:t> TV and 5 </a:t>
            </a:r>
            <a:r>
              <a:rPr lang="pl-PL" baseline="0" dirty="0" err="1" smtClean="0"/>
              <a:t>private</a:t>
            </a:r>
            <a:r>
              <a:rPr lang="pl-PL" baseline="0" dirty="0" smtClean="0"/>
              <a:t> radio.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25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In 2013: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check</a:t>
            </a:r>
            <a:r>
              <a:rPr lang="pl-PL" baseline="0" dirty="0" smtClean="0"/>
              <a:t> in 8 tv </a:t>
            </a:r>
            <a:r>
              <a:rPr lang="pl-PL" baseline="0" dirty="0" err="1" smtClean="0"/>
              <a:t>programmes</a:t>
            </a:r>
            <a:r>
              <a:rPr lang="pl-PL" baseline="0" dirty="0" smtClean="0"/>
              <a:t> (280 </a:t>
            </a:r>
            <a:r>
              <a:rPr lang="pl-PL" baseline="0" dirty="0" err="1" smtClean="0"/>
              <a:t>hours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programmes</a:t>
            </a:r>
            <a:r>
              <a:rPr lang="pl-PL" baseline="0" dirty="0" smtClean="0"/>
              <a:t>)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64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2013: </a:t>
            </a:r>
            <a:r>
              <a:rPr lang="pl-PL" dirty="0" err="1" smtClean="0"/>
              <a:t>checked</a:t>
            </a:r>
            <a:r>
              <a:rPr lang="pl-PL" dirty="0" smtClean="0"/>
              <a:t> 280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hours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broadcasts</a:t>
            </a:r>
            <a:r>
              <a:rPr lang="pl-PL" baseline="0" dirty="0" smtClean="0"/>
              <a:t> in 8 </a:t>
            </a:r>
            <a:r>
              <a:rPr lang="pl-PL" baseline="0" dirty="0" err="1" smtClean="0"/>
              <a:t>broadcasters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3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89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7F14-3872-4477-A040-DEC853F0C1F4}" type="datetimeFigureOut">
              <a:rPr lang="pl-PL" smtClean="0"/>
              <a:t>2015-09-11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tif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11" Type="http://schemas.openxmlformats.org/officeDocument/2006/relationships/image" Target="../media/image21.jpg"/><Relationship Id="rId5" Type="http://schemas.openxmlformats.org/officeDocument/2006/relationships/image" Target="../media/image15.gif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7534" y="442369"/>
            <a:ext cx="4824537" cy="98224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Monitoring rosyjskiej propagandy TV 2015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85718"/>
            <a:ext cx="8229600" cy="3592945"/>
          </a:xfrm>
        </p:spPr>
        <p:txBody>
          <a:bodyPr/>
          <a:lstStyle/>
          <a:p>
            <a:pPr marL="0" lvl="0" indent="0" hangingPunct="0">
              <a:buNone/>
            </a:pPr>
            <a:endParaRPr lang="pl-PL" sz="2000" dirty="0"/>
          </a:p>
          <a:p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82" y="1844825"/>
            <a:ext cx="1787783" cy="129614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44825"/>
            <a:ext cx="4964482" cy="3312368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1033310" y="5419617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Badanie audycji </a:t>
            </a:r>
            <a:r>
              <a:rPr lang="pl-PL" b="1" dirty="0"/>
              <a:t>informacyjnych i publicystycznych sześciu kanałów telewizji Federacji Rosyjskiej, jednego kanału niezależnego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rosyjskiej wersji </a:t>
            </a:r>
            <a:r>
              <a:rPr lang="pl-PL" b="1" dirty="0" err="1" smtClean="0"/>
              <a:t>Euronews</a:t>
            </a:r>
            <a:r>
              <a:rPr lang="pl-PL" b="1" dirty="0" smtClean="0"/>
              <a:t> w marcu 2015 r.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67" y="152799"/>
            <a:ext cx="1863203" cy="148970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3" y="3454057"/>
            <a:ext cx="2362200" cy="6381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53" y="4509120"/>
            <a:ext cx="2368243" cy="79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6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59832" y="37173"/>
            <a:ext cx="5626968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Uczestnicy monitoringu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6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MEMO </a:t>
            </a:r>
            <a:r>
              <a:rPr lang="pl-PL" b="1" dirty="0"/>
              <a:t>98 - </a:t>
            </a:r>
            <a:r>
              <a:rPr lang="pl-PL" b="1" dirty="0" smtClean="0"/>
              <a:t>słowacka organizacja </a:t>
            </a:r>
            <a:r>
              <a:rPr lang="pl-PL" b="1" dirty="0"/>
              <a:t>non-profit zajmującą się monitorowaniem </a:t>
            </a:r>
            <a:r>
              <a:rPr lang="pl-PL" b="1" dirty="0" smtClean="0"/>
              <a:t>mediów</a:t>
            </a: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b="1" dirty="0" smtClean="0"/>
              <a:t>z pomocą:</a:t>
            </a:r>
          </a:p>
          <a:p>
            <a:r>
              <a:rPr lang="pl-PL" dirty="0" err="1"/>
              <a:t>Internews</a:t>
            </a:r>
            <a:r>
              <a:rPr lang="pl-PL" dirty="0"/>
              <a:t> </a:t>
            </a:r>
            <a:r>
              <a:rPr lang="pl-PL" dirty="0" err="1" smtClean="0"/>
              <a:t>Ukraine</a:t>
            </a:r>
            <a:r>
              <a:rPr lang="pl-PL" dirty="0" smtClean="0"/>
              <a:t>;</a:t>
            </a:r>
          </a:p>
          <a:p>
            <a:r>
              <a:rPr lang="pl-PL" dirty="0" smtClean="0"/>
              <a:t>Klub </a:t>
            </a:r>
            <a:r>
              <a:rPr lang="pl-PL" dirty="0"/>
              <a:t>Prasy </a:t>
            </a:r>
            <a:r>
              <a:rPr lang="pl-PL" dirty="0" smtClean="0"/>
              <a:t>Erewań;</a:t>
            </a:r>
          </a:p>
          <a:p>
            <a:r>
              <a:rPr lang="pl-PL" dirty="0" smtClean="0"/>
              <a:t>Centrum </a:t>
            </a:r>
            <a:r>
              <a:rPr lang="pl-PL" dirty="0"/>
              <a:t>Niezależnego Dziennikarstwa w </a:t>
            </a:r>
            <a:r>
              <a:rPr lang="pl-PL" dirty="0" smtClean="0"/>
              <a:t>Mołdawii;</a:t>
            </a:r>
          </a:p>
          <a:p>
            <a:r>
              <a:rPr lang="pl-PL" dirty="0" smtClean="0"/>
              <a:t>Związek </a:t>
            </a:r>
            <a:r>
              <a:rPr lang="pl-PL" dirty="0"/>
              <a:t>Dziennikarzy „</a:t>
            </a:r>
            <a:r>
              <a:rPr lang="pl-PL" dirty="0" err="1"/>
              <a:t>Jeni</a:t>
            </a:r>
            <a:r>
              <a:rPr lang="pl-PL" dirty="0"/>
              <a:t> </a:t>
            </a:r>
            <a:r>
              <a:rPr lang="pl-PL" dirty="0" err="1"/>
              <a:t>Nesil</a:t>
            </a:r>
            <a:r>
              <a:rPr lang="pl-PL" dirty="0"/>
              <a:t>” z </a:t>
            </a:r>
            <a:r>
              <a:rPr lang="pl-PL" dirty="0" smtClean="0"/>
              <a:t>Azerbejdżanu;</a:t>
            </a:r>
          </a:p>
          <a:p>
            <a:r>
              <a:rPr lang="pl-PL" dirty="0" smtClean="0"/>
              <a:t>Białoruskie </a:t>
            </a:r>
            <a:r>
              <a:rPr lang="pl-PL" dirty="0"/>
              <a:t>Stowarzyszenie </a:t>
            </a:r>
            <a:r>
              <a:rPr lang="pl-PL" dirty="0" smtClean="0"/>
              <a:t>Dziennikarzy;</a:t>
            </a:r>
          </a:p>
          <a:p>
            <a:r>
              <a:rPr lang="pl-PL" dirty="0" smtClean="0"/>
              <a:t>Gruzińska Karta </a:t>
            </a:r>
            <a:r>
              <a:rPr lang="pl-PL" dirty="0"/>
              <a:t>Etyki Dziennikarskiej.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8562"/>
            <a:ext cx="2014120" cy="14602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3541"/>
            <a:ext cx="2808312" cy="87057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55851"/>
            <a:ext cx="1152128" cy="86643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40485"/>
            <a:ext cx="2827479" cy="68180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68" y="5781816"/>
            <a:ext cx="2433774" cy="93107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870" y="5589240"/>
            <a:ext cx="1494851" cy="1123646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22" y="5530140"/>
            <a:ext cx="1194697" cy="119469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045" y="5530140"/>
            <a:ext cx="1789755" cy="112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1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3553621" cy="1841080"/>
          </a:xfrm>
        </p:spPr>
        <p:txBody>
          <a:bodyPr>
            <a:normAutofit/>
          </a:bodyPr>
          <a:lstStyle/>
          <a:p>
            <a:r>
              <a:rPr lang="pl-PL" b="1" dirty="0" smtClean="0"/>
              <a:t>Obserwowane</a:t>
            </a:r>
            <a:br>
              <a:rPr lang="pl-PL" b="1" dirty="0" smtClean="0"/>
            </a:br>
            <a:r>
              <a:rPr lang="pl-PL" b="1" dirty="0" smtClean="0"/>
              <a:t>kanały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01744" y="6957392"/>
            <a:ext cx="4474840" cy="362989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pl-PL" sz="2400" dirty="0" smtClean="0"/>
              <a:t> </a:t>
            </a:r>
          </a:p>
          <a:p>
            <a:pPr marL="0" indent="0" hangingPunct="0">
              <a:buNone/>
            </a:pPr>
            <a:r>
              <a:rPr lang="pl-PL" sz="2400" dirty="0" smtClean="0"/>
              <a:t> </a:t>
            </a:r>
          </a:p>
          <a:p>
            <a:pPr marL="0" indent="0" hangingPunct="0">
              <a:buNone/>
            </a:pPr>
            <a:r>
              <a:rPr lang="pl-PL" sz="2400" dirty="0" err="1" smtClean="0"/>
              <a:t>Euronews</a:t>
            </a:r>
            <a:r>
              <a:rPr lang="pl-PL" sz="2400" dirty="0" smtClean="0"/>
              <a:t> </a:t>
            </a:r>
            <a:r>
              <a:rPr lang="pl-PL" sz="2400" dirty="0"/>
              <a:t>(serwis w języku rosyjskim</a:t>
            </a:r>
            <a:r>
              <a:rPr lang="pl-PL" sz="2400" dirty="0" smtClean="0"/>
              <a:t>)</a:t>
            </a:r>
          </a:p>
          <a:p>
            <a:pPr marL="0" indent="0" hangingPunct="0">
              <a:buNone/>
            </a:pPr>
            <a:r>
              <a:rPr lang="pl-PL" sz="2400" dirty="0" smtClean="0"/>
              <a:t>TV Deszcz (niezależna). </a:t>
            </a:r>
            <a:endParaRPr lang="pl-PL" sz="2400" dirty="0"/>
          </a:p>
          <a:p>
            <a:pPr marL="0" indent="0" hangingPunct="0">
              <a:buNone/>
            </a:pPr>
            <a:r>
              <a:rPr lang="pl-PL" sz="2400" dirty="0" smtClean="0"/>
              <a:t>, </a:t>
            </a:r>
            <a:endParaRPr lang="pl-PL" sz="2400" dirty="0"/>
          </a:p>
          <a:p>
            <a:pPr marL="0" indent="0" hangingPunct="0">
              <a:buNone/>
            </a:pPr>
            <a:endParaRPr lang="pl-PL" sz="24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5460"/>
            <a:ext cx="1027393" cy="74486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299772" y="3647872"/>
            <a:ext cx="1928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Kanał </a:t>
            </a:r>
            <a:r>
              <a:rPr lang="pl-PL" b="1" dirty="0" smtClean="0"/>
              <a:t>Pierwszy </a:t>
            </a:r>
            <a:endParaRPr lang="pl-PL" b="1" dirty="0"/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92150" y="6488668"/>
            <a:ext cx="108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TV </a:t>
            </a:r>
            <a:r>
              <a:rPr lang="en-US" dirty="0" err="1"/>
              <a:t>Dozhd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10" y="5632246"/>
            <a:ext cx="2204955" cy="846654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4137356" y="34632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Rosja 1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63" y="2424713"/>
            <a:ext cx="1328936" cy="1328936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7329601" y="3854632"/>
            <a:ext cx="59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NTV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95" y="4056628"/>
            <a:ext cx="1575618" cy="1575618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695709" y="56824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RBK</a:t>
            </a: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79" y="404664"/>
            <a:ext cx="2195736" cy="1235102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6890655" y="1639766"/>
            <a:ext cx="145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Russia </a:t>
            </a:r>
            <a:r>
              <a:rPr lang="pl-PL" b="1" dirty="0" err="1"/>
              <a:t>Today</a:t>
            </a:r>
            <a:r>
              <a:rPr lang="pl-PL" b="1" dirty="0"/>
              <a:t> </a:t>
            </a:r>
          </a:p>
          <a:p>
            <a:endParaRPr lang="pl-PL" dirty="0"/>
          </a:p>
        </p:txBody>
      </p:sp>
      <p:pic>
        <p:nvPicPr>
          <p:cNvPr id="30" name="Obraz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794" y="4724949"/>
            <a:ext cx="1971675" cy="1476375"/>
          </a:xfrm>
          <a:prstGeom prst="rect">
            <a:avLst/>
          </a:prstGeom>
        </p:spPr>
      </p:pic>
      <p:sp>
        <p:nvSpPr>
          <p:cNvPr id="31" name="Prostokąt 30"/>
          <p:cNvSpPr/>
          <p:nvPr/>
        </p:nvSpPr>
        <p:spPr>
          <a:xfrm>
            <a:off x="6213301" y="6413674"/>
            <a:ext cx="2351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pl-PL" dirty="0" err="1"/>
              <a:t>Euronews</a:t>
            </a:r>
            <a:r>
              <a:rPr lang="pl-PL" dirty="0"/>
              <a:t> </a:t>
            </a:r>
            <a:r>
              <a:rPr lang="pl-PL" dirty="0" smtClean="0"/>
              <a:t>(po rosyjsku)</a:t>
            </a:r>
            <a:endParaRPr lang="pl-PL" dirty="0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73" y="4039298"/>
            <a:ext cx="1346896" cy="1469341"/>
          </a:xfrm>
          <a:prstGeom prst="rect">
            <a:avLst/>
          </a:prstGeom>
        </p:spPr>
      </p:pic>
      <p:sp>
        <p:nvSpPr>
          <p:cNvPr id="34" name="pole tekstowe 33"/>
          <p:cNvSpPr txBox="1"/>
          <p:nvPr/>
        </p:nvSpPr>
        <p:spPr>
          <a:xfrm>
            <a:off x="3809102" y="5726396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Pierwszy Bałtycki 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5" y="1873214"/>
            <a:ext cx="1714500" cy="17145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29" y="2424713"/>
            <a:ext cx="2717787" cy="61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8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0652" y="332656"/>
            <a:ext cx="5145524" cy="1143000"/>
          </a:xfrm>
        </p:spPr>
        <p:txBody>
          <a:bodyPr>
            <a:normAutofit/>
          </a:bodyPr>
          <a:lstStyle/>
          <a:p>
            <a:pPr algn="l"/>
            <a:r>
              <a:rPr lang="pl-PL" b="1" dirty="0" smtClean="0"/>
              <a:t>Zasady monitoringu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pl-PL" sz="2400" b="1" dirty="0" smtClean="0"/>
              <a:t>Analiza ilościowa, czyli </a:t>
            </a:r>
            <a:r>
              <a:rPr lang="pl-PL" sz="2400" dirty="0" smtClean="0"/>
              <a:t>:</a:t>
            </a:r>
          </a:p>
          <a:p>
            <a:pPr hangingPunct="0"/>
            <a:r>
              <a:rPr lang="pl-PL" sz="2400" dirty="0"/>
              <a:t>I</a:t>
            </a:r>
            <a:r>
              <a:rPr lang="pl-PL" sz="2400" dirty="0" smtClean="0"/>
              <a:t>lość </a:t>
            </a:r>
            <a:r>
              <a:rPr lang="pl-PL" sz="2400" dirty="0"/>
              <a:t>czasu poświęconego na każdy </a:t>
            </a:r>
            <a:r>
              <a:rPr lang="pl-PL" sz="2400" dirty="0" smtClean="0"/>
              <a:t>temat;</a:t>
            </a:r>
          </a:p>
          <a:p>
            <a:pPr hangingPunct="0"/>
            <a:r>
              <a:rPr lang="pl-PL" sz="2400" dirty="0" smtClean="0"/>
              <a:t>Ton  </a:t>
            </a:r>
            <a:r>
              <a:rPr lang="pl-PL" sz="2400" dirty="0"/>
              <a:t>sprawozdań </a:t>
            </a:r>
            <a:r>
              <a:rPr lang="pl-PL" sz="2400" dirty="0" smtClean="0"/>
              <a:t>(pozytywny, neutralny, negatywny). </a:t>
            </a:r>
          </a:p>
          <a:p>
            <a:pPr marL="0" indent="0" hangingPunct="0">
              <a:buNone/>
            </a:pPr>
            <a:r>
              <a:rPr lang="pl-PL" sz="2400" b="1" dirty="0" smtClean="0"/>
              <a:t>Analiza jakościowa, czyli </a:t>
            </a:r>
            <a:r>
              <a:rPr lang="pl-PL" sz="2400" dirty="0" smtClean="0"/>
              <a:t>ocena przestrzeganie standardów </a:t>
            </a:r>
            <a:r>
              <a:rPr lang="pl-PL" sz="2400" dirty="0"/>
              <a:t>etycznych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zawodowych, takich </a:t>
            </a:r>
            <a:r>
              <a:rPr lang="pl-PL" sz="2400" dirty="0" smtClean="0"/>
              <a:t>jak:</a:t>
            </a:r>
          </a:p>
          <a:p>
            <a:pPr hangingPunct="0"/>
            <a:r>
              <a:rPr lang="pl-PL" sz="2400" dirty="0" smtClean="0"/>
              <a:t> zrównoważenie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dokładność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aktualność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wybór </a:t>
            </a:r>
            <a:r>
              <a:rPr lang="pl-PL" sz="2400" dirty="0"/>
              <a:t>i pozycjonowanie tematów, </a:t>
            </a:r>
            <a:endParaRPr lang="pl-PL" sz="2400" dirty="0" smtClean="0"/>
          </a:p>
          <a:p>
            <a:pPr hangingPunct="0"/>
            <a:r>
              <a:rPr lang="pl-PL" sz="2400" dirty="0" smtClean="0"/>
              <a:t>pomijanie </a:t>
            </a:r>
            <a:r>
              <a:rPr lang="pl-PL" sz="2400" dirty="0"/>
              <a:t>informacji, </a:t>
            </a:r>
            <a:endParaRPr lang="pl-PL" sz="2400" dirty="0" smtClean="0"/>
          </a:p>
          <a:p>
            <a:pPr hangingPunct="0"/>
            <a:r>
              <a:rPr lang="pl-PL" sz="2400" dirty="0"/>
              <a:t>u</a:t>
            </a:r>
            <a:r>
              <a:rPr lang="pl-PL" sz="2400" dirty="0" smtClean="0"/>
              <a:t>żywanie języka </a:t>
            </a:r>
            <a:r>
              <a:rPr lang="pl-PL" sz="2400" dirty="0"/>
              <a:t>nienawiści.</a:t>
            </a: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185805"/>
            <a:ext cx="928072" cy="672852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532440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20" y="3415895"/>
            <a:ext cx="3206681" cy="320668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2613"/>
            <a:ext cx="255512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2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81182"/>
            <a:ext cx="6756019" cy="105251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Cele rosyjskiej propagandy: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88290"/>
            <a:ext cx="8363272" cy="384527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przedstawianie </a:t>
            </a:r>
            <a:r>
              <a:rPr lang="pl-PL" b="1" dirty="0"/>
              <a:t>Ukrainy jako bankruta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na skutek </a:t>
            </a:r>
            <a:r>
              <a:rPr lang="pl-PL" dirty="0" err="1"/>
              <a:t>Euromajdanu</a:t>
            </a:r>
            <a:r>
              <a:rPr lang="pl-PL" dirty="0"/>
              <a:t> i </a:t>
            </a:r>
            <a:r>
              <a:rPr lang="pl-PL" dirty="0" smtClean="0"/>
              <a:t>dalszych zdarzeń</a:t>
            </a:r>
            <a:r>
              <a:rPr lang="pl-PL" dirty="0"/>
              <a:t>), </a:t>
            </a:r>
            <a:endParaRPr lang="pl-PL" dirty="0" smtClean="0"/>
          </a:p>
          <a:p>
            <a:r>
              <a:rPr lang="pl-PL" b="1" dirty="0" smtClean="0"/>
              <a:t>potępianie </a:t>
            </a:r>
            <a:r>
              <a:rPr lang="pl-PL" b="1" dirty="0"/>
              <a:t>Stanów Zjednoczonych </a:t>
            </a:r>
            <a:r>
              <a:rPr lang="pl-PL" dirty="0"/>
              <a:t>za „naruszanie zasad obowiązujących w </a:t>
            </a:r>
            <a:r>
              <a:rPr lang="pl-PL" dirty="0" smtClean="0"/>
              <a:t>relacjach międzynarodowych”;</a:t>
            </a:r>
          </a:p>
          <a:p>
            <a:r>
              <a:rPr lang="pl-PL" dirty="0" smtClean="0"/>
              <a:t>pokazywanie </a:t>
            </a:r>
            <a:r>
              <a:rPr lang="pl-PL" b="1" dirty="0"/>
              <a:t>UE jako </a:t>
            </a:r>
            <a:r>
              <a:rPr lang="pl-PL" b="1" dirty="0" smtClean="0"/>
              <a:t>instrumentu USA</a:t>
            </a:r>
            <a:r>
              <a:rPr lang="pl-PL" dirty="0" smtClean="0"/>
              <a:t>;</a:t>
            </a:r>
          </a:p>
          <a:p>
            <a:r>
              <a:rPr lang="pl-PL" dirty="0" smtClean="0"/>
              <a:t>krytykowanie </a:t>
            </a:r>
            <a:r>
              <a:rPr lang="pl-PL" b="1" dirty="0" smtClean="0"/>
              <a:t>UE jako </a:t>
            </a:r>
            <a:r>
              <a:rPr lang="pl-PL" b="1" dirty="0"/>
              <a:t>przeciwnej zasadom humanizmu, duchowości i zdrowego </a:t>
            </a:r>
            <a:r>
              <a:rPr lang="pl-PL" b="1" dirty="0" smtClean="0"/>
              <a:t>rozsądku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9" y="188181"/>
            <a:ext cx="1274455" cy="92398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3573016"/>
            <a:ext cx="1944216" cy="136385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908720"/>
            <a:ext cx="2282250" cy="70749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574204" y="342720"/>
            <a:ext cx="516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Wnioski z monitoringu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37342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6391" y="1012944"/>
            <a:ext cx="4207737" cy="105251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smtClean="0"/>
              <a:t>Środki propagandy 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9564" y="1847273"/>
            <a:ext cx="8229600" cy="4581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programach informacyjnych i publicystycznych rosyjskich kanałów telewizyjnych </a:t>
            </a:r>
            <a:r>
              <a:rPr lang="pl-PL" sz="2400" dirty="0" smtClean="0"/>
              <a:t>goście i gospodarze tych programów posługiwali się:  </a:t>
            </a:r>
          </a:p>
          <a:p>
            <a:r>
              <a:rPr lang="pl-PL" sz="2400" b="1" dirty="0" smtClean="0"/>
              <a:t>obraźliwym językiem i wrogą </a:t>
            </a:r>
            <a:r>
              <a:rPr lang="pl-PL" sz="2400" b="1" dirty="0"/>
              <a:t>retoryką </a:t>
            </a:r>
            <a:r>
              <a:rPr lang="pl-PL" sz="2400" dirty="0"/>
              <a:t>skierowaną przeciw oponentom i osobom o innych </a:t>
            </a:r>
            <a:r>
              <a:rPr lang="pl-PL" sz="2400" dirty="0" smtClean="0"/>
              <a:t>poglądach; </a:t>
            </a:r>
          </a:p>
          <a:p>
            <a:r>
              <a:rPr lang="pl-PL" sz="2400" b="1" dirty="0"/>
              <a:t>j</a:t>
            </a:r>
            <a:r>
              <a:rPr lang="pl-PL" sz="2400" b="1" dirty="0" smtClean="0"/>
              <a:t>ęzykiem </a:t>
            </a:r>
            <a:r>
              <a:rPr lang="pl-PL" sz="2400" b="1" dirty="0"/>
              <a:t>nienawiści i </a:t>
            </a:r>
            <a:r>
              <a:rPr lang="pl-PL" sz="2400" b="1" dirty="0" smtClean="0"/>
              <a:t>propagandy</a:t>
            </a:r>
            <a:r>
              <a:rPr lang="pl-PL" sz="2400" dirty="0" smtClean="0"/>
              <a:t>;</a:t>
            </a:r>
          </a:p>
          <a:p>
            <a:r>
              <a:rPr lang="pl-PL" sz="2400" b="1" dirty="0" smtClean="0"/>
              <a:t>stronniczością</a:t>
            </a:r>
            <a:r>
              <a:rPr lang="pl-PL" sz="2400" dirty="0" smtClean="0"/>
              <a:t>, naruszającą </a:t>
            </a:r>
            <a:r>
              <a:rPr lang="pl-PL" sz="2400" dirty="0"/>
              <a:t>zasady etyki mediów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</a:t>
            </a:r>
            <a:r>
              <a:rPr lang="pl-PL" sz="2400" dirty="0"/>
              <a:t>bezstronnego i obiektywnego </a:t>
            </a:r>
            <a:r>
              <a:rPr lang="pl-PL" sz="2400" dirty="0" smtClean="0"/>
              <a:t>dziennikarstwa;</a:t>
            </a:r>
          </a:p>
          <a:p>
            <a:r>
              <a:rPr lang="pl-PL" sz="2400" b="1" dirty="0" smtClean="0"/>
              <a:t>sympatią </a:t>
            </a:r>
            <a:r>
              <a:rPr lang="pl-PL" sz="2400" dirty="0" smtClean="0"/>
              <a:t>wykazywaną otwarcie do </a:t>
            </a:r>
            <a:r>
              <a:rPr lang="pl-PL" sz="2400" dirty="0"/>
              <a:t>jednej </a:t>
            </a:r>
            <a:r>
              <a:rPr lang="pl-PL" sz="2400" dirty="0" smtClean="0"/>
              <a:t>strony;</a:t>
            </a:r>
          </a:p>
          <a:p>
            <a:r>
              <a:rPr lang="pl-PL" sz="2400" b="1" dirty="0" smtClean="0"/>
              <a:t>niechęcią </a:t>
            </a:r>
            <a:r>
              <a:rPr lang="pl-PL" sz="2400" dirty="0"/>
              <a:t>wobec drugiej strony sporu </a:t>
            </a:r>
            <a:r>
              <a:rPr lang="pl-PL" sz="2400" dirty="0" smtClean="0"/>
              <a:t>politycznego.</a:t>
            </a:r>
            <a:endParaRPr lang="pl-PL" sz="2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39"/>
            <a:ext cx="1512168" cy="109632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588" y="404664"/>
            <a:ext cx="2313718" cy="71725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39"/>
            <a:ext cx="2554734" cy="1695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661248"/>
            <a:ext cx="1732037" cy="11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9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8331" y="401842"/>
            <a:ext cx="5049894" cy="1052513"/>
          </a:xfrm>
        </p:spPr>
        <p:txBody>
          <a:bodyPr>
            <a:normAutofit/>
          </a:bodyPr>
          <a:lstStyle/>
          <a:p>
            <a:pPr algn="l"/>
            <a:r>
              <a:rPr lang="pl-PL" dirty="0" smtClean="0"/>
              <a:t> </a:t>
            </a:r>
            <a:r>
              <a:rPr lang="pl-PL" b="1" dirty="0" smtClean="0"/>
              <a:t>Techniki manipulacji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 smtClean="0"/>
              <a:t>kłamstwa</a:t>
            </a:r>
            <a:r>
              <a:rPr lang="pl-PL" sz="2400" dirty="0"/>
              <a:t>, </a:t>
            </a:r>
            <a:endParaRPr lang="pl-PL" sz="2400" dirty="0" smtClean="0"/>
          </a:p>
          <a:p>
            <a:r>
              <a:rPr lang="pl-PL" sz="2400" dirty="0" smtClean="0"/>
              <a:t>selektywne </a:t>
            </a:r>
            <a:r>
              <a:rPr lang="pl-PL" sz="2400" dirty="0"/>
              <a:t>relacjonowanie faktów, </a:t>
            </a:r>
            <a:endParaRPr lang="pl-PL" sz="2400" dirty="0" smtClean="0"/>
          </a:p>
          <a:p>
            <a:r>
              <a:rPr lang="pl-PL" sz="2400" dirty="0" smtClean="0"/>
              <a:t>brak </a:t>
            </a:r>
            <a:r>
              <a:rPr lang="pl-PL" sz="2400" dirty="0"/>
              <a:t>transparentności i wiarygodności źródeł, </a:t>
            </a:r>
            <a:endParaRPr lang="pl-PL" sz="2400" dirty="0" smtClean="0"/>
          </a:p>
          <a:p>
            <a:r>
              <a:rPr lang="pl-PL" sz="2400" dirty="0" smtClean="0"/>
              <a:t>promowanie </a:t>
            </a:r>
            <a:r>
              <a:rPr lang="pl-PL" sz="2400" dirty="0"/>
              <a:t>zaskakujących wersji wydarzeń, </a:t>
            </a:r>
            <a:endParaRPr lang="pl-PL" sz="2400" dirty="0" smtClean="0"/>
          </a:p>
          <a:p>
            <a:r>
              <a:rPr lang="pl-PL" sz="2400" dirty="0" smtClean="0"/>
              <a:t>stosowanie </a:t>
            </a:r>
            <a:r>
              <a:rPr lang="pl-PL" sz="2400" dirty="0"/>
              <a:t>szufladkowania i stereotypów, </a:t>
            </a:r>
            <a:endParaRPr lang="pl-PL" sz="2400" dirty="0" smtClean="0"/>
          </a:p>
          <a:p>
            <a:r>
              <a:rPr lang="pl-PL" sz="2400" dirty="0" smtClean="0"/>
              <a:t>prowokacyjne </a:t>
            </a:r>
            <a:r>
              <a:rPr lang="pl-PL" sz="2400" dirty="0"/>
              <a:t>wypowiedzi, </a:t>
            </a:r>
            <a:endParaRPr lang="pl-PL" sz="2400" dirty="0" smtClean="0"/>
          </a:p>
          <a:p>
            <a:r>
              <a:rPr lang="pl-PL" sz="2400" dirty="0" smtClean="0"/>
              <a:t>podsycanie </a:t>
            </a:r>
            <a:r>
              <a:rPr lang="pl-PL" sz="2400" dirty="0"/>
              <a:t>emocji, </a:t>
            </a:r>
            <a:endParaRPr lang="pl-PL" sz="2400" dirty="0" smtClean="0"/>
          </a:p>
          <a:p>
            <a:r>
              <a:rPr lang="pl-PL" sz="2400" dirty="0" smtClean="0"/>
              <a:t>przyzwyczajanie </a:t>
            </a:r>
            <a:r>
              <a:rPr lang="pl-PL" sz="2400" dirty="0"/>
              <a:t>do wcześniej niedopuszczalnych opinii, </a:t>
            </a:r>
            <a:endParaRPr lang="pl-PL" sz="2400" dirty="0" smtClean="0"/>
          </a:p>
          <a:p>
            <a:r>
              <a:rPr lang="pl-PL" sz="2400" dirty="0" smtClean="0"/>
              <a:t>zastraszanie</a:t>
            </a:r>
            <a:r>
              <a:rPr lang="pl-PL" sz="2400" dirty="0"/>
              <a:t>, demonizowanie wroga </a:t>
            </a:r>
            <a:r>
              <a:rPr lang="pl-PL" sz="2400" dirty="0" smtClean="0"/>
              <a:t>(</a:t>
            </a:r>
            <a:r>
              <a:rPr lang="pl-PL" sz="2400" dirty="0"/>
              <a:t>władz amerykańskich i </a:t>
            </a:r>
            <a:r>
              <a:rPr lang="pl-PL" sz="2400" dirty="0" smtClean="0"/>
              <a:t>ukraińskich),</a:t>
            </a:r>
          </a:p>
          <a:p>
            <a:r>
              <a:rPr lang="pl-PL" sz="2400" dirty="0" smtClean="0"/>
              <a:t>manipulowanie </a:t>
            </a:r>
            <a:r>
              <a:rPr lang="pl-PL" sz="2400" dirty="0"/>
              <a:t>obrazami i </a:t>
            </a:r>
            <a:r>
              <a:rPr lang="pl-PL" sz="2400" dirty="0" smtClean="0"/>
              <a:t>dźwiękami,</a:t>
            </a:r>
          </a:p>
          <a:p>
            <a:r>
              <a:rPr lang="pl-PL" sz="2400" dirty="0" smtClean="0"/>
              <a:t>prezentowanie </a:t>
            </a:r>
            <a:r>
              <a:rPr lang="pl-PL" sz="2400" dirty="0"/>
              <a:t>pseudo-różnorodnych </a:t>
            </a:r>
            <a:r>
              <a:rPr lang="pl-PL" sz="2400" dirty="0" smtClean="0"/>
              <a:t>opinii,</a:t>
            </a:r>
            <a:endParaRPr lang="pl-PL" sz="2400" dirty="0"/>
          </a:p>
          <a:p>
            <a:r>
              <a:rPr lang="pl-PL" sz="2400" dirty="0" smtClean="0"/>
              <a:t>mieszanie </a:t>
            </a:r>
            <a:r>
              <a:rPr lang="pl-PL" sz="2400" dirty="0"/>
              <a:t>komentarzy i opinii z faktami.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1309591" cy="94945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960" y="1556792"/>
            <a:ext cx="2376264" cy="237626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24" y="4870440"/>
            <a:ext cx="2857500" cy="16002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365902" cy="73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1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krajewski\Pictures\Obserwator\IMG_16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13673" y="1289383"/>
            <a:ext cx="7516654" cy="486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173370"/>
            <a:ext cx="4176464" cy="1052513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            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7400" y="1924050"/>
            <a:ext cx="7975598" cy="4210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1" y="188640"/>
            <a:ext cx="1019944" cy="7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341</Words>
  <Application>Microsoft Office PowerPoint</Application>
  <PresentationFormat>Pokaz na ekranie (4:3)</PresentationFormat>
  <Paragraphs>86</Paragraphs>
  <Slides>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Monitoring rosyjskiej propagandy TV 2015 </vt:lpstr>
      <vt:lpstr>Uczestnicy monitoringu </vt:lpstr>
      <vt:lpstr>Obserwowane kanały </vt:lpstr>
      <vt:lpstr>Zasady monitoringu </vt:lpstr>
      <vt:lpstr>Cele rosyjskiej propagandy:</vt:lpstr>
      <vt:lpstr>Środki propagandy </vt:lpstr>
      <vt:lpstr> Techniki manipulacji </vt:lpstr>
      <vt:lpstr>            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stachowiak</dc:creator>
  <cp:lastModifiedBy>Twardowska Katarzyna</cp:lastModifiedBy>
  <cp:revision>32</cp:revision>
  <dcterms:created xsi:type="dcterms:W3CDTF">2013-07-04T08:00:19Z</dcterms:created>
  <dcterms:modified xsi:type="dcterms:W3CDTF">2015-09-11T11:22:02Z</dcterms:modified>
</cp:coreProperties>
</file>