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3" r:id="rId3"/>
    <p:sldId id="264" r:id="rId4"/>
    <p:sldId id="265" r:id="rId5"/>
    <p:sldId id="266" r:id="rId6"/>
    <p:sldId id="284" r:id="rId7"/>
    <p:sldId id="267" r:id="rId8"/>
    <p:sldId id="270" r:id="rId9"/>
    <p:sldId id="271" r:id="rId10"/>
    <p:sldId id="286" r:id="rId11"/>
    <p:sldId id="274" r:id="rId12"/>
    <p:sldId id="276" r:id="rId13"/>
    <p:sldId id="277" r:id="rId14"/>
    <p:sldId id="278" r:id="rId15"/>
    <p:sldId id="283" r:id="rId16"/>
    <p:sldId id="279" r:id="rId17"/>
    <p:sldId id="282" r:id="rId18"/>
    <p:sldId id="285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chowiak Barbara" initials="SB" lastIdx="3" clrIdx="0"/>
  <p:cmAuthor id="1" name="Mateusz Witański" initials="MW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E8"/>
    <a:srgbClr val="24A275"/>
    <a:srgbClr val="666666"/>
    <a:srgbClr val="424142"/>
    <a:srgbClr val="A7A7A7"/>
    <a:srgbClr val="A21C35"/>
    <a:srgbClr val="E54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3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6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D7CA-3F30-4CB6-80FE-4116EFCAE42C}" type="datetimeFigureOut">
              <a:rPr lang="pl-PL" smtClean="0"/>
              <a:t>2016-09-14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66AC4-FD87-46AD-A35D-B041370E2B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85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B368C-E5E6-489E-8DA5-6A5F327D3221}" type="datetimeFigureOut">
              <a:rPr lang="pl-PL" smtClean="0"/>
              <a:t>2016-09-14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7418D-F13F-4792-82A0-1329105E5D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56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836766" y="2812025"/>
            <a:ext cx="7650843" cy="1422592"/>
          </a:xfrm>
        </p:spPr>
        <p:txBody>
          <a:bodyPr anchor="t">
            <a:normAutofit/>
          </a:bodyPr>
          <a:lstStyle>
            <a:lvl1pPr algn="ctr">
              <a:defRPr sz="3600" b="1">
                <a:solidFill>
                  <a:srgbClr val="424142"/>
                </a:solidFill>
                <a:latin typeface="Garamond" panose="02020404030301010803" pitchFamily="18" charset="0"/>
              </a:defRPr>
            </a:lvl1pPr>
          </a:lstStyle>
          <a:p>
            <a:r>
              <a:rPr lang="pl-PL" dirty="0" smtClean="0"/>
              <a:t>Kliknij i wpisz tytuł tutaj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6766" y="4518471"/>
            <a:ext cx="7650843" cy="303518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solidFill>
                  <a:srgbClr val="A21C3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Wpisz imię i nazwisko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836766" y="4802325"/>
            <a:ext cx="7650843" cy="303518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solidFill>
                  <a:srgbClr val="666666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Miasto, 01.01.2015</a:t>
            </a:r>
          </a:p>
        </p:txBody>
      </p:sp>
    </p:spTree>
    <p:extLst>
      <p:ext uri="{BB962C8B-B14F-4D97-AF65-F5344CB8AC3E}">
        <p14:creationId xmlns:p14="http://schemas.microsoft.com/office/powerpoint/2010/main" val="1940325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820994" y="979232"/>
            <a:ext cx="7541610" cy="4876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685015" y="6317022"/>
            <a:ext cx="2147050" cy="228345"/>
          </a:xfrm>
        </p:spPr>
        <p:txBody>
          <a:bodyPr/>
          <a:lstStyle>
            <a:lvl1pPr>
              <a:defRPr sz="1400"/>
            </a:lvl1pPr>
          </a:lstStyle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‹#›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304800" y="6297865"/>
            <a:ext cx="1190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E54253"/>
                </a:solidFill>
              </a:rPr>
              <a:t>www.bwcg.eu</a:t>
            </a:r>
            <a:endParaRPr lang="pl-PL" sz="1200" dirty="0">
              <a:solidFill>
                <a:srgbClr val="E54253"/>
              </a:solidFill>
            </a:endParaRPr>
          </a:p>
        </p:txBody>
      </p:sp>
      <p:sp>
        <p:nvSpPr>
          <p:cNvPr id="10" name="pole tekstowe 9"/>
          <p:cNvSpPr txBox="1"/>
          <p:nvPr userDrawn="1"/>
        </p:nvSpPr>
        <p:spPr>
          <a:xfrm>
            <a:off x="1656736" y="6307696"/>
            <a:ext cx="4067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24142"/>
                </a:solidFill>
                <a:latin typeface="Garamond" panose="02020404030301010803" pitchFamily="18" charset="0"/>
              </a:rPr>
              <a:t>Każdego dnia wspieramy klientów w osiąganiu sukcesu</a:t>
            </a:r>
            <a:endParaRPr lang="pl-PL" sz="1200" b="1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684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2804992"/>
            <a:ext cx="7731125" cy="966907"/>
          </a:xfrm>
        </p:spPr>
        <p:txBody>
          <a:bodyPr anchor="t">
            <a:normAutofit/>
          </a:bodyPr>
          <a:lstStyle>
            <a:lvl1pPr algn="ctr">
              <a:defRPr sz="3200" b="1" baseline="0">
                <a:solidFill>
                  <a:srgbClr val="424142"/>
                </a:solidFill>
                <a:latin typeface="Garamond" panose="02020404030301010803" pitchFamily="18" charset="0"/>
              </a:defRPr>
            </a:lvl1pPr>
          </a:lstStyle>
          <a:p>
            <a:r>
              <a:rPr lang="pl-PL" dirty="0" smtClean="0"/>
              <a:t>Kliknij i wpisz tytuł sekcji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1850" y="3893498"/>
            <a:ext cx="7731125" cy="39549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A21C35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Dodatkowy podtytuł (jeśli potrzebny)</a:t>
            </a:r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938474" y="5889159"/>
            <a:ext cx="7517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424142"/>
                </a:solidFill>
                <a:latin typeface="Garamond" panose="02020404030301010803" pitchFamily="18" charset="0"/>
              </a:rPr>
              <a:t>Każdego dnia wspieramy klientów w osiąganiu sukcesu</a:t>
            </a:r>
            <a:endParaRPr lang="pl-PL" sz="1200" b="1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pole tekstowe 9"/>
          <p:cNvSpPr txBox="1"/>
          <p:nvPr userDrawn="1"/>
        </p:nvSpPr>
        <p:spPr>
          <a:xfrm>
            <a:off x="938474" y="6106515"/>
            <a:ext cx="7517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E54253"/>
                </a:solidFill>
              </a:rPr>
              <a:t>www.bwcg.eu</a:t>
            </a:r>
            <a:endParaRPr lang="pl-PL" sz="1400" dirty="0">
              <a:solidFill>
                <a:srgbClr val="E54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7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 z pełną informacją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 userDrawn="1"/>
        </p:nvSpPr>
        <p:spPr>
          <a:xfrm>
            <a:off x="2126534" y="1135610"/>
            <a:ext cx="4948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CE2E8"/>
                </a:solidFill>
                <a:latin typeface="Garamond" panose="02020404030301010803" pitchFamily="18" charset="0"/>
              </a:rPr>
              <a:t>Każdego dnia wspieramy klientów w osiąganiu sukcesu</a:t>
            </a:r>
          </a:p>
        </p:txBody>
      </p:sp>
      <p:sp>
        <p:nvSpPr>
          <p:cNvPr id="7" name="pole tekstowe 6"/>
          <p:cNvSpPr txBox="1"/>
          <p:nvPr userDrawn="1"/>
        </p:nvSpPr>
        <p:spPr>
          <a:xfrm>
            <a:off x="1400177" y="4922921"/>
            <a:ext cx="6400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Doradztwo, projekty, strategie, szkolenia:</a:t>
            </a:r>
            <a:r>
              <a:rPr lang="pl-PL" sz="1400" dirty="0">
                <a:solidFill>
                  <a:srgbClr val="FCE2E8"/>
                </a:solidFill>
              </a:rPr>
              <a:t/>
            </a:r>
            <a:br>
              <a:rPr lang="pl-PL" sz="1400" dirty="0">
                <a:solidFill>
                  <a:srgbClr val="FCE2E8"/>
                </a:solidFill>
              </a:rPr>
            </a:br>
            <a:r>
              <a:rPr lang="pl-PL" sz="1400" dirty="0">
                <a:solidFill>
                  <a:srgbClr val="FCE2E8"/>
                </a:solidFill>
              </a:rPr>
              <a:t>zarządzanie strategiczne, badania i analizy rynkowe, </a:t>
            </a:r>
          </a:p>
          <a:p>
            <a:pPr algn="ctr"/>
            <a:r>
              <a:rPr lang="pl-PL" sz="1400" dirty="0">
                <a:solidFill>
                  <a:srgbClr val="FCE2E8"/>
                </a:solidFill>
              </a:rPr>
              <a:t>zarządzanie projektem, komunikacja i budowanie wizerunku, teleinformatyka</a:t>
            </a:r>
          </a:p>
        </p:txBody>
      </p:sp>
      <p:sp>
        <p:nvSpPr>
          <p:cNvPr id="8" name="pole tekstowe 7"/>
          <p:cNvSpPr txBox="1"/>
          <p:nvPr userDrawn="1"/>
        </p:nvSpPr>
        <p:spPr>
          <a:xfrm>
            <a:off x="2126534" y="5774641"/>
            <a:ext cx="4948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+48 505 300 535          biuro@bwcg.eu          www.bwcg.eu</a:t>
            </a:r>
          </a:p>
        </p:txBody>
      </p:sp>
    </p:spTree>
    <p:extLst>
      <p:ext uri="{BB962C8B-B14F-4D97-AF65-F5344CB8AC3E}">
        <p14:creationId xmlns:p14="http://schemas.microsoft.com/office/powerpoint/2010/main" val="446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 skrócon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 userDrawn="1"/>
        </p:nvSpPr>
        <p:spPr>
          <a:xfrm>
            <a:off x="2126534" y="5403279"/>
            <a:ext cx="4948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CE2E8"/>
                </a:solidFill>
                <a:latin typeface="Garamond" panose="02020404030301010803" pitchFamily="18" charset="0"/>
              </a:rPr>
              <a:t>Każdego dnia wspieramy klientów w osiąganiu sukcesu</a:t>
            </a:r>
          </a:p>
        </p:txBody>
      </p:sp>
      <p:sp>
        <p:nvSpPr>
          <p:cNvPr id="7" name="pole tekstowe 6"/>
          <p:cNvSpPr txBox="1"/>
          <p:nvPr userDrawn="1"/>
        </p:nvSpPr>
        <p:spPr>
          <a:xfrm>
            <a:off x="2126534" y="5774641"/>
            <a:ext cx="4948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+48 505 300 535          biuro@bwcg.eu          www.bwcg.eu</a:t>
            </a:r>
          </a:p>
        </p:txBody>
      </p:sp>
    </p:spTree>
    <p:extLst>
      <p:ext uri="{BB962C8B-B14F-4D97-AF65-F5344CB8AC3E}">
        <p14:creationId xmlns:p14="http://schemas.microsoft.com/office/powerpoint/2010/main" val="41013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AA238-B7D4-4AB2-A515-7A4D8378A997}" type="datetimeFigureOut">
              <a:rPr lang="pl-PL" smtClean="0"/>
              <a:t>2016-09-14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16D4-EFCF-4C0F-A16D-3DBA00353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99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Analiza premierowych audycji</a:t>
            </a:r>
            <a:br>
              <a:rPr lang="pl-PL" dirty="0"/>
            </a:br>
            <a:r>
              <a:rPr lang="pl-PL" dirty="0"/>
              <a:t>adresowanych dla mniejszości ukraińskiej</a:t>
            </a:r>
            <a:br>
              <a:rPr lang="pl-PL" dirty="0"/>
            </a:br>
            <a:r>
              <a:rPr lang="pl-PL" dirty="0"/>
              <a:t>nadawanych w </a:t>
            </a:r>
            <a:r>
              <a:rPr lang="pl-PL" dirty="0" smtClean="0"/>
              <a:t>programach</a:t>
            </a:r>
            <a:br>
              <a:rPr lang="pl-PL" dirty="0" smtClean="0"/>
            </a:br>
            <a:r>
              <a:rPr lang="pl-PL" dirty="0" smtClean="0"/>
              <a:t>mediów </a:t>
            </a:r>
            <a:r>
              <a:rPr lang="pl-PL" dirty="0"/>
              <a:t>publicznych</a:t>
            </a:r>
            <a:br>
              <a:rPr lang="pl-PL" dirty="0"/>
            </a:br>
            <a:r>
              <a:rPr lang="pl-PL" dirty="0"/>
              <a:t>w okresie 23 maja – 6 czerwca 2016r.</a:t>
            </a:r>
          </a:p>
        </p:txBody>
      </p:sp>
    </p:spTree>
    <p:extLst>
      <p:ext uri="{BB962C8B-B14F-4D97-AF65-F5344CB8AC3E}">
        <p14:creationId xmlns:p14="http://schemas.microsoft.com/office/powerpoint/2010/main" val="156572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b="1" dirty="0" smtClean="0"/>
              <a:t>Stopień </a:t>
            </a:r>
            <a:r>
              <a:rPr lang="pl-PL" b="1" dirty="0"/>
              <a:t>posługiwania się </a:t>
            </a:r>
            <a:r>
              <a:rPr lang="pl-PL" b="1" dirty="0" smtClean="0"/>
              <a:t>językiem</a:t>
            </a:r>
            <a:br>
              <a:rPr lang="pl-PL" b="1" dirty="0" smtClean="0"/>
            </a:br>
            <a:r>
              <a:rPr lang="pl-PL" b="1" dirty="0" smtClean="0"/>
              <a:t>ukraińskim </a:t>
            </a:r>
            <a:r>
              <a:rPr lang="pl-PL" b="1" dirty="0"/>
              <a:t>w nadawanych </a:t>
            </a:r>
            <a:r>
              <a:rPr lang="pl-PL" b="1" dirty="0" smtClean="0"/>
              <a:t>audycjach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Dominującym językiem w badanych audycjach</a:t>
            </a:r>
            <a:br>
              <a:rPr lang="pl-PL" dirty="0" smtClean="0"/>
            </a:br>
            <a:r>
              <a:rPr lang="pl-PL" dirty="0" smtClean="0"/>
              <a:t>był język ukraiński. W przypadku kilku audycji częściowo używane były języki: polski, rosyjski</a:t>
            </a:r>
            <a:br>
              <a:rPr lang="pl-PL" dirty="0" smtClean="0"/>
            </a:br>
            <a:r>
              <a:rPr lang="pl-PL" dirty="0" smtClean="0"/>
              <a:t>oraz angielski (głównie w przytaczanych wypowiedziach).</a:t>
            </a:r>
          </a:p>
          <a:p>
            <a:pPr marL="0" indent="0">
              <a:buNone/>
            </a:pPr>
            <a:r>
              <a:rPr lang="pl-PL" dirty="0" smtClean="0"/>
              <a:t>Wyjątek stanowiły dwa programy nadawane</a:t>
            </a:r>
            <a:br>
              <a:rPr lang="pl-PL" dirty="0" smtClean="0"/>
            </a:br>
            <a:r>
              <a:rPr lang="pl-PL" dirty="0" smtClean="0"/>
              <a:t>w języku białoruskim w Polskim Radiu Białystok</a:t>
            </a:r>
            <a:br>
              <a:rPr lang="pl-PL" dirty="0" smtClean="0"/>
            </a:br>
            <a:r>
              <a:rPr lang="pl-PL" dirty="0" smtClean="0"/>
              <a:t>– „Przed wyjściem do cerkwi” oraz „</a:t>
            </a:r>
            <a:r>
              <a:rPr lang="pl-PL" dirty="0" err="1" smtClean="0"/>
              <a:t>Pażadalnaja</a:t>
            </a:r>
            <a:r>
              <a:rPr lang="pl-PL" dirty="0" smtClean="0"/>
              <a:t> </a:t>
            </a:r>
            <a:r>
              <a:rPr lang="pl-PL" dirty="0" err="1" smtClean="0"/>
              <a:t>pieśnia</a:t>
            </a:r>
            <a:r>
              <a:rPr lang="pl-PL" dirty="0" smtClean="0"/>
              <a:t>”.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10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Ilość </a:t>
            </a:r>
            <a:r>
              <a:rPr lang="pl-PL" b="1" dirty="0"/>
              <a:t>tematów poruszanych w </a:t>
            </a:r>
            <a:r>
              <a:rPr lang="pl-PL" b="1" dirty="0" smtClean="0"/>
              <a:t>nadawanych</a:t>
            </a:r>
            <a:br>
              <a:rPr lang="pl-PL" b="1" dirty="0" smtClean="0"/>
            </a:b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poszczególnych audycjach najczęściej poruszano dwa tematy. Ilość poruszanych tematów zwiększała się wraz ze zwiększeniem</a:t>
            </a:r>
            <a:br>
              <a:rPr lang="pl-PL" dirty="0" smtClean="0"/>
            </a:br>
            <a:r>
              <a:rPr lang="pl-PL" dirty="0" smtClean="0"/>
              <a:t>czasu trwania audycji.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11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15502"/>
              </p:ext>
            </p:extLst>
          </p:nvPr>
        </p:nvGraphicFramePr>
        <p:xfrm>
          <a:off x="4430489" y="3853540"/>
          <a:ext cx="3965120" cy="2094555"/>
        </p:xfrm>
        <a:graphic>
          <a:graphicData uri="http://schemas.openxmlformats.org/drawingml/2006/table">
            <a:tbl>
              <a:tblPr firstRow="1" firstCol="1" bandRow="1"/>
              <a:tblGrid>
                <a:gridCol w="793024"/>
                <a:gridCol w="793024"/>
                <a:gridCol w="793024"/>
                <a:gridCol w="793024"/>
                <a:gridCol w="793024"/>
              </a:tblGrid>
              <a:tr h="310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 temat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2-3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5-10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10-15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20-25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25-30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45-50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55-60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Cechy badania jakościowego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analiza treści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analiza odbiorców nadawanych audycji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12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b="1" dirty="0" smtClean="0"/>
              <a:t>Analiza </a:t>
            </a:r>
            <a:r>
              <a:rPr lang="pl-PL" b="1" dirty="0"/>
              <a:t>treści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Jej celem jest pokazanie, czy audycje </a:t>
            </a:r>
            <a:r>
              <a:rPr lang="pl-PL" dirty="0"/>
              <a:t>poruszają tematy </a:t>
            </a:r>
            <a:r>
              <a:rPr lang="pl-PL" dirty="0" smtClean="0"/>
              <a:t>istotne dla </a:t>
            </a:r>
            <a:r>
              <a:rPr lang="pl-PL" dirty="0"/>
              <a:t>mniejszości ukraińskiej</a:t>
            </a:r>
            <a:r>
              <a:rPr lang="pl-PL" dirty="0" smtClean="0"/>
              <a:t>. Dla oceny tematy zostały </a:t>
            </a:r>
            <a:r>
              <a:rPr lang="pl-PL" dirty="0"/>
              <a:t>podzielone na trzy </a:t>
            </a:r>
            <a:r>
              <a:rPr lang="pl-PL" dirty="0" smtClean="0"/>
              <a:t>grupy: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ważne dla Ukrainy jako państwa i narodu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dotyczące mniejszości ukraińskiej mieszkającej w całej Polsce oraz stosunki polsko-ukraińskie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dotyczące regionalnych i lokalnych spraw związanych z mniejszością ukraińską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13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Pierwsza grupa miała 30% udziału, druga</a:t>
            </a:r>
            <a:br>
              <a:rPr lang="pl-PL" dirty="0" smtClean="0"/>
            </a:br>
            <a:r>
              <a:rPr lang="pl-PL" dirty="0" smtClean="0"/>
              <a:t>grupa miała 50</a:t>
            </a:r>
            <a:r>
              <a:rPr lang="pl-PL" dirty="0"/>
              <a:t>% </a:t>
            </a:r>
            <a:r>
              <a:rPr lang="pl-PL" dirty="0" smtClean="0"/>
              <a:t>udziału, natomiast trzecia grupa miała </a:t>
            </a:r>
            <a:r>
              <a:rPr lang="pl-PL" dirty="0"/>
              <a:t>20% </a:t>
            </a:r>
            <a:r>
              <a:rPr lang="pl-PL" dirty="0" smtClean="0"/>
              <a:t>udziału </a:t>
            </a:r>
            <a:r>
              <a:rPr lang="pl-PL" dirty="0"/>
              <a:t>w tematyce </a:t>
            </a:r>
            <a:r>
              <a:rPr lang="pl-PL" dirty="0" smtClean="0"/>
              <a:t>poruszanej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badanych </a:t>
            </a:r>
            <a:r>
              <a:rPr lang="pl-PL" dirty="0" smtClean="0"/>
              <a:t>audycjach.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14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821" y="3306082"/>
            <a:ext cx="458470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Wśród nadawanych w badanym okresie</a:t>
            </a:r>
            <a:br>
              <a:rPr lang="pl-PL" dirty="0" smtClean="0"/>
            </a:br>
            <a:r>
              <a:rPr lang="pl-PL" dirty="0" smtClean="0"/>
              <a:t>audycji przeważały audycje publicystyczne oraz informacyjno-publicystyczne, w przypadku tych drugich publicystyka</a:t>
            </a:r>
            <a:r>
              <a:rPr lang="pl-PL" dirty="0"/>
              <a:t> </a:t>
            </a:r>
            <a:r>
              <a:rPr lang="pl-PL" dirty="0" smtClean="0"/>
              <a:t>zajmowała min. 80% audycji.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15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906487"/>
            <a:ext cx="5303837" cy="2789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4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b="1" dirty="0" smtClean="0"/>
              <a:t>Analiza </a:t>
            </a:r>
            <a:r>
              <a:rPr lang="pl-PL" b="1" dirty="0"/>
              <a:t>odbiorców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 ramach analizy wyodrębnione zostały następujące </a:t>
            </a:r>
            <a:r>
              <a:rPr lang="pl-PL" dirty="0"/>
              <a:t>grupy odbiorców: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mniejszość ukraińska zamieszkująca konkretne regiony </a:t>
            </a:r>
            <a:r>
              <a:rPr lang="pl-PL" dirty="0" smtClean="0"/>
              <a:t>Polski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 smtClean="0"/>
              <a:t>mniejszość </a:t>
            </a:r>
            <a:r>
              <a:rPr lang="pl-PL" dirty="0"/>
              <a:t>ukraińska zamieszkująca w </a:t>
            </a:r>
            <a:r>
              <a:rPr lang="pl-PL" dirty="0" smtClean="0"/>
              <a:t>Polsce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osoby posługujące się językiem </a:t>
            </a:r>
            <a:r>
              <a:rPr lang="pl-PL" dirty="0" smtClean="0"/>
              <a:t>ukraińskim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osoby zainteresowane tematyką ukraińską, nie posługujący się językiem </a:t>
            </a:r>
            <a:r>
              <a:rPr lang="pl-PL" dirty="0" smtClean="0"/>
              <a:t>ukraińskim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wyznawcy prawosławia zamieszkujący w </a:t>
            </a:r>
            <a:r>
              <a:rPr lang="pl-PL" dirty="0" smtClean="0"/>
              <a:t>Polsce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grupy etniczne i </a:t>
            </a:r>
            <a:r>
              <a:rPr lang="pl-PL" dirty="0" smtClean="0"/>
              <a:t>regionalne</a:t>
            </a:r>
            <a:endParaRPr lang="pl-PL" dirty="0"/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16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Podsumowanie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 smtClean="0"/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mniejszość </a:t>
            </a:r>
            <a:r>
              <a:rPr lang="pl-PL" dirty="0"/>
              <a:t>ukraińska ma możliwość korzystania z audycji oferujących bardzo szeroki zakres tematyki związanej ze sprawami ważnymi dla mniejszości narodowych, zarówno w skali lokalnej, jak i ogólnopolskiej czy </a:t>
            </a:r>
            <a:r>
              <a:rPr lang="pl-PL" dirty="0" smtClean="0"/>
              <a:t>europejskiej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dzięki </a:t>
            </a:r>
            <a:r>
              <a:rPr lang="pl-PL" dirty="0"/>
              <a:t>Internetowi </a:t>
            </a:r>
            <a:r>
              <a:rPr lang="pl-PL" dirty="0" smtClean="0"/>
              <a:t>słuchacze i </a:t>
            </a:r>
            <a:r>
              <a:rPr lang="pl-PL" dirty="0"/>
              <a:t>telewidzowie </a:t>
            </a:r>
            <a:r>
              <a:rPr lang="pl-PL" dirty="0" smtClean="0"/>
              <a:t>mają dostęp do </a:t>
            </a:r>
            <a:r>
              <a:rPr lang="pl-PL" dirty="0"/>
              <a:t>prawie </a:t>
            </a:r>
            <a:r>
              <a:rPr lang="pl-PL" dirty="0" smtClean="0"/>
              <a:t>wszystkich nadawanych</a:t>
            </a:r>
            <a:br>
              <a:rPr lang="pl-PL" dirty="0" smtClean="0"/>
            </a:br>
            <a:r>
              <a:rPr lang="pl-PL" dirty="0" smtClean="0"/>
              <a:t>w mediach </a:t>
            </a:r>
            <a:r>
              <a:rPr lang="pl-PL" dirty="0"/>
              <a:t>publicznych </a:t>
            </a:r>
            <a:r>
              <a:rPr lang="pl-PL" dirty="0" smtClean="0"/>
              <a:t>audycji, a także sięgać </a:t>
            </a:r>
            <a:r>
              <a:rPr lang="pl-PL" dirty="0"/>
              <a:t>po odcinki </a:t>
            </a:r>
            <a:r>
              <a:rPr lang="pl-PL" dirty="0" smtClean="0"/>
              <a:t>archiwalne lub oglądać/słuchać </a:t>
            </a:r>
            <a:r>
              <a:rPr lang="pl-PL" dirty="0"/>
              <a:t>audycji </a:t>
            </a:r>
            <a:r>
              <a:rPr lang="pl-PL" dirty="0" smtClean="0"/>
              <a:t>wielokrotnie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17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Prawie </a:t>
            </a:r>
            <a:r>
              <a:rPr lang="pl-PL" b="1" dirty="0"/>
              <a:t>wszystkie audycje </a:t>
            </a:r>
            <a:r>
              <a:rPr lang="pl-PL" dirty="0" smtClean="0"/>
              <a:t>emitowane przez publicznych nadawców </a:t>
            </a:r>
            <a:r>
              <a:rPr lang="pl-PL" b="1" dirty="0" smtClean="0"/>
              <a:t>spełniły </a:t>
            </a:r>
            <a:r>
              <a:rPr lang="pl-PL" b="1" dirty="0"/>
              <a:t>wszystkie kryteria zaproponowane przez KRRiT </a:t>
            </a:r>
            <a:r>
              <a:rPr lang="pl-PL" dirty="0"/>
              <a:t>dla audycji skierowanych do mniejszości narodowych</a:t>
            </a:r>
            <a:br>
              <a:rPr lang="pl-PL" dirty="0"/>
            </a:br>
            <a:r>
              <a:rPr lang="pl-PL" dirty="0"/>
              <a:t>i etnicznych – jedynie dwie audycje Polskiego Radia Białystok </a:t>
            </a:r>
            <a:r>
              <a:rPr lang="pl-PL" dirty="0" smtClean="0"/>
              <a:t>(</a:t>
            </a:r>
            <a:r>
              <a:rPr lang="pl-PL" dirty="0"/>
              <a:t>„Przed wyjściem do cerkwi” oraz „</a:t>
            </a:r>
            <a:r>
              <a:rPr lang="pl-PL" dirty="0" err="1"/>
              <a:t>Pażadalnaja</a:t>
            </a:r>
            <a:r>
              <a:rPr lang="pl-PL" dirty="0"/>
              <a:t> </a:t>
            </a:r>
            <a:r>
              <a:rPr lang="pl-PL" dirty="0" err="1"/>
              <a:t>piaśnia</a:t>
            </a:r>
            <a:r>
              <a:rPr lang="pl-PL" dirty="0" smtClean="0"/>
              <a:t>”) nie </a:t>
            </a:r>
            <a:r>
              <a:rPr lang="pl-PL" dirty="0"/>
              <a:t>spełniły kryterium językowego </a:t>
            </a:r>
            <a:r>
              <a:rPr lang="pl-PL" dirty="0" smtClean="0"/>
              <a:t>– premierowe odcinki w okresie 23.05.2016 – 5.06.2016 nadawane były w </a:t>
            </a:r>
            <a:r>
              <a:rPr lang="pl-PL" dirty="0"/>
              <a:t>języku </a:t>
            </a:r>
            <a:r>
              <a:rPr lang="pl-PL" dirty="0" smtClean="0"/>
              <a:t>białoruskim.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18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Przedmiot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treść </a:t>
            </a:r>
            <a:r>
              <a:rPr lang="pl-PL" dirty="0"/>
              <a:t>audycji skierowanych do ukraińskiej mniejszości narodowej nadawanych przez media </a:t>
            </a:r>
            <a:r>
              <a:rPr lang="pl-PL" dirty="0" smtClean="0"/>
              <a:t>publiczne w </a:t>
            </a:r>
            <a:r>
              <a:rPr lang="pl-PL" dirty="0"/>
              <a:t>Polsce pod kątem uwzględniania potrzeb mniejszości ukraińskiej </a:t>
            </a:r>
            <a:r>
              <a:rPr lang="pl-PL" dirty="0" smtClean="0"/>
              <a:t>oraz uwzględniających </a:t>
            </a:r>
            <a:r>
              <a:rPr lang="pl-PL" dirty="0"/>
              <a:t>„Stanowisko Komisji Wspólnej Rządu i Mniejszości </a:t>
            </a:r>
            <a:r>
              <a:rPr lang="pl-PL" dirty="0" smtClean="0"/>
              <a:t>Narodowych i Etnicznych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sprawie audycji dla mniejszości </a:t>
            </a:r>
            <a:r>
              <a:rPr lang="pl-PL" dirty="0" smtClean="0"/>
              <a:t>narodowych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etnicznych oraz audycji w języku </a:t>
            </a:r>
            <a:r>
              <a:rPr lang="pl-PL" dirty="0" smtClean="0"/>
              <a:t>regionalnym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publicznej radiofonii i telewizji”.</a:t>
            </a:r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2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Podmiot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audycje programów </a:t>
            </a:r>
            <a:r>
              <a:rPr lang="pl-PL" dirty="0"/>
              <a:t>mediów </a:t>
            </a:r>
            <a:r>
              <a:rPr lang="pl-PL" dirty="0" smtClean="0"/>
              <a:t>publicznych, skierowane </a:t>
            </a:r>
            <a:r>
              <a:rPr lang="pl-PL" dirty="0"/>
              <a:t>do mniejszości </a:t>
            </a:r>
            <a:r>
              <a:rPr lang="pl-PL" dirty="0" smtClean="0"/>
              <a:t>ukraińskiej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34 audycje wyemitowane </a:t>
            </a:r>
            <a:r>
              <a:rPr lang="pl-PL" dirty="0"/>
              <a:t>w 9 stacjach radiowych i telewizyjnych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premierowe audycje wyemitowane w okresie </a:t>
            </a:r>
            <a:r>
              <a:rPr lang="pl-PL" dirty="0"/>
              <a:t>między 23.05.2016 a </a:t>
            </a:r>
            <a:r>
              <a:rPr lang="pl-PL" dirty="0" smtClean="0"/>
              <a:t>5.06.2016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łączny czas </a:t>
            </a:r>
            <a:r>
              <a:rPr lang="pl-PL" dirty="0"/>
              <a:t>trwania </a:t>
            </a:r>
            <a:r>
              <a:rPr lang="pl-PL" dirty="0" smtClean="0"/>
              <a:t>wyemitowanych audycji to 14 </a:t>
            </a:r>
            <a:r>
              <a:rPr lang="pl-PL" dirty="0"/>
              <a:t>godzin i 13 minut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3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pl-PL" b="1" dirty="0" smtClean="0"/>
              <a:t>Badane programy i audycje mediów publicznych</a:t>
            </a:r>
            <a:r>
              <a:rPr lang="pl-PL" dirty="0" smtClean="0"/>
              <a:t>:</a:t>
            </a:r>
          </a:p>
          <a:p>
            <a:pPr lvl="0"/>
            <a:endParaRPr lang="pl-PL" dirty="0" smtClean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TVP3 </a:t>
            </a:r>
            <a:r>
              <a:rPr lang="pl-PL" dirty="0"/>
              <a:t>Regionalna – </a:t>
            </a:r>
            <a:r>
              <a:rPr lang="pl-PL" dirty="0" smtClean="0"/>
              <a:t>„</a:t>
            </a:r>
            <a:r>
              <a:rPr lang="pl-PL" dirty="0" err="1" smtClean="0"/>
              <a:t>Telenowyny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TVP3 Białystok </a:t>
            </a:r>
            <a:r>
              <a:rPr lang="pl-PL" dirty="0" smtClean="0"/>
              <a:t>– „Przegląd ukraiński”,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TVP3 Olsztyn – </a:t>
            </a:r>
            <a:r>
              <a:rPr lang="pl-PL" dirty="0" smtClean="0"/>
              <a:t>„Ukraińskie wieści”,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Białystok – </a:t>
            </a:r>
            <a:r>
              <a:rPr lang="pl-PL" dirty="0" smtClean="0"/>
              <a:t>„Dumka ukraińska”, „Przed wyjściem do cerkwi”, „</a:t>
            </a:r>
            <a:r>
              <a:rPr lang="pl-PL" dirty="0" err="1" smtClean="0"/>
              <a:t>Pażadalnaja</a:t>
            </a:r>
            <a:r>
              <a:rPr lang="pl-PL" dirty="0" smtClean="0"/>
              <a:t> </a:t>
            </a:r>
            <a:r>
              <a:rPr lang="pl-PL" dirty="0" err="1" smtClean="0"/>
              <a:t>pieśnia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Koszalin – </a:t>
            </a:r>
            <a:r>
              <a:rPr lang="pl-PL" dirty="0" smtClean="0"/>
              <a:t>„Serwis ukraiński”, „Magazyn ukraiński”,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Kraków – </a:t>
            </a:r>
            <a:r>
              <a:rPr lang="pl-PL" dirty="0" smtClean="0"/>
              <a:t>„</a:t>
            </a:r>
            <a:r>
              <a:rPr lang="pl-PL" dirty="0" err="1" smtClean="0"/>
              <a:t>Kermesz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Olsztyn – </a:t>
            </a:r>
            <a:r>
              <a:rPr lang="pl-PL" dirty="0" smtClean="0"/>
              <a:t>„Od niedzieli do niedzieli”,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Rzeszów – </a:t>
            </a:r>
            <a:r>
              <a:rPr lang="pl-PL" dirty="0" smtClean="0"/>
              <a:t>„</a:t>
            </a:r>
            <a:r>
              <a:rPr lang="pl-PL" dirty="0" err="1" smtClean="0"/>
              <a:t>Skrynia</a:t>
            </a:r>
            <a:r>
              <a:rPr lang="pl-PL" dirty="0" smtClean="0"/>
              <a:t>”, „Wiadomości dla Ukraińców”,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Szczecin – </a:t>
            </a:r>
            <a:r>
              <a:rPr lang="pl-PL" dirty="0" smtClean="0"/>
              <a:t>„</a:t>
            </a:r>
            <a:r>
              <a:rPr lang="pl-PL" dirty="0" err="1" smtClean="0"/>
              <a:t>Posydeńki</a:t>
            </a:r>
            <a:r>
              <a:rPr lang="pl-PL" dirty="0" smtClean="0"/>
              <a:t>”.</a:t>
            </a:r>
            <a:endParaRPr lang="pl-PL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4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Metoda badawcza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Metoda analizy treści – technika </a:t>
            </a:r>
            <a:r>
              <a:rPr lang="pl-PL" dirty="0"/>
              <a:t>badawcza służąca obiektywnemu, systematycznemu i ilościowemu opisowi jawnej zawartości komunikatów</a:t>
            </a:r>
            <a:r>
              <a:rPr lang="pl-PL" dirty="0" smtClean="0"/>
              <a:t>. Może przybrać jedną z dwóch lub obydwie formy: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badanie ilościowe – zliczanie </a:t>
            </a:r>
            <a:r>
              <a:rPr lang="pl-PL" dirty="0"/>
              <a:t>określonych, występujących w przekazie </a:t>
            </a:r>
            <a:r>
              <a:rPr lang="pl-PL" dirty="0" smtClean="0"/>
              <a:t>elementów</a:t>
            </a:r>
            <a:br>
              <a:rPr lang="pl-PL" dirty="0" smtClean="0"/>
            </a:br>
            <a:r>
              <a:rPr lang="pl-PL" dirty="0" smtClean="0"/>
              <a:t>wraz </a:t>
            </a:r>
            <a:r>
              <a:rPr lang="pl-PL" dirty="0"/>
              <a:t>z pomiarem ich </a:t>
            </a:r>
            <a:r>
              <a:rPr lang="pl-PL" dirty="0" smtClean="0"/>
              <a:t>nasilenia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badanie jakościowe – występowanie </a:t>
            </a:r>
            <a:r>
              <a:rPr lang="pl-PL" dirty="0"/>
              <a:t>charakterystycznych treści w ogóle, badanie intencji nadawcy oraz określenie kontekstu i okoliczności powstania </a:t>
            </a:r>
            <a:r>
              <a:rPr lang="pl-PL" dirty="0" smtClean="0"/>
              <a:t>treści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5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Przed badaniem właściwym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Przeprowadzenie wywiadów pogłębionych z przedstawicielami mniejszości ukraińskiej (wywiady anonimowe)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Analiza rynku mediów niepublicznych skierowanych do mniejszości ukraińskiej – Radio </a:t>
            </a:r>
            <a:r>
              <a:rPr lang="pl-PL" dirty="0" err="1" smtClean="0"/>
              <a:t>Orthodoxia</a:t>
            </a:r>
            <a:r>
              <a:rPr lang="pl-PL" dirty="0" smtClean="0"/>
              <a:t> (audycja „Ukraińskie Słowo”)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6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Wskaźniki badania ilościowego</a:t>
            </a:r>
            <a:r>
              <a:rPr lang="pl-PL" dirty="0" smtClean="0"/>
              <a:t>:</a:t>
            </a:r>
          </a:p>
          <a:p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nadawanych </a:t>
            </a:r>
            <a:r>
              <a:rPr lang="pl-PL" dirty="0" smtClean="0"/>
              <a:t>audycji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częstotliwość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czas emisji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czas trwania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osób biorących udział w audycjach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stopień posługiwania się językiem </a:t>
            </a:r>
            <a:r>
              <a:rPr lang="pl-PL" dirty="0" smtClean="0"/>
              <a:t>ukraińskim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nadawanych audycjach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tematów poruszanych w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stopień ogólności poruszanych </a:t>
            </a:r>
            <a:r>
              <a:rPr lang="pl-PL" dirty="0" smtClean="0"/>
              <a:t>zagadnień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nadawanych </a:t>
            </a:r>
            <a:r>
              <a:rPr lang="pl-PL" dirty="0" smtClean="0"/>
              <a:t>audycjach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7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Czas </a:t>
            </a:r>
            <a:r>
              <a:rPr lang="pl-PL" b="1" dirty="0"/>
              <a:t>emisji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Najczęściej wybieranym pasmem antenowym było pasmo wieczorne (między 18 a 21), dniem tygodnia niedziela.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8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42765"/>
              </p:ext>
            </p:extLst>
          </p:nvPr>
        </p:nvGraphicFramePr>
        <p:xfrm>
          <a:off x="2231573" y="3472541"/>
          <a:ext cx="6283773" cy="2403675"/>
        </p:xfrm>
        <a:graphic>
          <a:graphicData uri="http://schemas.openxmlformats.org/drawingml/2006/table">
            <a:tbl>
              <a:tblPr firstRow="1" firstCol="1" bandRow="1"/>
              <a:tblGrid>
                <a:gridCol w="698197"/>
                <a:gridCol w="880230"/>
                <a:gridCol w="642257"/>
                <a:gridCol w="572104"/>
                <a:gridCol w="766839"/>
                <a:gridCol w="629555"/>
                <a:gridCol w="698197"/>
                <a:gridCol w="698197"/>
                <a:gridCol w="698197"/>
              </a:tblGrid>
              <a:tr h="437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Poniedziałek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Wtorek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Środa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Czwartek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Piątek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Sobota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Niedziela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6-9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9-12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12-15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15-18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18-21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7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21-24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24-3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3-6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7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17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Czas </a:t>
            </a:r>
            <a:r>
              <a:rPr lang="pl-PL" b="1" dirty="0"/>
              <a:t>trwania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Najczęściej emitowano audycje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trwające od 25 do 30 minut,</a:t>
            </a:r>
            <a:br>
              <a:rPr lang="pl-PL" dirty="0" smtClean="0"/>
            </a:br>
            <a:r>
              <a:rPr lang="pl-PL" dirty="0" smtClean="0"/>
              <a:t>niewiele mniej było emisji</a:t>
            </a:r>
            <a:br>
              <a:rPr lang="pl-PL" dirty="0" smtClean="0"/>
            </a:br>
            <a:r>
              <a:rPr lang="pl-PL" dirty="0" smtClean="0"/>
              <a:t>audycji trwających od 10 do 15</a:t>
            </a:r>
            <a:br>
              <a:rPr lang="pl-PL" dirty="0" smtClean="0"/>
            </a:br>
            <a:r>
              <a:rPr lang="pl-PL" dirty="0" smtClean="0"/>
              <a:t>minut.</a:t>
            </a:r>
          </a:p>
          <a:p>
            <a:pPr marL="0" indent="0">
              <a:buNone/>
            </a:pPr>
            <a:r>
              <a:rPr lang="pl-PL" dirty="0" smtClean="0"/>
              <a:t>Najkrótsza audycja trwała</a:t>
            </a:r>
            <a:br>
              <a:rPr lang="pl-PL" dirty="0" smtClean="0"/>
            </a:br>
            <a:r>
              <a:rPr lang="pl-PL" dirty="0" smtClean="0"/>
              <a:t>do 5 minut, najdłuższa trwała</a:t>
            </a:r>
            <a:br>
              <a:rPr lang="pl-PL" dirty="0" smtClean="0"/>
            </a:br>
            <a:r>
              <a:rPr lang="pl-PL" dirty="0" smtClean="0"/>
              <a:t>prawie 60 minut.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9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1966459"/>
            <a:ext cx="2908300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630</Words>
  <Application>Microsoft Office PowerPoint</Application>
  <PresentationFormat>Pokaz na ekranie (4:3)</PresentationFormat>
  <Paragraphs>228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SimSun</vt:lpstr>
      <vt:lpstr>Arial</vt:lpstr>
      <vt:lpstr>Calibri</vt:lpstr>
      <vt:lpstr>Calibri Light</vt:lpstr>
      <vt:lpstr>Garamond</vt:lpstr>
      <vt:lpstr>Mangal</vt:lpstr>
      <vt:lpstr>Times New Roman</vt:lpstr>
      <vt:lpstr>Wingdings</vt:lpstr>
      <vt:lpstr>Motyw pakietu Office</vt:lpstr>
      <vt:lpstr>Analiza premierowych audycji adresowanych dla mniejszości ukraińskiej nadawanych w programach mediów publicznych w okresie 23 maja – 6 czerwca 2016r.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</dc:creator>
  <cp:lastModifiedBy>Twardowska Katarzyna</cp:lastModifiedBy>
  <cp:revision>59</cp:revision>
  <dcterms:created xsi:type="dcterms:W3CDTF">2015-03-31T07:21:30Z</dcterms:created>
  <dcterms:modified xsi:type="dcterms:W3CDTF">2016-09-14T07:26:06Z</dcterms:modified>
</cp:coreProperties>
</file>