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78" r:id="rId3"/>
    <p:sldId id="257" r:id="rId4"/>
    <p:sldId id="277" r:id="rId5"/>
    <p:sldId id="260" r:id="rId6"/>
    <p:sldId id="264" r:id="rId7"/>
    <p:sldId id="258" r:id="rId8"/>
    <p:sldId id="262" r:id="rId9"/>
    <p:sldId id="275" r:id="rId10"/>
    <p:sldId id="268" r:id="rId11"/>
    <p:sldId id="269" r:id="rId12"/>
    <p:sldId id="270" r:id="rId13"/>
    <p:sldId id="271" r:id="rId14"/>
    <p:sldId id="276" r:id="rId15"/>
    <p:sldId id="279" r:id="rId16"/>
    <p:sldId id="272" r:id="rId17"/>
    <p:sldId id="274"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09C7"/>
    <a:srgbClr val="AD2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1" d="100"/>
          <a:sy n="111" d="100"/>
        </p:scale>
        <p:origin x="-160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'Wykres nr 12'!$J$3</c:f>
              <c:strCache>
                <c:ptCount val="1"/>
                <c:pt idx="0">
                  <c:v>2016</c:v>
                </c:pt>
              </c:strCache>
            </c:strRef>
          </c:tx>
          <c:invertIfNegative val="0"/>
          <c:dLbls>
            <c:showLegendKey val="0"/>
            <c:showVal val="1"/>
            <c:showCatName val="0"/>
            <c:showSerName val="0"/>
            <c:showPercent val="0"/>
            <c:showBubbleSize val="0"/>
            <c:showLeaderLines val="0"/>
          </c:dLbls>
          <c:cat>
            <c:strRef>
              <c:f>'Wykres nr 12'!$I$4:$I$7</c:f>
              <c:strCache>
                <c:ptCount val="4"/>
                <c:pt idx="0">
                  <c:v>Handel</c:v>
                </c:pt>
                <c:pt idx="1">
                  <c:v>Produkty farmaceutyczne, leki</c:v>
                </c:pt>
                <c:pt idx="2">
                  <c:v>Żywność</c:v>
                </c:pt>
                <c:pt idx="3">
                  <c:v>Telekomunikacja</c:v>
                </c:pt>
              </c:strCache>
            </c:strRef>
          </c:cat>
          <c:val>
            <c:numRef>
              <c:f>'Wykres nr 12'!$J$4:$J$7</c:f>
              <c:numCache>
                <c:formatCode>General</c:formatCode>
                <c:ptCount val="4"/>
                <c:pt idx="0">
                  <c:v>1347.2</c:v>
                </c:pt>
                <c:pt idx="1">
                  <c:v>1008.1</c:v>
                </c:pt>
                <c:pt idx="2">
                  <c:v>932.4</c:v>
                </c:pt>
                <c:pt idx="3">
                  <c:v>772.5</c:v>
                </c:pt>
              </c:numCache>
            </c:numRef>
          </c:val>
        </c:ser>
        <c:ser>
          <c:idx val="1"/>
          <c:order val="1"/>
          <c:tx>
            <c:strRef>
              <c:f>'Wykres nr 12'!$K$3</c:f>
              <c:strCache>
                <c:ptCount val="1"/>
                <c:pt idx="0">
                  <c:v>2017</c:v>
                </c:pt>
              </c:strCache>
            </c:strRef>
          </c:tx>
          <c:spPr>
            <a:solidFill>
              <a:srgbClr val="FF0000"/>
            </a:solidFill>
          </c:spPr>
          <c:invertIfNegative val="0"/>
          <c:dLbls>
            <c:showLegendKey val="0"/>
            <c:showVal val="1"/>
            <c:showCatName val="0"/>
            <c:showSerName val="0"/>
            <c:showPercent val="0"/>
            <c:showBubbleSize val="0"/>
            <c:showLeaderLines val="0"/>
          </c:dLbls>
          <c:cat>
            <c:strRef>
              <c:f>'Wykres nr 12'!$I$4:$I$7</c:f>
              <c:strCache>
                <c:ptCount val="4"/>
                <c:pt idx="0">
                  <c:v>Handel</c:v>
                </c:pt>
                <c:pt idx="1">
                  <c:v>Produkty farmaceutyczne, leki</c:v>
                </c:pt>
                <c:pt idx="2">
                  <c:v>Żywność</c:v>
                </c:pt>
                <c:pt idx="3">
                  <c:v>Telekomunikacja</c:v>
                </c:pt>
              </c:strCache>
            </c:strRef>
          </c:cat>
          <c:val>
            <c:numRef>
              <c:f>'Wykres nr 12'!$K$4:$K$7</c:f>
              <c:numCache>
                <c:formatCode>General</c:formatCode>
                <c:ptCount val="4"/>
                <c:pt idx="0">
                  <c:v>1398.7</c:v>
                </c:pt>
                <c:pt idx="1">
                  <c:v>1064.0999999999999</c:v>
                </c:pt>
                <c:pt idx="2">
                  <c:v>881.1</c:v>
                </c:pt>
                <c:pt idx="3">
                  <c:v>705</c:v>
                </c:pt>
              </c:numCache>
            </c:numRef>
          </c:val>
        </c:ser>
        <c:dLbls>
          <c:showLegendKey val="0"/>
          <c:showVal val="0"/>
          <c:showCatName val="0"/>
          <c:showSerName val="0"/>
          <c:showPercent val="0"/>
          <c:showBubbleSize val="0"/>
        </c:dLbls>
        <c:gapWidth val="150"/>
        <c:axId val="122692352"/>
        <c:axId val="122693888"/>
      </c:barChart>
      <c:catAx>
        <c:axId val="122692352"/>
        <c:scaling>
          <c:orientation val="minMax"/>
        </c:scaling>
        <c:delete val="0"/>
        <c:axPos val="b"/>
        <c:numFmt formatCode="General" sourceLinked="1"/>
        <c:majorTickMark val="out"/>
        <c:minorTickMark val="none"/>
        <c:tickLblPos val="nextTo"/>
        <c:txPr>
          <a:bodyPr/>
          <a:lstStyle/>
          <a:p>
            <a:pPr>
              <a:defRPr sz="1400" b="1">
                <a:solidFill>
                  <a:schemeClr val="tx1"/>
                </a:solidFill>
              </a:defRPr>
            </a:pPr>
            <a:endParaRPr lang="pl-PL"/>
          </a:p>
        </c:txPr>
        <c:crossAx val="122693888"/>
        <c:crosses val="autoZero"/>
        <c:auto val="1"/>
        <c:lblAlgn val="ctr"/>
        <c:lblOffset val="100"/>
        <c:noMultiLvlLbl val="0"/>
      </c:catAx>
      <c:valAx>
        <c:axId val="122693888"/>
        <c:scaling>
          <c:orientation val="minMax"/>
        </c:scaling>
        <c:delete val="0"/>
        <c:axPos val="l"/>
        <c:majorGridlines/>
        <c:numFmt formatCode="General" sourceLinked="1"/>
        <c:majorTickMark val="out"/>
        <c:minorTickMark val="none"/>
        <c:tickLblPos val="nextTo"/>
        <c:crossAx val="122692352"/>
        <c:crosses val="autoZero"/>
        <c:crossBetween val="between"/>
      </c:valAx>
    </c:plotArea>
    <c:legend>
      <c:legendPos val="r"/>
      <c:layout/>
      <c:overlay val="0"/>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0.13084</cdr:x>
      <cdr:y>0.57084</cdr:y>
    </cdr:from>
    <cdr:to>
      <cdr:x>0.23245</cdr:x>
      <cdr:y>0.64685</cdr:y>
    </cdr:to>
    <cdr:sp macro="" textlink="">
      <cdr:nvSpPr>
        <cdr:cNvPr id="2" name="pole tekstowe 1"/>
        <cdr:cNvSpPr txBox="1"/>
      </cdr:nvSpPr>
      <cdr:spPr>
        <a:xfrm xmlns:a="http://schemas.openxmlformats.org/drawingml/2006/main">
          <a:off x="772694" y="2146299"/>
          <a:ext cx="600033" cy="2857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pl-PL" sz="1600" b="1" dirty="0"/>
            <a:t>3,8</a:t>
          </a:r>
          <a:r>
            <a:rPr lang="pl-PL" sz="1100" b="1" dirty="0"/>
            <a:t>%</a:t>
          </a:r>
        </a:p>
      </cdr:txBody>
    </cdr:sp>
  </cdr:relSizeAnchor>
  <cdr:relSizeAnchor xmlns:cdr="http://schemas.openxmlformats.org/drawingml/2006/chartDrawing">
    <cdr:from>
      <cdr:x>0.33628</cdr:x>
      <cdr:y>0.57618</cdr:y>
    </cdr:from>
    <cdr:to>
      <cdr:x>0.43788</cdr:x>
      <cdr:y>0.65218</cdr:y>
    </cdr:to>
    <cdr:sp macro="" textlink="">
      <cdr:nvSpPr>
        <cdr:cNvPr id="3" name="pole tekstowe 1"/>
        <cdr:cNvSpPr txBox="1"/>
      </cdr:nvSpPr>
      <cdr:spPr>
        <a:xfrm xmlns:a="http://schemas.openxmlformats.org/drawingml/2006/main">
          <a:off x="1985879" y="2166353"/>
          <a:ext cx="600033" cy="2857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pl-PL" sz="1100" b="1" baseline="0" dirty="0"/>
            <a:t>   </a:t>
          </a:r>
          <a:r>
            <a:rPr lang="pl-PL" sz="1400" b="1" baseline="0" dirty="0"/>
            <a:t>5</a:t>
          </a:r>
          <a:r>
            <a:rPr lang="pl-PL" sz="1400" b="1" dirty="0"/>
            <a:t>,6</a:t>
          </a:r>
          <a:r>
            <a:rPr lang="pl-PL" sz="1100" b="1" dirty="0"/>
            <a:t>%</a:t>
          </a:r>
        </a:p>
      </cdr:txBody>
    </cdr:sp>
  </cdr:relSizeAnchor>
  <cdr:relSizeAnchor xmlns:cdr="http://schemas.openxmlformats.org/drawingml/2006/chartDrawing">
    <cdr:from>
      <cdr:x>0.53492</cdr:x>
      <cdr:y>0.57618</cdr:y>
    </cdr:from>
    <cdr:to>
      <cdr:x>0.63652</cdr:x>
      <cdr:y>0.65218</cdr:y>
    </cdr:to>
    <cdr:sp macro="" textlink="">
      <cdr:nvSpPr>
        <cdr:cNvPr id="4" name="pole tekstowe 1"/>
        <cdr:cNvSpPr txBox="1"/>
      </cdr:nvSpPr>
      <cdr:spPr>
        <a:xfrm xmlns:a="http://schemas.openxmlformats.org/drawingml/2006/main">
          <a:off x="3158957" y="2166352"/>
          <a:ext cx="600033" cy="2857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pl-PL" sz="1100" b="1" baseline="0" dirty="0"/>
            <a:t>   -5</a:t>
          </a:r>
          <a:r>
            <a:rPr lang="pl-PL" sz="1100" b="1" dirty="0"/>
            <a:t>,5%</a:t>
          </a:r>
        </a:p>
      </cdr:txBody>
    </cdr:sp>
  </cdr:relSizeAnchor>
  <cdr:relSizeAnchor xmlns:cdr="http://schemas.openxmlformats.org/drawingml/2006/chartDrawing">
    <cdr:from>
      <cdr:x>0.73865</cdr:x>
      <cdr:y>0.56818</cdr:y>
    </cdr:from>
    <cdr:to>
      <cdr:x>0.84026</cdr:x>
      <cdr:y>0.64418</cdr:y>
    </cdr:to>
    <cdr:sp macro="" textlink="">
      <cdr:nvSpPr>
        <cdr:cNvPr id="5" name="pole tekstowe 1"/>
        <cdr:cNvSpPr txBox="1"/>
      </cdr:nvSpPr>
      <cdr:spPr>
        <a:xfrm xmlns:a="http://schemas.openxmlformats.org/drawingml/2006/main">
          <a:off x="4362116" y="2136274"/>
          <a:ext cx="600033" cy="28576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pl-PL" sz="1100" b="1" dirty="0"/>
            <a:t>  8,7%</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4C376E-09DE-4D7F-A54A-F0F026C61E91}" type="datetimeFigureOut">
              <a:rPr lang="pl-PL" smtClean="0"/>
              <a:t>2018-06-29</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118A5D-E77F-4687-9929-566EF3124F1D}" type="slidenum">
              <a:rPr lang="pl-PL" smtClean="0"/>
              <a:t>‹#›</a:t>
            </a:fld>
            <a:endParaRPr lang="pl-PL"/>
          </a:p>
        </p:txBody>
      </p:sp>
    </p:spTree>
    <p:extLst>
      <p:ext uri="{BB962C8B-B14F-4D97-AF65-F5344CB8AC3E}">
        <p14:creationId xmlns:p14="http://schemas.microsoft.com/office/powerpoint/2010/main" val="140649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smtClean="0"/>
              <a:t>Zdaniem UOKiK, kodeks określa mało dotkliwe sankcje za naruszenie jego zasad. Np. poinformowanie o nagannym zachowaniu skierowane wyłącznie sygnatariuszy samoregulacji. W opinii UOKiK, sankcją powinno też być między innymi upublicznienie orzeczenia sądu dyscyplinarnego ze wskazaniem nazwy suplementu i producenta. W kwestii sądu dyscyplinarnego Urząd uznał, że ważne jest, aby skierować sprawę do niego mogli też konsumenci i ich organizacje, a nie wyłącznie producenci, którzy przystąpili do kodeksu. Zastrzeżenia UOKiK dotyczyły również tego, że sąd dyscyplinarny zajmowałby się jedynie sprawami, wobec których organy administracji publicznej czy sądy powszechne nie prowadziłyby działań. Mogłoby dojść do sytuacji, w której sąd ten nie zajmowałby się żadnymi sprawami, a już z pewnością żadnej nie byłby w stanie dokończyć. W efekcie to administracja rozwiązywałaby problemy dotyczące reklam suplementów diety, a nie branża, która się do tego zobowiązała, przyjmując kodeks dobrych praktyk. </a:t>
            </a:r>
          </a:p>
          <a:p>
            <a:r>
              <a:rPr lang="pl-PL" dirty="0" smtClean="0"/>
              <a:t> </a:t>
            </a:r>
          </a:p>
          <a:p>
            <a:r>
              <a:rPr lang="pl-PL" dirty="0" smtClean="0"/>
              <a:t>Zdaniem UOKiK, kodeks określa mało dotkliwe sankcje za naruszenie jego zasad. Np. poinformowanie o nagannym zachowaniu skierowane wyłącznie sygnatariuszy samoregulacji. W opinii UOKiK, sankcją powinno też być między innymi upublicznienie orzeczenia sądu dyscyplinarnego ze wskazaniem nazwy suplementu i producenta. W kwestii sądu dyscyplinarnego Urząd uznał, że ważne jest, aby skierować sprawę do niego mogli też konsumenci i ich organizacje, a nie wyłącznie producenci, którzy przystąpili do kodeksu. Zastrzeżenia UOKiK dotyczyły również tego, że sąd dyscyplinarny zajmowałby się jedynie sprawami, wobec których organy administracji publicznej czy sądy powszechne nie prowadziłyby działań. Mogłoby dojść do sytuacji, w której sąd ten nie zajmowałby się żadnymi sprawami, a już z pewnością żadnej nie byłby w stanie dokończyć. W efekcie to administracja rozwiązywałaby problemy dotyczące reklam suplementów diety, a nie branża, która się do tego zobowiązała, przyjmując kodeks dobrych praktyk. </a:t>
            </a:r>
          </a:p>
          <a:p>
            <a:r>
              <a:rPr lang="pl-PL" dirty="0" smtClean="0"/>
              <a:t> </a:t>
            </a:r>
          </a:p>
          <a:p>
            <a:endParaRPr lang="pl-PL" dirty="0"/>
          </a:p>
        </p:txBody>
      </p:sp>
      <p:sp>
        <p:nvSpPr>
          <p:cNvPr id="4" name="Symbol zastępczy numeru slajdu 3"/>
          <p:cNvSpPr>
            <a:spLocks noGrp="1"/>
          </p:cNvSpPr>
          <p:nvPr>
            <p:ph type="sldNum" sz="quarter" idx="10"/>
          </p:nvPr>
        </p:nvSpPr>
        <p:spPr/>
        <p:txBody>
          <a:bodyPr/>
          <a:lstStyle/>
          <a:p>
            <a:fld id="{EE118A5D-E77F-4687-9929-566EF3124F1D}" type="slidenum">
              <a:rPr lang="pl-PL" smtClean="0"/>
              <a:t>7</a:t>
            </a:fld>
            <a:endParaRPr lang="pl-PL"/>
          </a:p>
        </p:txBody>
      </p:sp>
    </p:spTree>
    <p:extLst>
      <p:ext uri="{BB962C8B-B14F-4D97-AF65-F5344CB8AC3E}">
        <p14:creationId xmlns:p14="http://schemas.microsoft.com/office/powerpoint/2010/main" val="1127891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smtClean="0"/>
              <a:t>Zdaniem urzędu, suplementy </a:t>
            </a:r>
            <a:r>
              <a:rPr lang="pl-PL" b="1" dirty="0" err="1" smtClean="0"/>
              <a:t>RenoPuren</a:t>
            </a:r>
            <a:r>
              <a:rPr lang="pl-PL" b="1" dirty="0" smtClean="0"/>
              <a:t> Zatoki Hot i </a:t>
            </a:r>
            <a:r>
              <a:rPr lang="pl-PL" b="1" dirty="0" err="1" smtClean="0"/>
              <a:t>RenoPuren</a:t>
            </a:r>
            <a:r>
              <a:rPr lang="pl-PL" b="1" dirty="0" smtClean="0"/>
              <a:t> Zatoki Junior były prezentowane tak, aby sprawiały wrażenie, że mają właściwości lecznicze.</a:t>
            </a:r>
            <a:r>
              <a:rPr lang="pl-PL" dirty="0" smtClean="0"/>
              <a:t> Działo się tak za sprawą fabuły (np. w reklamach </a:t>
            </a:r>
            <a:r>
              <a:rPr lang="pl-PL" dirty="0" err="1" smtClean="0"/>
              <a:t>RenoPuren</a:t>
            </a:r>
            <a:r>
              <a:rPr lang="pl-PL" dirty="0" smtClean="0"/>
              <a:t> Zatoki Hot występowała aktorka, której dolegliwości związane z zatokami ustąpiły po spożyciu suplementu diety), scenografii (sugerującej, że bohaterka reklamy jest lekarzem), scenariusza reklamy (można było usłyszeć m.in. „Nie odwołujemy wizyt? – Nie, zatoki już w porządku, mam </a:t>
            </a:r>
            <a:r>
              <a:rPr lang="pl-PL" dirty="0" err="1" smtClean="0"/>
              <a:t>RenoPuren</a:t>
            </a:r>
            <a:r>
              <a:rPr lang="pl-PL" dirty="0" smtClean="0"/>
              <a:t>”, pojawiały się napisy „oczyszcza zatoki”, „podnosi odporność”, „zdrowe zatoki na długo”). Na zlecenie UOKiK, TNS sprawdził, jak </a:t>
            </a:r>
          </a:p>
          <a:p>
            <a:endParaRPr lang="pl-PL" dirty="0"/>
          </a:p>
        </p:txBody>
      </p:sp>
      <p:sp>
        <p:nvSpPr>
          <p:cNvPr id="4" name="Symbol zastępczy numeru slajdu 3"/>
          <p:cNvSpPr>
            <a:spLocks noGrp="1"/>
          </p:cNvSpPr>
          <p:nvPr>
            <p:ph type="sldNum" sz="quarter" idx="10"/>
          </p:nvPr>
        </p:nvSpPr>
        <p:spPr/>
        <p:txBody>
          <a:bodyPr/>
          <a:lstStyle/>
          <a:p>
            <a:fld id="{EE118A5D-E77F-4687-9929-566EF3124F1D}" type="slidenum">
              <a:rPr lang="pl-PL" smtClean="0"/>
              <a:t>8</a:t>
            </a:fld>
            <a:endParaRPr lang="pl-PL"/>
          </a:p>
        </p:txBody>
      </p:sp>
    </p:spTree>
    <p:extLst>
      <p:ext uri="{BB962C8B-B14F-4D97-AF65-F5344CB8AC3E}">
        <p14:creationId xmlns:p14="http://schemas.microsoft.com/office/powerpoint/2010/main" val="1570165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0A69D855-8AB4-4433-AF4F-6507313AE0E4}" type="datetimeFigureOut">
              <a:rPr lang="pl-PL" smtClean="0"/>
              <a:t>2018-06-29</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C909C0BE-3CBF-4454-818D-DC06F2D84FEF}"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0A69D855-8AB4-4433-AF4F-6507313AE0E4}" type="datetimeFigureOut">
              <a:rPr lang="pl-PL" smtClean="0"/>
              <a:t>2018-06-29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0A69D855-8AB4-4433-AF4F-6507313AE0E4}" type="datetimeFigureOut">
              <a:rPr lang="pl-PL" smtClean="0"/>
              <a:t>2018-06-29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0A69D855-8AB4-4433-AF4F-6507313AE0E4}" type="datetimeFigureOut">
              <a:rPr lang="pl-PL" smtClean="0"/>
              <a:t>2018-06-29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909C0BE-3CBF-4454-818D-DC06F2D84FEF}"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0A69D855-8AB4-4433-AF4F-6507313AE0E4}" type="datetimeFigureOut">
              <a:rPr lang="pl-PL" smtClean="0"/>
              <a:t>2018-06-29</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909C0BE-3CBF-4454-818D-DC06F2D84FEF}"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0A69D855-8AB4-4433-AF4F-6507313AE0E4}" type="datetimeFigureOut">
              <a:rPr lang="pl-PL" smtClean="0"/>
              <a:t>2018-06-29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909C0BE-3CBF-4454-818D-DC06F2D84FEF}"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0A69D855-8AB4-4433-AF4F-6507313AE0E4}" type="datetimeFigureOut">
              <a:rPr lang="pl-PL" smtClean="0"/>
              <a:t>2018-06-29</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0A69D855-8AB4-4433-AF4F-6507313AE0E4}" type="datetimeFigureOut">
              <a:rPr lang="pl-PL" smtClean="0"/>
              <a:t>2018-06-29</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C909C0BE-3CBF-4454-818D-DC06F2D84FEF}"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0A69D855-8AB4-4433-AF4F-6507313AE0E4}" type="datetimeFigureOut">
              <a:rPr lang="pl-PL" smtClean="0"/>
              <a:t>2018-06-29</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0A69D855-8AB4-4433-AF4F-6507313AE0E4}" type="datetimeFigureOut">
              <a:rPr lang="pl-PL" smtClean="0"/>
              <a:t>2018-06-29</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909C0BE-3CBF-4454-818D-DC06F2D84FEF}"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0A69D855-8AB4-4433-AF4F-6507313AE0E4}" type="datetimeFigureOut">
              <a:rPr lang="pl-PL" smtClean="0"/>
              <a:t>2018-06-29</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C909C0BE-3CBF-4454-818D-DC06F2D84FEF}"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64C0C39-58EB-4D21-B3A9-BB3374D9FE08}" type="datetimeFigureOut">
              <a:rPr lang="pl-PL" smtClean="0">
                <a:solidFill>
                  <a:prstClr val="white"/>
                </a:solidFill>
              </a:rPr>
              <a:pPr/>
              <a:t>2018-06-29</a:t>
            </a:fld>
            <a:endParaRPr lang="pl-PL">
              <a:solidFill>
                <a:prstClr val="white"/>
              </a:solidFill>
            </a:endParaRPr>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solidFill>
                <a:prstClr val="white"/>
              </a:solidFill>
            </a:endParaRPr>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493993B-02A5-4385-A47E-AB64CAF1A17F}" type="slidenum">
              <a:rPr lang="pl-PL" smtClean="0">
                <a:solidFill>
                  <a:prstClr val="white"/>
                </a:solidFill>
              </a:rPr>
              <a:pPr/>
              <a:t>‹#›</a:t>
            </a:fld>
            <a:endParaRPr lang="pl-PL">
              <a:solidFill>
                <a:prstClr val="white"/>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2513434"/>
          </a:xfrm>
        </p:spPr>
        <p:txBody>
          <a:bodyPr>
            <a:normAutofit fontScale="90000"/>
          </a:bodyPr>
          <a:lstStyle/>
          <a:p>
            <a:r>
              <a:rPr lang="pl-PL" sz="3600" dirty="0" smtClean="0"/>
              <a:t/>
            </a:r>
            <a:br>
              <a:rPr lang="pl-PL" sz="3600" dirty="0" smtClean="0"/>
            </a:br>
            <a:r>
              <a:rPr lang="pl-PL" sz="3600" dirty="0" smtClean="0">
                <a:solidFill>
                  <a:schemeClr val="accent4"/>
                </a:solidFill>
              </a:rPr>
              <a:t>Regulacja </a:t>
            </a:r>
            <a:r>
              <a:rPr lang="pl-PL" sz="3600" b="1" dirty="0" smtClean="0">
                <a:solidFill>
                  <a:schemeClr val="accent4"/>
                </a:solidFill>
              </a:rPr>
              <a:t>treści</a:t>
            </a:r>
            <a:r>
              <a:rPr lang="pl-PL" sz="3600" dirty="0" smtClean="0">
                <a:solidFill>
                  <a:schemeClr val="accent4"/>
                </a:solidFill>
              </a:rPr>
              <a:t> reklamy suplementów diety, wyrobów medycznych i żywności specjalnego przeznaczenia</a:t>
            </a:r>
            <a:endParaRPr lang="pl-PL" sz="3600" dirty="0">
              <a:solidFill>
                <a:schemeClr val="accent4"/>
              </a:solidFill>
            </a:endParaRPr>
          </a:p>
        </p:txBody>
      </p:sp>
    </p:spTree>
    <p:extLst>
      <p:ext uri="{BB962C8B-B14F-4D97-AF65-F5344CB8AC3E}">
        <p14:creationId xmlns:p14="http://schemas.microsoft.com/office/powerpoint/2010/main" val="35423266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109728" indent="0">
              <a:buNone/>
            </a:pPr>
            <a:endParaRPr lang="pl-PL" b="1" dirty="0">
              <a:solidFill>
                <a:schemeClr val="accent4"/>
              </a:solidFill>
            </a:endParaRPr>
          </a:p>
          <a:p>
            <a:pPr marL="109728" indent="0">
              <a:buNone/>
            </a:pPr>
            <a:r>
              <a:rPr lang="pl-PL" sz="3600" b="1" dirty="0" smtClean="0">
                <a:solidFill>
                  <a:srgbClr val="C00000"/>
                </a:solidFill>
              </a:rPr>
              <a:t>! zakaz </a:t>
            </a:r>
            <a:r>
              <a:rPr lang="pl-PL" sz="3600" b="1" dirty="0">
                <a:solidFill>
                  <a:srgbClr val="C00000"/>
                </a:solidFill>
              </a:rPr>
              <a:t>reklamy </a:t>
            </a:r>
            <a:r>
              <a:rPr lang="pl-PL" sz="3600" b="1" dirty="0" smtClean="0">
                <a:solidFill>
                  <a:srgbClr val="C00000"/>
                </a:solidFill>
              </a:rPr>
              <a:t>przed i po audycjach dla dzieci</a:t>
            </a:r>
          </a:p>
          <a:p>
            <a:pPr marL="64008" indent="0">
              <a:buNone/>
            </a:pPr>
            <a:endParaRPr lang="pl-PL" sz="3600" b="1" dirty="0" smtClean="0">
              <a:solidFill>
                <a:srgbClr val="C00000"/>
              </a:solidFill>
            </a:endParaRPr>
          </a:p>
          <a:p>
            <a:pPr marL="64008" indent="0">
              <a:buNone/>
            </a:pPr>
            <a:r>
              <a:rPr lang="pl-PL" sz="3600" b="1" dirty="0" smtClean="0">
                <a:solidFill>
                  <a:srgbClr val="C00000"/>
                </a:solidFill>
              </a:rPr>
              <a:t>! zakaz </a:t>
            </a:r>
            <a:r>
              <a:rPr lang="pl-PL" sz="3600" b="1" dirty="0">
                <a:solidFill>
                  <a:srgbClr val="C00000"/>
                </a:solidFill>
              </a:rPr>
              <a:t>używania w reklamie wizerunku dzieci</a:t>
            </a:r>
          </a:p>
        </p:txBody>
      </p:sp>
      <p:sp>
        <p:nvSpPr>
          <p:cNvPr id="2" name="Tytuł 1"/>
          <p:cNvSpPr>
            <a:spLocks noGrp="1"/>
          </p:cNvSpPr>
          <p:nvPr>
            <p:ph type="title"/>
          </p:nvPr>
        </p:nvSpPr>
        <p:spPr/>
        <p:txBody>
          <a:bodyPr>
            <a:noAutofit/>
          </a:bodyPr>
          <a:lstStyle/>
          <a:p>
            <a:r>
              <a:rPr lang="pl-PL" dirty="0">
                <a:solidFill>
                  <a:schemeClr val="accent4"/>
                </a:solidFill>
              </a:rPr>
              <a:t>Ochrona </a:t>
            </a:r>
            <a:r>
              <a:rPr lang="pl-PL" dirty="0" smtClean="0">
                <a:solidFill>
                  <a:schemeClr val="accent4"/>
                </a:solidFill>
              </a:rPr>
              <a:t>małoletnich</a:t>
            </a:r>
            <a:r>
              <a:rPr lang="pl-PL" dirty="0" smtClean="0">
                <a:solidFill>
                  <a:srgbClr val="C00000"/>
                </a:solidFill>
              </a:rPr>
              <a:t/>
            </a:r>
            <a:br>
              <a:rPr lang="pl-PL" dirty="0" smtClean="0">
                <a:solidFill>
                  <a:srgbClr val="C00000"/>
                </a:solidFill>
              </a:rPr>
            </a:br>
            <a:r>
              <a:rPr lang="pl-PL" dirty="0" smtClean="0">
                <a:solidFill>
                  <a:srgbClr val="C00000"/>
                </a:solidFill>
              </a:rPr>
              <a:t> </a:t>
            </a:r>
            <a:endParaRPr lang="pl-PL" dirty="0">
              <a:solidFill>
                <a:srgbClr val="C00000"/>
              </a:solidFill>
            </a:endParaRPr>
          </a:p>
        </p:txBody>
      </p:sp>
    </p:spTree>
    <p:extLst>
      <p:ext uri="{BB962C8B-B14F-4D97-AF65-F5344CB8AC3E}">
        <p14:creationId xmlns:p14="http://schemas.microsoft.com/office/powerpoint/2010/main" val="4076307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251520" y="1481328"/>
            <a:ext cx="8435280" cy="4525963"/>
          </a:xfrm>
        </p:spPr>
        <p:txBody>
          <a:bodyPr>
            <a:normAutofit/>
          </a:bodyPr>
          <a:lstStyle/>
          <a:p>
            <a:pPr marL="64008" lvl="0" indent="0">
              <a:buNone/>
            </a:pPr>
            <a:r>
              <a:rPr lang="pl-PL" b="1" dirty="0" smtClean="0">
                <a:solidFill>
                  <a:srgbClr val="C00000"/>
                </a:solidFill>
              </a:rPr>
              <a:t>Reklama nie może wskazywać na:</a:t>
            </a:r>
          </a:p>
          <a:p>
            <a:pPr marL="64008" lvl="0" indent="0">
              <a:buNone/>
            </a:pPr>
            <a:endParaRPr lang="pl-PL" b="1" dirty="0" smtClean="0">
              <a:solidFill>
                <a:srgbClr val="C00000"/>
              </a:solidFill>
            </a:endParaRPr>
          </a:p>
          <a:p>
            <a:pPr marL="406908" indent="-342900">
              <a:buFont typeface="Wingdings" panose="05000000000000000000" pitchFamily="2" charset="2"/>
              <a:buChar char="q"/>
            </a:pPr>
            <a:r>
              <a:rPr lang="pl-PL" sz="2400" b="1" dirty="0" smtClean="0">
                <a:solidFill>
                  <a:schemeClr val="accent4"/>
                </a:solidFill>
              </a:rPr>
              <a:t>właściwości </a:t>
            </a:r>
            <a:r>
              <a:rPr lang="pl-PL" sz="2400" b="1" dirty="0">
                <a:solidFill>
                  <a:schemeClr val="accent4"/>
                </a:solidFill>
              </a:rPr>
              <a:t>lecznicze </a:t>
            </a:r>
            <a:endParaRPr lang="pl-PL" sz="2400" b="1" dirty="0" smtClean="0">
              <a:solidFill>
                <a:schemeClr val="accent4"/>
              </a:solidFill>
            </a:endParaRPr>
          </a:p>
          <a:p>
            <a:pPr>
              <a:buFont typeface="Wingdings" panose="05000000000000000000" pitchFamily="2" charset="2"/>
              <a:buChar char="q"/>
            </a:pPr>
            <a:r>
              <a:rPr lang="pl-PL" sz="2400" b="1" dirty="0" smtClean="0">
                <a:solidFill>
                  <a:schemeClr val="accent4"/>
                </a:solidFill>
              </a:rPr>
              <a:t> związek </a:t>
            </a:r>
            <a:r>
              <a:rPr lang="pl-PL" sz="2400" b="1" dirty="0">
                <a:solidFill>
                  <a:schemeClr val="accent4"/>
                </a:solidFill>
              </a:rPr>
              <a:t>z istnieniem i przebiegiem choroby </a:t>
            </a:r>
            <a:endParaRPr lang="pl-PL" sz="2400" b="1" dirty="0" smtClean="0">
              <a:solidFill>
                <a:schemeClr val="accent4"/>
              </a:solidFill>
            </a:endParaRPr>
          </a:p>
          <a:p>
            <a:pPr marL="109728" indent="0">
              <a:buNone/>
            </a:pPr>
            <a:r>
              <a:rPr lang="pl-PL" sz="2400" b="1" dirty="0" smtClean="0">
                <a:solidFill>
                  <a:schemeClr val="accent4"/>
                </a:solidFill>
              </a:rPr>
              <a:t>oraz   jej objawami </a:t>
            </a:r>
          </a:p>
          <a:p>
            <a:pPr>
              <a:buFont typeface="Wingdings" panose="05000000000000000000" pitchFamily="2" charset="2"/>
              <a:buChar char="q"/>
            </a:pPr>
            <a:r>
              <a:rPr lang="pl-PL" sz="2400" b="1" dirty="0">
                <a:solidFill>
                  <a:schemeClr val="accent4"/>
                </a:solidFill>
              </a:rPr>
              <a:t>m</a:t>
            </a:r>
            <a:r>
              <a:rPr lang="pl-PL" sz="2400" b="1" dirty="0" smtClean="0">
                <a:solidFill>
                  <a:schemeClr val="accent4"/>
                </a:solidFill>
              </a:rPr>
              <a:t>ożliwość poprawy </a:t>
            </a:r>
            <a:r>
              <a:rPr lang="pl-PL" sz="2400" b="1" dirty="0">
                <a:solidFill>
                  <a:schemeClr val="accent4"/>
                </a:solidFill>
              </a:rPr>
              <a:t>stanu zdrowia </a:t>
            </a:r>
          </a:p>
          <a:p>
            <a:pPr>
              <a:buFont typeface="Wingdings" panose="05000000000000000000" pitchFamily="2" charset="2"/>
              <a:buChar char="q"/>
            </a:pPr>
            <a:r>
              <a:rPr lang="pl-PL" sz="2400" b="1" dirty="0" smtClean="0">
                <a:solidFill>
                  <a:schemeClr val="accent4"/>
                </a:solidFill>
              </a:rPr>
              <a:t> możliwość </a:t>
            </a:r>
            <a:r>
              <a:rPr lang="pl-PL" sz="2400" b="1" dirty="0">
                <a:solidFill>
                  <a:schemeClr val="accent4"/>
                </a:solidFill>
              </a:rPr>
              <a:t>zastąpienia konsultacji i terapii medycznych </a:t>
            </a:r>
          </a:p>
          <a:p>
            <a:pPr>
              <a:buFont typeface="Wingdings" panose="05000000000000000000" pitchFamily="2" charset="2"/>
              <a:buChar char="q"/>
            </a:pPr>
            <a:endParaRPr lang="pl-PL" b="1" dirty="0">
              <a:solidFill>
                <a:schemeClr val="accent4"/>
              </a:solidFill>
            </a:endParaRPr>
          </a:p>
        </p:txBody>
      </p:sp>
      <p:sp>
        <p:nvSpPr>
          <p:cNvPr id="2" name="Tytuł 1"/>
          <p:cNvSpPr>
            <a:spLocks noGrp="1"/>
          </p:cNvSpPr>
          <p:nvPr>
            <p:ph type="title"/>
          </p:nvPr>
        </p:nvSpPr>
        <p:spPr>
          <a:xfrm>
            <a:off x="457200" y="267494"/>
            <a:ext cx="8229600" cy="1361306"/>
          </a:xfrm>
        </p:spPr>
        <p:txBody>
          <a:bodyPr>
            <a:noAutofit/>
          </a:bodyPr>
          <a:lstStyle/>
          <a:p>
            <a:r>
              <a:rPr lang="pl-PL" sz="4000" dirty="0">
                <a:solidFill>
                  <a:schemeClr val="accent4"/>
                </a:solidFill>
              </a:rPr>
              <a:t>O</a:t>
            </a:r>
            <a:r>
              <a:rPr lang="pl-PL" sz="4000" dirty="0" smtClean="0">
                <a:solidFill>
                  <a:schemeClr val="accent4"/>
                </a:solidFill>
              </a:rPr>
              <a:t>gólne zasady</a:t>
            </a:r>
            <a:endParaRPr lang="pl-PL" sz="4000" dirty="0">
              <a:solidFill>
                <a:schemeClr val="accent4"/>
              </a:solidFill>
            </a:endParaRPr>
          </a:p>
        </p:txBody>
      </p:sp>
    </p:spTree>
    <p:extLst>
      <p:ext uri="{BB962C8B-B14F-4D97-AF65-F5344CB8AC3E}">
        <p14:creationId xmlns:p14="http://schemas.microsoft.com/office/powerpoint/2010/main" val="1982189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64008" lvl="0" indent="0">
              <a:buNone/>
            </a:pPr>
            <a:endParaRPr lang="pl-PL" dirty="0" smtClean="0"/>
          </a:p>
          <a:p>
            <a:pPr marL="64008" lvl="0" indent="0">
              <a:buNone/>
            </a:pPr>
            <a:r>
              <a:rPr lang="pl-PL" sz="3600" dirty="0" smtClean="0"/>
              <a:t>Ustalenie </a:t>
            </a:r>
            <a:r>
              <a:rPr lang="pl-PL" sz="3600" dirty="0"/>
              <a:t>delegacji do </a:t>
            </a:r>
            <a:r>
              <a:rPr lang="pl-PL" sz="3600" dirty="0" smtClean="0"/>
              <a:t>wydania, </a:t>
            </a:r>
          </a:p>
          <a:p>
            <a:pPr marL="64008" lvl="0" indent="0">
              <a:buNone/>
            </a:pPr>
            <a:r>
              <a:rPr lang="pl-PL" sz="3600" dirty="0" smtClean="0"/>
              <a:t>w </a:t>
            </a:r>
            <a:r>
              <a:rPr lang="pl-PL" sz="3600" dirty="0"/>
              <a:t>porozumieniu z </a:t>
            </a:r>
            <a:r>
              <a:rPr lang="pl-PL" sz="3600" b="1" dirty="0">
                <a:solidFill>
                  <a:schemeClr val="accent4"/>
                </a:solidFill>
              </a:rPr>
              <a:t>Ministrem Zdrowia</a:t>
            </a:r>
            <a:r>
              <a:rPr lang="pl-PL" sz="3600" dirty="0"/>
              <a:t>, </a:t>
            </a:r>
            <a:r>
              <a:rPr lang="pl-PL" sz="3600" dirty="0" smtClean="0">
                <a:solidFill>
                  <a:srgbClr val="C00000"/>
                </a:solidFill>
              </a:rPr>
              <a:t>fakultatywnego </a:t>
            </a:r>
            <a:r>
              <a:rPr lang="pl-PL" sz="3600" dirty="0" smtClean="0"/>
              <a:t>rozporządzenia </a:t>
            </a:r>
            <a:r>
              <a:rPr lang="pl-PL" sz="3600" b="1" dirty="0">
                <a:solidFill>
                  <a:schemeClr val="accent4"/>
                </a:solidFill>
              </a:rPr>
              <a:t>KRRiT </a:t>
            </a:r>
            <a:endParaRPr lang="pl-PL" sz="3600" b="1" dirty="0" smtClean="0">
              <a:solidFill>
                <a:schemeClr val="accent4"/>
              </a:solidFill>
            </a:endParaRPr>
          </a:p>
          <a:p>
            <a:pPr marL="64008" lvl="0" indent="0">
              <a:buNone/>
            </a:pPr>
            <a:r>
              <a:rPr lang="pl-PL" sz="3600" dirty="0" smtClean="0"/>
              <a:t>w </a:t>
            </a:r>
            <a:r>
              <a:rPr lang="pl-PL" sz="3600" dirty="0"/>
              <a:t>sprawie </a:t>
            </a:r>
            <a:r>
              <a:rPr lang="pl-PL" sz="3600" dirty="0">
                <a:solidFill>
                  <a:srgbClr val="C00000"/>
                </a:solidFill>
              </a:rPr>
              <a:t>szczegółowego sposobu </a:t>
            </a:r>
            <a:r>
              <a:rPr lang="pl-PL" sz="3600" dirty="0" smtClean="0">
                <a:solidFill>
                  <a:srgbClr val="C00000"/>
                </a:solidFill>
              </a:rPr>
              <a:t>reklamowania  </a:t>
            </a:r>
            <a:r>
              <a:rPr lang="pl-PL" sz="3600" dirty="0"/>
              <a:t>tych </a:t>
            </a:r>
            <a:r>
              <a:rPr lang="pl-PL" sz="3600" dirty="0" smtClean="0"/>
              <a:t>produktów</a:t>
            </a:r>
            <a:endParaRPr lang="pl-PL" sz="3600" dirty="0"/>
          </a:p>
          <a:p>
            <a:endParaRPr lang="pl-PL" dirty="0"/>
          </a:p>
        </p:txBody>
      </p:sp>
      <p:sp>
        <p:nvSpPr>
          <p:cNvPr id="2" name="Tytuł 1"/>
          <p:cNvSpPr>
            <a:spLocks noGrp="1"/>
          </p:cNvSpPr>
          <p:nvPr>
            <p:ph type="title"/>
          </p:nvPr>
        </p:nvSpPr>
        <p:spPr/>
        <p:txBody>
          <a:bodyPr/>
          <a:lstStyle/>
          <a:p>
            <a:r>
              <a:rPr lang="pl-PL" dirty="0" smtClean="0">
                <a:solidFill>
                  <a:schemeClr val="accent4"/>
                </a:solidFill>
              </a:rPr>
              <a:t>Szczegółowe warunki</a:t>
            </a:r>
            <a:endParaRPr lang="pl-PL" dirty="0">
              <a:solidFill>
                <a:schemeClr val="accent4"/>
              </a:solidFill>
            </a:endParaRPr>
          </a:p>
        </p:txBody>
      </p:sp>
    </p:spTree>
    <p:extLst>
      <p:ext uri="{BB962C8B-B14F-4D97-AF65-F5344CB8AC3E}">
        <p14:creationId xmlns:p14="http://schemas.microsoft.com/office/powerpoint/2010/main" val="40488608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00808"/>
            <a:ext cx="8229600" cy="4754000"/>
          </a:xfrm>
        </p:spPr>
        <p:txBody>
          <a:bodyPr>
            <a:noAutofit/>
          </a:bodyPr>
          <a:lstStyle/>
          <a:p>
            <a:pPr>
              <a:buFont typeface="Wingdings" panose="05000000000000000000" pitchFamily="2" charset="2"/>
              <a:buChar char="q"/>
            </a:pPr>
            <a:r>
              <a:rPr lang="pl-PL" sz="2600" dirty="0" smtClean="0">
                <a:solidFill>
                  <a:srgbClr val="C00000"/>
                </a:solidFill>
              </a:rPr>
              <a:t>Oznakowanie </a:t>
            </a:r>
            <a:r>
              <a:rPr lang="pl-PL" sz="2600" dirty="0" smtClean="0"/>
              <a:t>wraz z odpowiednim komentarzem </a:t>
            </a:r>
          </a:p>
          <a:p>
            <a:pPr lvl="0">
              <a:buFont typeface="Wingdings" panose="05000000000000000000" pitchFamily="2" charset="2"/>
              <a:buChar char="q"/>
            </a:pPr>
            <a:r>
              <a:rPr lang="pl-PL" sz="2600" dirty="0"/>
              <a:t>Zakaz wykorzystania </a:t>
            </a:r>
            <a:r>
              <a:rPr lang="pl-PL" sz="2600" dirty="0" smtClean="0">
                <a:solidFill>
                  <a:srgbClr val="C00000"/>
                </a:solidFill>
              </a:rPr>
              <a:t>wizerunku osób </a:t>
            </a:r>
            <a:r>
              <a:rPr lang="pl-PL" sz="2600" dirty="0" smtClean="0"/>
              <a:t>mogących </a:t>
            </a:r>
            <a:r>
              <a:rPr lang="pl-PL" sz="2600" dirty="0"/>
              <a:t>budzić skojarzenia z </a:t>
            </a:r>
            <a:r>
              <a:rPr lang="pl-PL" sz="2600" dirty="0" smtClean="0"/>
              <a:t>zawodami medycznymi  i osób publicznych</a:t>
            </a:r>
          </a:p>
          <a:p>
            <a:pPr lvl="0">
              <a:buFont typeface="Wingdings" panose="05000000000000000000" pitchFamily="2" charset="2"/>
              <a:buChar char="q"/>
            </a:pPr>
            <a:r>
              <a:rPr lang="pl-PL" sz="2600" dirty="0" smtClean="0"/>
              <a:t>Zakaz </a:t>
            </a:r>
            <a:r>
              <a:rPr lang="pl-PL" sz="2600" dirty="0" smtClean="0">
                <a:solidFill>
                  <a:srgbClr val="C00000"/>
                </a:solidFill>
              </a:rPr>
              <a:t>wykorzystywania przedmiotów i miejsc </a:t>
            </a:r>
            <a:r>
              <a:rPr lang="pl-PL" sz="2600" dirty="0" smtClean="0"/>
              <a:t>mogących </a:t>
            </a:r>
            <a:r>
              <a:rPr lang="pl-PL" sz="2600" dirty="0"/>
              <a:t>budzić skojarzenia z wykonywaniem </a:t>
            </a:r>
            <a:r>
              <a:rPr lang="pl-PL" sz="2600" dirty="0" smtClean="0"/>
              <a:t>zawodów medycznych </a:t>
            </a:r>
          </a:p>
          <a:p>
            <a:pPr>
              <a:buFont typeface="Wingdings" panose="05000000000000000000" pitchFamily="2" charset="2"/>
              <a:buChar char="q"/>
            </a:pPr>
            <a:r>
              <a:rPr lang="pl-PL" sz="2600" dirty="0" smtClean="0"/>
              <a:t>Zakaz </a:t>
            </a:r>
            <a:r>
              <a:rPr lang="pl-PL" sz="2600" dirty="0" smtClean="0">
                <a:solidFill>
                  <a:srgbClr val="C00000"/>
                </a:solidFill>
              </a:rPr>
              <a:t>wykorzystania gestów i słów </a:t>
            </a:r>
            <a:r>
              <a:rPr lang="pl-PL" sz="2600" dirty="0" smtClean="0"/>
              <a:t>mogących </a:t>
            </a:r>
            <a:r>
              <a:rPr lang="pl-PL" sz="2600" dirty="0"/>
              <a:t>budzić </a:t>
            </a:r>
            <a:r>
              <a:rPr lang="pl-PL" sz="2600" dirty="0" smtClean="0"/>
              <a:t>takie skojarzenia</a:t>
            </a:r>
          </a:p>
        </p:txBody>
      </p:sp>
      <p:sp>
        <p:nvSpPr>
          <p:cNvPr id="2" name="Tytuł 1"/>
          <p:cNvSpPr>
            <a:spLocks noGrp="1"/>
          </p:cNvSpPr>
          <p:nvPr>
            <p:ph type="title"/>
          </p:nvPr>
        </p:nvSpPr>
        <p:spPr/>
        <p:txBody>
          <a:bodyPr/>
          <a:lstStyle/>
          <a:p>
            <a:r>
              <a:rPr lang="pl-PL" b="1" dirty="0" smtClean="0">
                <a:solidFill>
                  <a:schemeClr val="accent4"/>
                </a:solidFill>
              </a:rPr>
              <a:t>Rozporządzenie KRRiT + MZ</a:t>
            </a:r>
            <a:endParaRPr lang="pl-PL" b="1" dirty="0">
              <a:solidFill>
                <a:schemeClr val="accent4"/>
              </a:solidFill>
            </a:endParaRPr>
          </a:p>
        </p:txBody>
      </p:sp>
    </p:spTree>
    <p:extLst>
      <p:ext uri="{BB962C8B-B14F-4D97-AF65-F5344CB8AC3E}">
        <p14:creationId xmlns:p14="http://schemas.microsoft.com/office/powerpoint/2010/main" val="16320016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Font typeface="Wingdings" panose="05000000000000000000" pitchFamily="2" charset="2"/>
              <a:buChar char="q"/>
            </a:pPr>
            <a:endParaRPr lang="pl-PL" sz="2600" dirty="0" smtClean="0">
              <a:solidFill>
                <a:srgbClr val="C00000"/>
              </a:solidFill>
            </a:endParaRPr>
          </a:p>
          <a:p>
            <a:pPr marL="109728" indent="0">
              <a:buNone/>
            </a:pPr>
            <a:r>
              <a:rPr lang="pl-PL" sz="3200" b="1" dirty="0" smtClean="0">
                <a:solidFill>
                  <a:srgbClr val="C00000"/>
                </a:solidFill>
              </a:rPr>
              <a:t>!</a:t>
            </a:r>
            <a:r>
              <a:rPr lang="pl-PL" sz="2600" dirty="0" smtClean="0">
                <a:solidFill>
                  <a:srgbClr val="C00000"/>
                </a:solidFill>
              </a:rPr>
              <a:t> Reklama produktów </a:t>
            </a:r>
            <a:r>
              <a:rPr lang="pl-PL" sz="2600" dirty="0">
                <a:solidFill>
                  <a:srgbClr val="C00000"/>
                </a:solidFill>
              </a:rPr>
              <a:t>na potencję oraz środków </a:t>
            </a:r>
            <a:r>
              <a:rPr lang="pl-PL" sz="2600" dirty="0" smtClean="0">
                <a:solidFill>
                  <a:srgbClr val="C00000"/>
                </a:solidFill>
              </a:rPr>
              <a:t>antykoncepcyjnych </a:t>
            </a:r>
            <a:r>
              <a:rPr lang="pl-PL" sz="2600" dirty="0">
                <a:solidFill>
                  <a:srgbClr val="C00000"/>
                </a:solidFill>
              </a:rPr>
              <a:t> </a:t>
            </a:r>
            <a:r>
              <a:rPr lang="pl-PL" sz="2600" dirty="0" smtClean="0">
                <a:solidFill>
                  <a:srgbClr val="C00000"/>
                </a:solidFill>
              </a:rPr>
              <a:t>w godz. 6.00-20.00</a:t>
            </a:r>
          </a:p>
          <a:p>
            <a:pPr marL="109728" indent="0">
              <a:buNone/>
            </a:pPr>
            <a:endParaRPr lang="pl-PL" sz="2600" dirty="0" smtClean="0">
              <a:solidFill>
                <a:srgbClr val="C00000"/>
              </a:solidFill>
            </a:endParaRPr>
          </a:p>
          <a:p>
            <a:pPr marL="109728" indent="0">
              <a:buNone/>
            </a:pPr>
            <a:r>
              <a:rPr lang="pl-PL" sz="3200" b="1" dirty="0" smtClean="0">
                <a:solidFill>
                  <a:srgbClr val="C00000"/>
                </a:solidFill>
              </a:rPr>
              <a:t>! </a:t>
            </a:r>
            <a:r>
              <a:rPr lang="pl-PL" sz="2600" dirty="0" smtClean="0">
                <a:solidFill>
                  <a:srgbClr val="C00000"/>
                </a:solidFill>
              </a:rPr>
              <a:t>Ochrona widza przed obrazami mogącymi budzić lęk lub odrazę</a:t>
            </a:r>
            <a:endParaRPr lang="pl-PL" sz="2600" dirty="0">
              <a:solidFill>
                <a:srgbClr val="C00000"/>
              </a:solidFill>
            </a:endParaRPr>
          </a:p>
        </p:txBody>
      </p:sp>
      <p:sp>
        <p:nvSpPr>
          <p:cNvPr id="2" name="Tytuł 1"/>
          <p:cNvSpPr>
            <a:spLocks noGrp="1"/>
          </p:cNvSpPr>
          <p:nvPr>
            <p:ph type="title"/>
          </p:nvPr>
        </p:nvSpPr>
        <p:spPr/>
        <p:txBody>
          <a:bodyPr>
            <a:noAutofit/>
          </a:bodyPr>
          <a:lstStyle/>
          <a:p>
            <a:r>
              <a:rPr lang="pl-PL" sz="3200" dirty="0" smtClean="0">
                <a:solidFill>
                  <a:schemeClr val="accent4"/>
                </a:solidFill>
              </a:rPr>
              <a:t>Inne rozwiązania</a:t>
            </a:r>
            <a:endParaRPr lang="pl-PL" sz="3200" dirty="0">
              <a:solidFill>
                <a:schemeClr val="accent4"/>
              </a:solidFill>
            </a:endParaRPr>
          </a:p>
        </p:txBody>
      </p:sp>
    </p:spTree>
    <p:extLst>
      <p:ext uri="{BB962C8B-B14F-4D97-AF65-F5344CB8AC3E}">
        <p14:creationId xmlns:p14="http://schemas.microsoft.com/office/powerpoint/2010/main" val="198513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buNone/>
            </a:pPr>
            <a:endParaRPr lang="pl-PL" dirty="0" smtClean="0"/>
          </a:p>
          <a:p>
            <a:pPr marL="109728" indent="0">
              <a:buNone/>
            </a:pPr>
            <a:r>
              <a:rPr lang="pl-PL" dirty="0" smtClean="0"/>
              <a:t>Krajowa Rada określi w drodze Rozporządzenia, </a:t>
            </a:r>
            <a:r>
              <a:rPr lang="pl-PL" dirty="0" smtClean="0">
                <a:solidFill>
                  <a:srgbClr val="C00000"/>
                </a:solidFill>
              </a:rPr>
              <a:t>sposób prowadzenia </a:t>
            </a:r>
            <a:r>
              <a:rPr lang="pl-PL" dirty="0" smtClean="0"/>
              <a:t>w programach radiowych i telewizyjnych </a:t>
            </a:r>
            <a:r>
              <a:rPr lang="pl-PL" dirty="0" smtClean="0">
                <a:solidFill>
                  <a:srgbClr val="C00000"/>
                </a:solidFill>
              </a:rPr>
              <a:t>działalności reklamowej </a:t>
            </a:r>
            <a:r>
              <a:rPr lang="pl-PL" dirty="0" smtClean="0"/>
              <a:t>i telesprzedaży</a:t>
            </a:r>
          </a:p>
          <a:p>
            <a:pPr marL="109728" indent="0">
              <a:buNone/>
            </a:pPr>
            <a:r>
              <a:rPr lang="pl-PL" dirty="0" smtClean="0"/>
              <a:t>1) </a:t>
            </a:r>
            <a:r>
              <a:rPr lang="pl-PL" dirty="0" smtClean="0">
                <a:solidFill>
                  <a:srgbClr val="C00000"/>
                </a:solidFill>
              </a:rPr>
              <a:t>warunki nadawania, w tym wyodrębniania, oznaczania i umieszczania</a:t>
            </a:r>
            <a:r>
              <a:rPr lang="pl-PL" dirty="0" smtClean="0"/>
              <a:t>, reklam i telesprzedaży programach</a:t>
            </a:r>
          </a:p>
          <a:p>
            <a:pPr marL="109728" indent="0">
              <a:buNone/>
            </a:pPr>
            <a:endParaRPr lang="pl-PL" dirty="0" smtClean="0"/>
          </a:p>
        </p:txBody>
      </p:sp>
      <p:sp>
        <p:nvSpPr>
          <p:cNvPr id="3" name="Tytuł 2"/>
          <p:cNvSpPr>
            <a:spLocks noGrp="1"/>
          </p:cNvSpPr>
          <p:nvPr>
            <p:ph type="title"/>
          </p:nvPr>
        </p:nvSpPr>
        <p:spPr/>
        <p:txBody>
          <a:bodyPr>
            <a:normAutofit fontScale="90000"/>
          </a:bodyPr>
          <a:lstStyle/>
          <a:p>
            <a:r>
              <a:rPr lang="pl-PL" dirty="0" smtClean="0">
                <a:solidFill>
                  <a:schemeClr val="accent4"/>
                </a:solidFill>
              </a:rPr>
              <a:t>Wykorzystanie art. 16 ust 7 </a:t>
            </a:r>
            <a:br>
              <a:rPr lang="pl-PL" dirty="0" smtClean="0">
                <a:solidFill>
                  <a:schemeClr val="accent4"/>
                </a:solidFill>
              </a:rPr>
            </a:br>
            <a:r>
              <a:rPr lang="pl-PL" dirty="0" smtClean="0">
                <a:solidFill>
                  <a:schemeClr val="accent4"/>
                </a:solidFill>
              </a:rPr>
              <a:t>ustawy o radiofonii i telewizji</a:t>
            </a:r>
            <a:endParaRPr lang="pl-PL" dirty="0">
              <a:solidFill>
                <a:schemeClr val="accent4"/>
              </a:solidFill>
            </a:endParaRPr>
          </a:p>
        </p:txBody>
      </p:sp>
    </p:spTree>
    <p:extLst>
      <p:ext uri="{BB962C8B-B14F-4D97-AF65-F5344CB8AC3E}">
        <p14:creationId xmlns:p14="http://schemas.microsoft.com/office/powerpoint/2010/main" val="466015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r>
              <a:rPr lang="pl-PL" sz="3200" dirty="0" smtClean="0"/>
              <a:t>Brak konieczności wydania rozporządzenia </a:t>
            </a:r>
          </a:p>
          <a:p>
            <a:r>
              <a:rPr lang="pl-PL" sz="3200" dirty="0" smtClean="0"/>
              <a:t>Zabezpieczenie nadawców przed skutkami nieświadomego naruszenia przepisów – </a:t>
            </a:r>
            <a:r>
              <a:rPr lang="pl-PL" sz="3200" dirty="0" smtClean="0">
                <a:solidFill>
                  <a:srgbClr val="C00000"/>
                </a:solidFill>
              </a:rPr>
              <a:t>oświadczenie reklamodawcy</a:t>
            </a:r>
          </a:p>
          <a:p>
            <a:r>
              <a:rPr lang="pl-PL" sz="3200" dirty="0"/>
              <a:t>W</a:t>
            </a:r>
            <a:r>
              <a:rPr lang="pl-PL" sz="3200" dirty="0" smtClean="0"/>
              <a:t>spółpraca nadawców, producentów </a:t>
            </a:r>
          </a:p>
          <a:p>
            <a:pPr marL="109728" indent="0">
              <a:buNone/>
            </a:pPr>
            <a:r>
              <a:rPr lang="pl-PL" sz="3200" dirty="0"/>
              <a:t> </a:t>
            </a:r>
            <a:r>
              <a:rPr lang="pl-PL" sz="3200" dirty="0" smtClean="0"/>
              <a:t>  z KRRiT, MZ, GIS i GIF</a:t>
            </a:r>
            <a:endParaRPr lang="pl-PL" sz="3200" dirty="0"/>
          </a:p>
        </p:txBody>
      </p:sp>
      <p:sp>
        <p:nvSpPr>
          <p:cNvPr id="2" name="Tytuł 1"/>
          <p:cNvSpPr>
            <a:spLocks noGrp="1"/>
          </p:cNvSpPr>
          <p:nvPr>
            <p:ph type="title"/>
          </p:nvPr>
        </p:nvSpPr>
        <p:spPr/>
        <p:txBody>
          <a:bodyPr>
            <a:normAutofit/>
          </a:bodyPr>
          <a:lstStyle/>
          <a:p>
            <a:r>
              <a:rPr lang="pl-PL" sz="4400" dirty="0" smtClean="0">
                <a:solidFill>
                  <a:schemeClr val="accent4"/>
                </a:solidFill>
              </a:rPr>
              <a:t>Szansa na samoregulację</a:t>
            </a:r>
            <a:endParaRPr lang="pl-PL" sz="4400" dirty="0">
              <a:solidFill>
                <a:schemeClr val="accent4"/>
              </a:solidFill>
            </a:endParaRPr>
          </a:p>
        </p:txBody>
      </p:sp>
    </p:spTree>
    <p:extLst>
      <p:ext uri="{BB962C8B-B14F-4D97-AF65-F5344CB8AC3E}">
        <p14:creationId xmlns:p14="http://schemas.microsoft.com/office/powerpoint/2010/main" val="8708318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endParaRPr lang="pl-PL" dirty="0"/>
          </a:p>
        </p:txBody>
      </p:sp>
      <p:sp>
        <p:nvSpPr>
          <p:cNvPr id="6" name="Symbol zastępczy tekstu 5"/>
          <p:cNvSpPr>
            <a:spLocks noGrp="1"/>
          </p:cNvSpPr>
          <p:nvPr>
            <p:ph type="body" idx="2"/>
          </p:nvPr>
        </p:nvSpPr>
        <p:spPr/>
        <p:txBody>
          <a:bodyPr>
            <a:normAutofit/>
          </a:bodyPr>
          <a:lstStyle/>
          <a:p>
            <a:r>
              <a:rPr lang="pl-PL" dirty="0" smtClean="0">
                <a:solidFill>
                  <a:schemeClr val="accent4"/>
                </a:solidFill>
              </a:rPr>
              <a:t>Warszawa, 28 czerwca 2018 roku</a:t>
            </a:r>
            <a:endParaRPr lang="pl-PL" dirty="0">
              <a:solidFill>
                <a:schemeClr val="accent4"/>
              </a:solidFill>
            </a:endParaRPr>
          </a:p>
        </p:txBody>
      </p:sp>
      <p:sp>
        <p:nvSpPr>
          <p:cNvPr id="8" name="Symbol zastępczy zawartości 7"/>
          <p:cNvSpPr>
            <a:spLocks noGrp="1"/>
          </p:cNvSpPr>
          <p:nvPr>
            <p:ph sz="half" idx="1"/>
          </p:nvPr>
        </p:nvSpPr>
        <p:spPr/>
        <p:txBody>
          <a:bodyPr>
            <a:normAutofit/>
          </a:bodyPr>
          <a:lstStyle/>
          <a:p>
            <a:pPr marL="109728" indent="0">
              <a:buNone/>
            </a:pPr>
            <a:endParaRPr lang="pl-PL" dirty="0" smtClean="0">
              <a:solidFill>
                <a:srgbClr val="C00000"/>
              </a:solidFill>
            </a:endParaRPr>
          </a:p>
          <a:p>
            <a:pPr marL="109728" indent="0">
              <a:buNone/>
            </a:pPr>
            <a:endParaRPr lang="pl-PL" dirty="0">
              <a:solidFill>
                <a:srgbClr val="C00000"/>
              </a:solidFill>
            </a:endParaRPr>
          </a:p>
          <a:p>
            <a:pPr marL="109728" indent="0">
              <a:buNone/>
            </a:pPr>
            <a:endParaRPr lang="pl-PL" dirty="0" smtClean="0">
              <a:solidFill>
                <a:srgbClr val="C00000"/>
              </a:solidFill>
            </a:endParaRPr>
          </a:p>
          <a:p>
            <a:pPr marL="109728" indent="0">
              <a:buNone/>
            </a:pPr>
            <a:endParaRPr lang="pl-PL" dirty="0">
              <a:solidFill>
                <a:srgbClr val="C00000"/>
              </a:solidFill>
            </a:endParaRPr>
          </a:p>
          <a:p>
            <a:pPr marL="109728" indent="0">
              <a:buNone/>
            </a:pPr>
            <a:r>
              <a:rPr lang="pl-PL" dirty="0" smtClean="0">
                <a:solidFill>
                  <a:srgbClr val="C00000"/>
                </a:solidFill>
              </a:rPr>
              <a:t>Dziękuję </a:t>
            </a:r>
            <a:r>
              <a:rPr lang="pl-PL" dirty="0">
                <a:solidFill>
                  <a:srgbClr val="C00000"/>
                </a:solidFill>
              </a:rPr>
              <a:t>za uwagę</a:t>
            </a:r>
            <a:r>
              <a:rPr lang="pl-PL" dirty="0"/>
              <a:t/>
            </a:r>
            <a:br>
              <a:rPr lang="pl-PL" dirty="0"/>
            </a:br>
            <a:endParaRPr lang="pl-PL" dirty="0"/>
          </a:p>
          <a:p>
            <a:pPr marL="4041775" indent="0">
              <a:buNone/>
            </a:pPr>
            <a:r>
              <a:rPr lang="pl-PL" sz="2000" dirty="0">
                <a:solidFill>
                  <a:schemeClr val="accent4"/>
                </a:solidFill>
              </a:rPr>
              <a:t>Agnieszka Ogrodowczyk</a:t>
            </a:r>
          </a:p>
          <a:p>
            <a:pPr marL="4041775" indent="0">
              <a:buNone/>
            </a:pPr>
            <a:r>
              <a:rPr lang="pl-PL" sz="2000" dirty="0">
                <a:solidFill>
                  <a:schemeClr val="accent4"/>
                </a:solidFill>
              </a:rPr>
              <a:t>Departament Strategii </a:t>
            </a:r>
          </a:p>
          <a:p>
            <a:pPr marL="4041775" indent="0">
              <a:buNone/>
            </a:pPr>
            <a:r>
              <a:rPr lang="pl-PL" sz="2000" dirty="0">
                <a:solidFill>
                  <a:schemeClr val="accent4"/>
                </a:solidFill>
              </a:rPr>
              <a:t>Biura KRRiT</a:t>
            </a:r>
          </a:p>
          <a:p>
            <a:pPr marL="109728" indent="0">
              <a:buNone/>
            </a:pPr>
            <a:endParaRPr lang="pl-PL" dirty="0"/>
          </a:p>
        </p:txBody>
      </p:sp>
    </p:spTree>
    <p:extLst>
      <p:ext uri="{BB962C8B-B14F-4D97-AF65-F5344CB8AC3E}">
        <p14:creationId xmlns:p14="http://schemas.microsoft.com/office/powerpoint/2010/main" val="2402063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sz="3600" dirty="0" smtClean="0"/>
              <a:t>Udziały sektorów reklamowych w latach 2016 – </a:t>
            </a:r>
            <a:r>
              <a:rPr lang="pl-PL" sz="3600" dirty="0" smtClean="0"/>
              <a:t>2017 w mln. zł </a:t>
            </a:r>
            <a:r>
              <a:rPr lang="pl-PL" sz="2000" dirty="0" smtClean="0"/>
              <a:t>(Starcom)</a:t>
            </a:r>
            <a:endParaRPr lang="pl-PL" sz="2000" dirty="0"/>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1594821059"/>
              </p:ext>
            </p:extLst>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873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5"/>
          <p:cNvSpPr>
            <a:spLocks noGrp="1"/>
          </p:cNvSpPr>
          <p:nvPr>
            <p:ph idx="1"/>
          </p:nvPr>
        </p:nvSpPr>
        <p:spPr>
          <a:xfrm>
            <a:off x="457200" y="980728"/>
            <a:ext cx="8229600" cy="5145435"/>
          </a:xfrm>
        </p:spPr>
        <p:txBody>
          <a:bodyPr>
            <a:normAutofit fontScale="77500" lnSpcReduction="20000"/>
          </a:bodyPr>
          <a:lstStyle/>
          <a:p>
            <a:pPr marL="109728" lvl="0" indent="0" rtl="0">
              <a:buNone/>
            </a:pPr>
            <a:r>
              <a:rPr lang="pl-PL" sz="3200" b="1" dirty="0">
                <a:solidFill>
                  <a:schemeClr val="accent4"/>
                </a:solidFill>
              </a:rPr>
              <a:t>Konferencja Narodowego Instytutu Leków i Stowarzyszenia Dziennikarze dla </a:t>
            </a:r>
            <a:r>
              <a:rPr lang="pl-PL" sz="3200" b="1" dirty="0" smtClean="0">
                <a:solidFill>
                  <a:schemeClr val="accent4"/>
                </a:solidFill>
              </a:rPr>
              <a:t>Zdrowia</a:t>
            </a:r>
            <a:r>
              <a:rPr lang="pl-PL" b="1" dirty="0" smtClean="0"/>
              <a:t> </a:t>
            </a:r>
          </a:p>
          <a:p>
            <a:pPr marL="109728" lvl="0" indent="0" rtl="0">
              <a:buNone/>
            </a:pPr>
            <a:r>
              <a:rPr lang="pl-PL" sz="2300" dirty="0" smtClean="0"/>
              <a:t>(</a:t>
            </a:r>
            <a:r>
              <a:rPr lang="pl-PL" sz="2300" dirty="0"/>
              <a:t>marzec 2014 roku</a:t>
            </a:r>
            <a:r>
              <a:rPr lang="pl-PL" sz="2300" dirty="0" smtClean="0"/>
              <a:t>)</a:t>
            </a:r>
            <a:endParaRPr lang="pl-PL" sz="2300" dirty="0"/>
          </a:p>
          <a:p>
            <a:pPr marL="109728" lvl="0" indent="0">
              <a:buNone/>
            </a:pPr>
            <a:r>
              <a:rPr lang="pl-PL" sz="2800" dirty="0">
                <a:solidFill>
                  <a:srgbClr val="C00000"/>
                </a:solidFill>
              </a:rPr>
              <a:t>Wnioski:</a:t>
            </a:r>
            <a:r>
              <a:rPr lang="pl-PL" dirty="0" smtClean="0"/>
              <a:t> produkty nie spełniają wymogów jakościowych, brak wiarygodności rynkowej, brak bezpieczeństwa pacjentów, </a:t>
            </a:r>
          </a:p>
          <a:p>
            <a:pPr marL="109728" lvl="0" indent="0">
              <a:buNone/>
            </a:pPr>
            <a:r>
              <a:rPr lang="pl-PL" sz="2800" dirty="0">
                <a:solidFill>
                  <a:srgbClr val="C00000"/>
                </a:solidFill>
              </a:rPr>
              <a:t>Postulat:</a:t>
            </a:r>
            <a:r>
              <a:rPr lang="pl-PL" dirty="0" smtClean="0"/>
              <a:t> zakaz reklamy suplementów </a:t>
            </a:r>
            <a:endParaRPr lang="pl-PL" dirty="0"/>
          </a:p>
          <a:p>
            <a:pPr marL="109728" lvl="0" indent="0" rtl="0">
              <a:buNone/>
            </a:pPr>
            <a:endParaRPr lang="pl-PL" b="1" dirty="0" smtClean="0"/>
          </a:p>
          <a:p>
            <a:pPr marL="109728" indent="0">
              <a:buNone/>
            </a:pPr>
            <a:r>
              <a:rPr lang="pl-PL" sz="3200" b="1" dirty="0">
                <a:solidFill>
                  <a:schemeClr val="accent4"/>
                </a:solidFill>
              </a:rPr>
              <a:t>Ministerstwo Zdrowia /</a:t>
            </a:r>
            <a:r>
              <a:rPr lang="pl-PL" sz="3200" b="1" dirty="0" smtClean="0">
                <a:solidFill>
                  <a:schemeClr val="accent4"/>
                </a:solidFill>
              </a:rPr>
              <a:t>KRRiT spotkanie </a:t>
            </a:r>
            <a:r>
              <a:rPr lang="pl-PL" dirty="0" smtClean="0"/>
              <a:t>w sprawie reklamy tzw. „niezdrowej” żywności </a:t>
            </a:r>
            <a:r>
              <a:rPr lang="pl-PL" sz="2300" dirty="0"/>
              <a:t>(kwiecień 2014) </a:t>
            </a:r>
          </a:p>
          <a:p>
            <a:pPr marL="109728" lvl="0" indent="0" rtl="0">
              <a:buNone/>
            </a:pPr>
            <a:r>
              <a:rPr lang="pl-PL" sz="2800" dirty="0">
                <a:solidFill>
                  <a:srgbClr val="C00000"/>
                </a:solidFill>
              </a:rPr>
              <a:t>Pytanie:</a:t>
            </a:r>
            <a:r>
              <a:rPr lang="pl-PL" dirty="0" smtClean="0"/>
              <a:t> czy suplementy można uregulować w podobny sposób?  </a:t>
            </a:r>
            <a:endParaRPr lang="pl-PL" dirty="0"/>
          </a:p>
          <a:p>
            <a:pPr marL="109728" lvl="0" indent="0" rtl="0">
              <a:buNone/>
            </a:pPr>
            <a:endParaRPr lang="pl-PL" b="1" dirty="0" smtClean="0"/>
          </a:p>
          <a:p>
            <a:pPr marL="109728" lvl="0" indent="0" rtl="0">
              <a:buNone/>
            </a:pPr>
            <a:r>
              <a:rPr lang="pl-PL" sz="3200" b="1" dirty="0">
                <a:solidFill>
                  <a:schemeClr val="accent4"/>
                </a:solidFill>
              </a:rPr>
              <a:t>Minister Zdrowia zwraca się do KRRiT </a:t>
            </a:r>
            <a:r>
              <a:rPr lang="pl-PL" dirty="0" smtClean="0"/>
              <a:t>z prośbą o szczególny nadzór nad reklamą suplementów diety</a:t>
            </a:r>
          </a:p>
          <a:p>
            <a:pPr marL="109728" lvl="0" indent="0" rtl="0">
              <a:buNone/>
            </a:pPr>
            <a:r>
              <a:rPr lang="pl-PL" dirty="0" smtClean="0">
                <a:solidFill>
                  <a:srgbClr val="C00000"/>
                </a:solidFill>
              </a:rPr>
              <a:t>Odpowiedź: </a:t>
            </a:r>
            <a:r>
              <a:rPr lang="pl-PL" dirty="0" smtClean="0"/>
              <a:t>KRRiT nie ma bezpośrednich kompetencji ustawowych, regulacje dotyczą producentów a nie nadawców</a:t>
            </a:r>
          </a:p>
          <a:p>
            <a:pPr lvl="0" rtl="0"/>
            <a:endParaRPr lang="pl-PL" dirty="0"/>
          </a:p>
        </p:txBody>
      </p:sp>
      <p:sp>
        <p:nvSpPr>
          <p:cNvPr id="2" name="Tytuł 1"/>
          <p:cNvSpPr>
            <a:spLocks noGrp="1"/>
          </p:cNvSpPr>
          <p:nvPr>
            <p:ph type="title"/>
          </p:nvPr>
        </p:nvSpPr>
        <p:spPr>
          <a:xfrm>
            <a:off x="457200" y="260648"/>
            <a:ext cx="8229600" cy="634082"/>
          </a:xfrm>
        </p:spPr>
        <p:txBody>
          <a:bodyPr>
            <a:normAutofit fontScale="90000"/>
          </a:bodyPr>
          <a:lstStyle/>
          <a:p>
            <a:r>
              <a:rPr lang="pl-PL" dirty="0" smtClean="0">
                <a:solidFill>
                  <a:schemeClr val="accent4"/>
                </a:solidFill>
              </a:rPr>
              <a:t>Historia</a:t>
            </a:r>
            <a:endParaRPr lang="pl-PL" dirty="0">
              <a:solidFill>
                <a:schemeClr val="accent4"/>
              </a:solidFill>
            </a:endParaRPr>
          </a:p>
        </p:txBody>
      </p:sp>
    </p:spTree>
    <p:extLst>
      <p:ext uri="{BB962C8B-B14F-4D97-AF65-F5344CB8AC3E}">
        <p14:creationId xmlns:p14="http://schemas.microsoft.com/office/powerpoint/2010/main" val="11429187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109728" indent="0">
              <a:buNone/>
            </a:pPr>
            <a:r>
              <a:rPr lang="pl-PL" b="1" dirty="0">
                <a:solidFill>
                  <a:schemeClr val="accent4"/>
                </a:solidFill>
              </a:rPr>
              <a:t>UOKIK</a:t>
            </a:r>
            <a:r>
              <a:rPr lang="pl-PL" b="1" dirty="0"/>
              <a:t>  </a:t>
            </a:r>
            <a:r>
              <a:rPr lang="pl-PL" b="1" dirty="0">
                <a:solidFill>
                  <a:schemeClr val="accent4"/>
                </a:solidFill>
              </a:rPr>
              <a:t>„Sieć  na rzecz ochrony konsumentów”. </a:t>
            </a:r>
            <a:r>
              <a:rPr lang="pl-PL" sz="1800" b="1" dirty="0" smtClean="0"/>
              <a:t>(</a:t>
            </a:r>
            <a:r>
              <a:rPr lang="pl-PL" sz="1800" dirty="0" smtClean="0"/>
              <a:t>listopad </a:t>
            </a:r>
            <a:r>
              <a:rPr lang="pl-PL" sz="1800" dirty="0"/>
              <a:t>2015 r</a:t>
            </a:r>
            <a:r>
              <a:rPr lang="pl-PL" sz="1800" dirty="0" smtClean="0"/>
              <a:t>.) </a:t>
            </a:r>
          </a:p>
          <a:p>
            <a:pPr marL="109728" indent="0">
              <a:buNone/>
            </a:pPr>
            <a:r>
              <a:rPr lang="pl-PL" sz="2400" dirty="0" smtClean="0">
                <a:solidFill>
                  <a:srgbClr val="C00000"/>
                </a:solidFill>
              </a:rPr>
              <a:t>Uczestnicy</a:t>
            </a:r>
            <a:r>
              <a:rPr lang="pl-PL" sz="2400" dirty="0" smtClean="0"/>
              <a:t>: MZ,GIF, </a:t>
            </a:r>
            <a:r>
              <a:rPr lang="pl-PL" sz="2400" dirty="0"/>
              <a:t>GIS, URPL, NIK, KRRiT, Federacja Konsumentów, Rada Reklamy oraz </a:t>
            </a:r>
            <a:r>
              <a:rPr lang="pl-PL" sz="2400" dirty="0" smtClean="0"/>
              <a:t>stowarzyszenia </a:t>
            </a:r>
            <a:r>
              <a:rPr lang="pl-PL" sz="2400" dirty="0"/>
              <a:t>producentów suplementów </a:t>
            </a:r>
            <a:r>
              <a:rPr lang="pl-PL" sz="2400" dirty="0" smtClean="0"/>
              <a:t>diety. </a:t>
            </a:r>
          </a:p>
          <a:p>
            <a:pPr marL="64008" lvl="0" indent="0">
              <a:buNone/>
            </a:pPr>
            <a:r>
              <a:rPr lang="pl-PL" b="1" dirty="0" smtClean="0">
                <a:solidFill>
                  <a:schemeClr val="accent4"/>
                </a:solidFill>
              </a:rPr>
              <a:t>KRRIT-</a:t>
            </a:r>
            <a:r>
              <a:rPr lang="pl-PL" b="1" dirty="0" smtClean="0"/>
              <a:t> </a:t>
            </a:r>
            <a:r>
              <a:rPr lang="pl-PL" b="1" dirty="0" smtClean="0">
                <a:solidFill>
                  <a:schemeClr val="accent4"/>
                </a:solidFill>
              </a:rPr>
              <a:t>„Emisja przekazów handlowych produktów </a:t>
            </a:r>
            <a:r>
              <a:rPr lang="pl-PL" b="1" dirty="0">
                <a:solidFill>
                  <a:schemeClr val="accent4"/>
                </a:solidFill>
              </a:rPr>
              <a:t>zdrowotnych i </a:t>
            </a:r>
            <a:r>
              <a:rPr lang="pl-PL" b="1" dirty="0" smtClean="0">
                <a:solidFill>
                  <a:schemeClr val="accent4"/>
                </a:solidFill>
              </a:rPr>
              <a:t>leków”</a:t>
            </a:r>
            <a:r>
              <a:rPr lang="pl-PL" dirty="0" smtClean="0">
                <a:solidFill>
                  <a:schemeClr val="accent4"/>
                </a:solidFill>
              </a:rPr>
              <a:t> </a:t>
            </a:r>
            <a:r>
              <a:rPr lang="pl-PL" sz="2400" dirty="0" smtClean="0"/>
              <a:t>(</a:t>
            </a:r>
            <a:r>
              <a:rPr lang="pl-PL" sz="1800" dirty="0"/>
              <a:t>grudzień 2015).  </a:t>
            </a:r>
          </a:p>
          <a:p>
            <a:pPr marL="64008" lvl="0" indent="0">
              <a:buNone/>
            </a:pPr>
            <a:r>
              <a:rPr lang="pl-PL" sz="2400" dirty="0" smtClean="0">
                <a:solidFill>
                  <a:srgbClr val="C00000"/>
                </a:solidFill>
              </a:rPr>
              <a:t>Wnioski: </a:t>
            </a:r>
            <a:r>
              <a:rPr lang="pl-PL" sz="2400" dirty="0" smtClean="0"/>
              <a:t>brak </a:t>
            </a:r>
            <a:r>
              <a:rPr lang="pl-PL" sz="2400" dirty="0"/>
              <a:t>rozróżnienia suplementów od leków, nowa kategoria wyrób medyczny, brak rzetelnej informacji nt. charakteru reklamowanych </a:t>
            </a:r>
            <a:r>
              <a:rPr lang="pl-PL" sz="2400" dirty="0" smtClean="0"/>
              <a:t>produktów. </a:t>
            </a:r>
            <a:endParaRPr lang="pl-PL" sz="2400" dirty="0"/>
          </a:p>
          <a:p>
            <a:pPr lvl="0"/>
            <a:endParaRPr lang="pl-PL" dirty="0"/>
          </a:p>
          <a:p>
            <a:endParaRPr lang="pl-PL" dirty="0"/>
          </a:p>
        </p:txBody>
      </p:sp>
      <p:sp>
        <p:nvSpPr>
          <p:cNvPr id="2" name="Tytuł 1"/>
          <p:cNvSpPr>
            <a:spLocks noGrp="1"/>
          </p:cNvSpPr>
          <p:nvPr>
            <p:ph type="title"/>
          </p:nvPr>
        </p:nvSpPr>
        <p:spPr/>
        <p:txBody>
          <a:bodyPr/>
          <a:lstStyle/>
          <a:p>
            <a:r>
              <a:rPr lang="pl-PL" dirty="0" smtClean="0">
                <a:solidFill>
                  <a:schemeClr val="accent4"/>
                </a:solidFill>
              </a:rPr>
              <a:t>Historia</a:t>
            </a:r>
            <a:endParaRPr lang="pl-PL" dirty="0">
              <a:solidFill>
                <a:schemeClr val="accent4"/>
              </a:solidFill>
            </a:endParaRPr>
          </a:p>
        </p:txBody>
      </p:sp>
    </p:spTree>
    <p:extLst>
      <p:ext uri="{BB962C8B-B14F-4D97-AF65-F5344CB8AC3E}">
        <p14:creationId xmlns:p14="http://schemas.microsoft.com/office/powerpoint/2010/main" val="26762727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268760"/>
            <a:ext cx="8229600" cy="4248472"/>
          </a:xfrm>
        </p:spPr>
        <p:txBody>
          <a:bodyPr>
            <a:normAutofit fontScale="62500" lnSpcReduction="20000"/>
          </a:bodyPr>
          <a:lstStyle/>
          <a:p>
            <a:endParaRPr lang="pl-PL" dirty="0" smtClean="0"/>
          </a:p>
          <a:p>
            <a:pPr marL="109728" lvl="0" indent="0">
              <a:lnSpc>
                <a:spcPct val="170000"/>
              </a:lnSpc>
              <a:spcBef>
                <a:spcPts val="0"/>
              </a:spcBef>
              <a:buNone/>
            </a:pPr>
            <a:r>
              <a:rPr lang="pl-PL" sz="4500" dirty="0" smtClean="0"/>
              <a:t>Skuteczna kontrola – GIS, UOKiK</a:t>
            </a:r>
          </a:p>
          <a:p>
            <a:pPr marL="109728" lvl="0" indent="0">
              <a:lnSpc>
                <a:spcPct val="170000"/>
              </a:lnSpc>
              <a:spcBef>
                <a:spcPts val="0"/>
              </a:spcBef>
              <a:buNone/>
            </a:pPr>
            <a:r>
              <a:rPr lang="pl-PL" sz="4500" dirty="0" smtClean="0">
                <a:solidFill>
                  <a:srgbClr val="C00000"/>
                </a:solidFill>
              </a:rPr>
              <a:t>Zakaz stosowania w reklamie:</a:t>
            </a:r>
          </a:p>
          <a:p>
            <a:pPr lvl="0">
              <a:buClr>
                <a:schemeClr val="accent4"/>
              </a:buClr>
              <a:buSzPct val="115000"/>
              <a:buFont typeface="Wingdings" panose="05000000000000000000" pitchFamily="2" charset="2"/>
              <a:buChar char="§"/>
            </a:pPr>
            <a:r>
              <a:rPr lang="pl-PL" sz="3800" dirty="0" smtClean="0"/>
              <a:t>wskazywania na </a:t>
            </a:r>
            <a:r>
              <a:rPr lang="pl-PL" sz="3800" dirty="0"/>
              <a:t>właściwości zapobiegawcze, lecznicze lub </a:t>
            </a:r>
            <a:r>
              <a:rPr lang="pl-PL" sz="3800" dirty="0" smtClean="0"/>
              <a:t>uzdrawiające</a:t>
            </a:r>
            <a:endParaRPr lang="pl-PL" sz="3800" dirty="0"/>
          </a:p>
          <a:p>
            <a:pPr lvl="0">
              <a:buClr>
                <a:schemeClr val="accent4"/>
              </a:buClr>
              <a:buSzPct val="115000"/>
              <a:buFont typeface="Wingdings" panose="05000000000000000000" pitchFamily="2" charset="2"/>
              <a:buChar char="§"/>
            </a:pPr>
            <a:r>
              <a:rPr lang="pl-PL" sz="3800" dirty="0" smtClean="0"/>
              <a:t>wykorzystania </a:t>
            </a:r>
            <a:r>
              <a:rPr lang="pl-PL" sz="3800" dirty="0"/>
              <a:t>wizerunku osób </a:t>
            </a:r>
            <a:r>
              <a:rPr lang="pl-PL" sz="3800" dirty="0" smtClean="0"/>
              <a:t>(aktorów) ze środowiska medycznego/farmaceutycznego </a:t>
            </a:r>
          </a:p>
          <a:p>
            <a:pPr lvl="0">
              <a:buClr>
                <a:schemeClr val="accent4"/>
              </a:buClr>
              <a:buSzPct val="115000"/>
              <a:buFont typeface="Wingdings" panose="05000000000000000000" pitchFamily="2" charset="2"/>
              <a:buChar char="§"/>
            </a:pPr>
            <a:r>
              <a:rPr lang="pl-PL" sz="3800" dirty="0" smtClean="0"/>
              <a:t>odwoływania </a:t>
            </a:r>
            <a:r>
              <a:rPr lang="pl-PL" sz="3800" dirty="0"/>
              <a:t>się do zaleceń takich </a:t>
            </a:r>
            <a:r>
              <a:rPr lang="pl-PL" sz="3800" dirty="0" smtClean="0"/>
              <a:t>osób</a:t>
            </a:r>
          </a:p>
          <a:p>
            <a:pPr lvl="0">
              <a:buClr>
                <a:schemeClr val="accent4"/>
              </a:buClr>
              <a:buSzPct val="115000"/>
              <a:buFont typeface="Wingdings" panose="05000000000000000000" pitchFamily="2" charset="2"/>
              <a:buChar char="§"/>
            </a:pPr>
            <a:r>
              <a:rPr lang="pl-PL" sz="3800" dirty="0" smtClean="0"/>
              <a:t>wykorzystania znaków parasolowych</a:t>
            </a:r>
          </a:p>
          <a:p>
            <a:pPr lvl="0">
              <a:buClr>
                <a:schemeClr val="accent4"/>
              </a:buClr>
              <a:buSzPct val="115000"/>
              <a:buFont typeface="Wingdings" panose="05000000000000000000" pitchFamily="2" charset="2"/>
              <a:buChar char="§"/>
            </a:pPr>
            <a:r>
              <a:rPr lang="pl-PL" sz="3800" dirty="0"/>
              <a:t>o</a:t>
            </a:r>
            <a:r>
              <a:rPr lang="pl-PL" sz="3800" dirty="0" smtClean="0"/>
              <a:t>znakowanie </a:t>
            </a:r>
            <a:endParaRPr lang="pl-PL" sz="3800" dirty="0"/>
          </a:p>
        </p:txBody>
      </p:sp>
      <p:sp>
        <p:nvSpPr>
          <p:cNvPr id="2" name="Tytuł 1"/>
          <p:cNvSpPr>
            <a:spLocks noGrp="1"/>
          </p:cNvSpPr>
          <p:nvPr>
            <p:ph type="title"/>
          </p:nvPr>
        </p:nvSpPr>
        <p:spPr>
          <a:xfrm>
            <a:off x="395536" y="260648"/>
            <a:ext cx="8229600" cy="936104"/>
          </a:xfrm>
        </p:spPr>
        <p:txBody>
          <a:bodyPr>
            <a:noAutofit/>
          </a:bodyPr>
          <a:lstStyle/>
          <a:p>
            <a:r>
              <a:rPr lang="pl-PL" sz="3600" dirty="0">
                <a:solidFill>
                  <a:schemeClr val="accent4"/>
                </a:solidFill>
              </a:rPr>
              <a:t>Rekomendacje z Raportu NIK </a:t>
            </a:r>
            <a:r>
              <a:rPr lang="pl-PL" sz="3600" dirty="0" smtClean="0">
                <a:solidFill>
                  <a:schemeClr val="accent4"/>
                </a:solidFill>
              </a:rPr>
              <a:t/>
            </a:r>
            <a:br>
              <a:rPr lang="pl-PL" sz="3600" dirty="0" smtClean="0">
                <a:solidFill>
                  <a:schemeClr val="accent4"/>
                </a:solidFill>
              </a:rPr>
            </a:br>
            <a:r>
              <a:rPr lang="pl-PL" sz="3600" dirty="0">
                <a:solidFill>
                  <a:schemeClr val="accent4"/>
                </a:solidFill>
              </a:rPr>
              <a:t>(</a:t>
            </a:r>
            <a:r>
              <a:rPr lang="pl-PL" sz="2800" dirty="0" smtClean="0">
                <a:solidFill>
                  <a:schemeClr val="accent4"/>
                </a:solidFill>
              </a:rPr>
              <a:t>marzec 2016)</a:t>
            </a:r>
            <a:endParaRPr lang="pl-PL" sz="2800" dirty="0">
              <a:solidFill>
                <a:schemeClr val="accent4"/>
              </a:solidFill>
            </a:endParaRPr>
          </a:p>
        </p:txBody>
      </p:sp>
    </p:spTree>
    <p:extLst>
      <p:ext uri="{BB962C8B-B14F-4D97-AF65-F5344CB8AC3E}">
        <p14:creationId xmlns:p14="http://schemas.microsoft.com/office/powerpoint/2010/main" val="668311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276872"/>
            <a:ext cx="8229600" cy="3730419"/>
          </a:xfrm>
        </p:spPr>
        <p:txBody>
          <a:bodyPr>
            <a:normAutofit fontScale="55000" lnSpcReduction="20000"/>
          </a:bodyPr>
          <a:lstStyle/>
          <a:p>
            <a:pPr marL="109728" indent="0">
              <a:buNone/>
            </a:pPr>
            <a:r>
              <a:rPr lang="pl-PL" sz="3300" dirty="0">
                <a:solidFill>
                  <a:srgbClr val="C00000"/>
                </a:solidFill>
              </a:rPr>
              <a:t>Kierunek:</a:t>
            </a:r>
            <a:r>
              <a:rPr lang="pl-PL" sz="3300" dirty="0" smtClean="0"/>
              <a:t> </a:t>
            </a:r>
          </a:p>
          <a:p>
            <a:pPr marL="109728" indent="0">
              <a:buNone/>
            </a:pPr>
            <a:endParaRPr lang="pl-PL" sz="2900" dirty="0" smtClean="0"/>
          </a:p>
          <a:p>
            <a:pPr marL="109728" indent="0">
              <a:buNone/>
            </a:pPr>
            <a:r>
              <a:rPr lang="pl-PL" sz="3300" dirty="0" smtClean="0"/>
              <a:t>Zastosowanie </a:t>
            </a:r>
            <a:r>
              <a:rPr lang="pl-PL" sz="3300" dirty="0"/>
              <a:t>przepisów Prawa Farmaceutycznego do reklamy suplementów diety, wyrobów medycznych i środków spożywczych </a:t>
            </a:r>
            <a:endParaRPr lang="pl-PL" sz="3300" dirty="0" smtClean="0"/>
          </a:p>
          <a:p>
            <a:pPr marL="109728" indent="0">
              <a:buNone/>
            </a:pPr>
            <a:endParaRPr lang="pl-PL" sz="2900" dirty="0" smtClean="0">
              <a:solidFill>
                <a:srgbClr val="C00000"/>
              </a:solidFill>
            </a:endParaRPr>
          </a:p>
          <a:p>
            <a:pPr marL="109728" indent="0">
              <a:buNone/>
            </a:pPr>
            <a:r>
              <a:rPr lang="pl-PL" sz="3300" dirty="0" smtClean="0">
                <a:solidFill>
                  <a:srgbClr val="C00000"/>
                </a:solidFill>
              </a:rPr>
              <a:t>Reklama:</a:t>
            </a:r>
            <a:r>
              <a:rPr lang="pl-PL" sz="2900" dirty="0" smtClean="0">
                <a:solidFill>
                  <a:srgbClr val="C00000"/>
                </a:solidFill>
              </a:rPr>
              <a:t> </a:t>
            </a:r>
          </a:p>
          <a:p>
            <a:pPr marL="109728" indent="0">
              <a:buNone/>
            </a:pPr>
            <a:r>
              <a:rPr lang="pl-PL" sz="2900" dirty="0">
                <a:solidFill>
                  <a:srgbClr val="C00000"/>
                </a:solidFill>
                <a:latin typeface="Times New Roman"/>
                <a:cs typeface="Times New Roman"/>
              </a:rPr>
              <a:t>• </a:t>
            </a:r>
            <a:r>
              <a:rPr lang="pl-PL" sz="3300" dirty="0" smtClean="0"/>
              <a:t>nie </a:t>
            </a:r>
            <a:r>
              <a:rPr lang="pl-PL" sz="3300" dirty="0"/>
              <a:t>może wprowadzać w </a:t>
            </a:r>
            <a:r>
              <a:rPr lang="pl-PL" sz="3300" dirty="0" smtClean="0"/>
              <a:t>błąd </a:t>
            </a:r>
          </a:p>
          <a:p>
            <a:pPr marL="109728" indent="0">
              <a:buNone/>
            </a:pPr>
            <a:r>
              <a:rPr lang="pl-PL" sz="3300" dirty="0">
                <a:solidFill>
                  <a:srgbClr val="C00000"/>
                </a:solidFill>
                <a:latin typeface="Times New Roman"/>
                <a:cs typeface="Times New Roman"/>
              </a:rPr>
              <a:t>• </a:t>
            </a:r>
            <a:r>
              <a:rPr lang="pl-PL" sz="3300" dirty="0" smtClean="0"/>
              <a:t>powinna </a:t>
            </a:r>
            <a:r>
              <a:rPr lang="pl-PL" sz="3300" dirty="0"/>
              <a:t>prezentować produkt </a:t>
            </a:r>
            <a:r>
              <a:rPr lang="pl-PL" sz="3300" dirty="0" smtClean="0"/>
              <a:t>obiektywnie </a:t>
            </a:r>
          </a:p>
          <a:p>
            <a:pPr marL="109728" indent="0">
              <a:buNone/>
            </a:pPr>
            <a:r>
              <a:rPr lang="pl-PL" sz="3300" dirty="0">
                <a:solidFill>
                  <a:srgbClr val="C00000"/>
                </a:solidFill>
                <a:latin typeface="Times New Roman"/>
                <a:cs typeface="Times New Roman"/>
              </a:rPr>
              <a:t>• </a:t>
            </a:r>
            <a:r>
              <a:rPr lang="pl-PL" sz="3300" dirty="0" smtClean="0"/>
              <a:t>informować </a:t>
            </a:r>
            <a:r>
              <a:rPr lang="pl-PL" sz="3300" dirty="0"/>
              <a:t>o racjonalnym </a:t>
            </a:r>
            <a:r>
              <a:rPr lang="pl-PL" sz="3300" dirty="0" smtClean="0"/>
              <a:t>stosowaniu  </a:t>
            </a:r>
          </a:p>
          <a:p>
            <a:pPr marL="109728" indent="0">
              <a:buNone/>
            </a:pPr>
            <a:r>
              <a:rPr lang="pl-PL" sz="3300" dirty="0">
                <a:solidFill>
                  <a:srgbClr val="C00000"/>
                </a:solidFill>
                <a:latin typeface="Times New Roman"/>
                <a:cs typeface="Times New Roman"/>
              </a:rPr>
              <a:t>• </a:t>
            </a:r>
            <a:r>
              <a:rPr lang="pl-PL" sz="3300" dirty="0" smtClean="0"/>
              <a:t>obiecywać </a:t>
            </a:r>
            <a:r>
              <a:rPr lang="pl-PL" sz="3300" dirty="0"/>
              <a:t>korzyści w zamian za </a:t>
            </a:r>
            <a:r>
              <a:rPr lang="pl-PL" sz="3300" dirty="0" smtClean="0"/>
              <a:t>nabycie </a:t>
            </a:r>
          </a:p>
          <a:p>
            <a:pPr marL="109728" indent="0">
              <a:buNone/>
            </a:pPr>
            <a:r>
              <a:rPr lang="pl-PL" sz="3300" dirty="0">
                <a:solidFill>
                  <a:srgbClr val="C00000"/>
                </a:solidFill>
                <a:latin typeface="Times New Roman"/>
                <a:cs typeface="Times New Roman"/>
              </a:rPr>
              <a:t>• </a:t>
            </a:r>
            <a:r>
              <a:rPr lang="pl-PL" sz="3300" dirty="0" smtClean="0"/>
              <a:t>nie </a:t>
            </a:r>
            <a:r>
              <a:rPr lang="pl-PL" sz="3300" dirty="0"/>
              <a:t>może być kierowana do </a:t>
            </a:r>
            <a:r>
              <a:rPr lang="pl-PL" sz="3300" dirty="0" smtClean="0"/>
              <a:t>dzieci </a:t>
            </a:r>
          </a:p>
          <a:p>
            <a:pPr marL="109728" indent="0">
              <a:buNone/>
            </a:pPr>
            <a:r>
              <a:rPr lang="pl-PL" sz="3300" dirty="0">
                <a:solidFill>
                  <a:srgbClr val="C00000"/>
                </a:solidFill>
                <a:latin typeface="Times New Roman"/>
                <a:cs typeface="Times New Roman"/>
              </a:rPr>
              <a:t>• </a:t>
            </a:r>
            <a:r>
              <a:rPr lang="pl-PL" sz="3300" dirty="0" smtClean="0"/>
              <a:t>zakaz marek </a:t>
            </a:r>
            <a:r>
              <a:rPr lang="pl-PL" sz="3300" dirty="0"/>
              <a:t>parasolowych</a:t>
            </a:r>
          </a:p>
          <a:p>
            <a:pPr marL="109728" indent="0">
              <a:buNone/>
            </a:pPr>
            <a:endParaRPr lang="pl-PL" dirty="0" smtClean="0"/>
          </a:p>
          <a:p>
            <a:pPr marL="109728" indent="0">
              <a:buNone/>
            </a:pPr>
            <a:r>
              <a:rPr lang="pl-PL" dirty="0" smtClean="0"/>
              <a:t> </a:t>
            </a:r>
            <a:r>
              <a:rPr lang="pl-PL" sz="3300" dirty="0" smtClean="0">
                <a:solidFill>
                  <a:srgbClr val="C00000"/>
                </a:solidFill>
              </a:rPr>
              <a:t>Zwiększenie efektywności nadzoru nad reklamą, w tym sankcje finansowe</a:t>
            </a:r>
          </a:p>
        </p:txBody>
      </p:sp>
      <p:sp>
        <p:nvSpPr>
          <p:cNvPr id="2" name="Tytuł 1"/>
          <p:cNvSpPr>
            <a:spLocks noGrp="1"/>
          </p:cNvSpPr>
          <p:nvPr>
            <p:ph type="title"/>
          </p:nvPr>
        </p:nvSpPr>
        <p:spPr>
          <a:xfrm>
            <a:off x="457200" y="274638"/>
            <a:ext cx="8229600" cy="1858218"/>
          </a:xfrm>
        </p:spPr>
        <p:txBody>
          <a:bodyPr>
            <a:noAutofit/>
          </a:bodyPr>
          <a:lstStyle/>
          <a:p>
            <a:r>
              <a:rPr lang="pl-PL" sz="2400" dirty="0" smtClean="0">
                <a:solidFill>
                  <a:srgbClr val="C00000"/>
                </a:solidFill>
              </a:rPr>
              <a:t>Zespół ds. nowelizacji ustaw: </a:t>
            </a:r>
            <a:br>
              <a:rPr lang="pl-PL" sz="2400" dirty="0" smtClean="0">
                <a:solidFill>
                  <a:srgbClr val="C00000"/>
                </a:solidFill>
              </a:rPr>
            </a:br>
            <a:r>
              <a:rPr lang="pl-PL" sz="2400" dirty="0" smtClean="0">
                <a:solidFill>
                  <a:srgbClr val="C00000"/>
                </a:solidFill>
                <a:latin typeface="Times New Roman"/>
                <a:cs typeface="Times New Roman"/>
              </a:rPr>
              <a:t>• </a:t>
            </a:r>
            <a:r>
              <a:rPr lang="pl-PL" sz="2000" dirty="0" smtClean="0">
                <a:solidFill>
                  <a:schemeClr val="accent4"/>
                </a:solidFill>
              </a:rPr>
              <a:t>prawo farmaceutyczne </a:t>
            </a:r>
            <a:br>
              <a:rPr lang="pl-PL" sz="2000" dirty="0" smtClean="0">
                <a:solidFill>
                  <a:schemeClr val="accent4"/>
                </a:solidFill>
              </a:rPr>
            </a:br>
            <a:r>
              <a:rPr lang="pl-PL" sz="2000" dirty="0">
                <a:solidFill>
                  <a:srgbClr val="C00000"/>
                </a:solidFill>
                <a:latin typeface="Times New Roman"/>
                <a:cs typeface="Times New Roman"/>
              </a:rPr>
              <a:t>• </a:t>
            </a:r>
            <a:r>
              <a:rPr lang="pl-PL" sz="2000" dirty="0" smtClean="0">
                <a:solidFill>
                  <a:schemeClr val="accent4"/>
                </a:solidFill>
              </a:rPr>
              <a:t>ustawa o bezpieczeństwie żywności i żywienia </a:t>
            </a:r>
            <a:br>
              <a:rPr lang="pl-PL" sz="2000" dirty="0" smtClean="0">
                <a:solidFill>
                  <a:schemeClr val="accent4"/>
                </a:solidFill>
              </a:rPr>
            </a:br>
            <a:r>
              <a:rPr lang="pl-PL" sz="2000" dirty="0">
                <a:solidFill>
                  <a:srgbClr val="C00000"/>
                </a:solidFill>
                <a:latin typeface="Times New Roman"/>
                <a:cs typeface="Times New Roman"/>
              </a:rPr>
              <a:t>• </a:t>
            </a:r>
            <a:r>
              <a:rPr lang="pl-PL" sz="2000" dirty="0" smtClean="0">
                <a:solidFill>
                  <a:schemeClr val="accent4"/>
                </a:solidFill>
              </a:rPr>
              <a:t>ustawa o wyrobach medycznych </a:t>
            </a:r>
            <a:br>
              <a:rPr lang="pl-PL" sz="2000" dirty="0" smtClean="0">
                <a:solidFill>
                  <a:schemeClr val="accent4"/>
                </a:solidFill>
              </a:rPr>
            </a:br>
            <a:r>
              <a:rPr lang="pl-PL" sz="2000" dirty="0">
                <a:solidFill>
                  <a:srgbClr val="C00000"/>
                </a:solidFill>
                <a:latin typeface="Times New Roman"/>
                <a:cs typeface="Times New Roman"/>
              </a:rPr>
              <a:t>• </a:t>
            </a:r>
            <a:r>
              <a:rPr lang="pl-PL" sz="2000" dirty="0" smtClean="0">
                <a:solidFill>
                  <a:schemeClr val="accent4"/>
                </a:solidFill>
              </a:rPr>
              <a:t>ustawa o działalności leczniczej </a:t>
            </a:r>
            <a:r>
              <a:rPr lang="pl-PL" sz="2400" dirty="0">
                <a:solidFill>
                  <a:schemeClr val="accent4"/>
                </a:solidFill>
              </a:rPr>
              <a:t/>
            </a:r>
            <a:br>
              <a:rPr lang="pl-PL" sz="2400" dirty="0">
                <a:solidFill>
                  <a:schemeClr val="accent4"/>
                </a:solidFill>
              </a:rPr>
            </a:br>
            <a:r>
              <a:rPr lang="pl-PL" sz="2400" dirty="0">
                <a:solidFill>
                  <a:schemeClr val="accent4"/>
                </a:solidFill>
              </a:rPr>
              <a:t>	</a:t>
            </a:r>
            <a:r>
              <a:rPr lang="pl-PL" sz="2400" dirty="0" smtClean="0">
                <a:solidFill>
                  <a:schemeClr val="accent4"/>
                </a:solidFill>
              </a:rPr>
              <a:t>					</a:t>
            </a:r>
            <a:r>
              <a:rPr lang="pl-PL" sz="2000" dirty="0" smtClean="0">
                <a:solidFill>
                  <a:srgbClr val="C00000"/>
                </a:solidFill>
              </a:rPr>
              <a:t>prace 2016</a:t>
            </a:r>
            <a:r>
              <a:rPr lang="pl-PL" sz="2000" dirty="0">
                <a:solidFill>
                  <a:srgbClr val="C00000"/>
                </a:solidFill>
              </a:rPr>
              <a:t>/ 2017 </a:t>
            </a:r>
          </a:p>
        </p:txBody>
      </p:sp>
    </p:spTree>
    <p:extLst>
      <p:ext uri="{BB962C8B-B14F-4D97-AF65-F5344CB8AC3E}">
        <p14:creationId xmlns:p14="http://schemas.microsoft.com/office/powerpoint/2010/main" val="1055304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72816"/>
            <a:ext cx="8229600" cy="4234475"/>
          </a:xfrm>
        </p:spPr>
        <p:txBody>
          <a:bodyPr>
            <a:normAutofit fontScale="92500" lnSpcReduction="20000"/>
          </a:bodyPr>
          <a:lstStyle/>
          <a:p>
            <a:pPr>
              <a:buClr>
                <a:srgbClr val="C00000"/>
              </a:buClr>
              <a:buFont typeface="Wingdings" panose="05000000000000000000" pitchFamily="2" charset="2"/>
              <a:buChar char="q"/>
            </a:pPr>
            <a:r>
              <a:rPr lang="pl-PL" sz="2400" dirty="0" smtClean="0"/>
              <a:t>Polski Związek Producentów Leków bez Recepty  </a:t>
            </a:r>
          </a:p>
          <a:p>
            <a:pPr>
              <a:buClr>
                <a:srgbClr val="C00000"/>
              </a:buClr>
              <a:buFont typeface="Wingdings" panose="05000000000000000000" pitchFamily="2" charset="2"/>
              <a:buChar char="q"/>
            </a:pPr>
            <a:r>
              <a:rPr lang="pl-PL" sz="2400" dirty="0" smtClean="0"/>
              <a:t>Związek Producentów i Dystrybutorów Suplementy Diety   </a:t>
            </a:r>
          </a:p>
          <a:p>
            <a:pPr>
              <a:buClr>
                <a:srgbClr val="C00000"/>
              </a:buClr>
              <a:buFont typeface="Wingdings" panose="05000000000000000000" pitchFamily="2" charset="2"/>
              <a:buChar char="q"/>
            </a:pPr>
            <a:r>
              <a:rPr lang="pl-PL" sz="2400" dirty="0" smtClean="0"/>
              <a:t>Krajową Radą Suplementów i Odżywek </a:t>
            </a:r>
          </a:p>
          <a:p>
            <a:pPr>
              <a:buClr>
                <a:srgbClr val="C00000"/>
              </a:buClr>
              <a:buFont typeface="Wingdings" panose="05000000000000000000" pitchFamily="2" charset="2"/>
              <a:buChar char="q"/>
            </a:pPr>
            <a:r>
              <a:rPr lang="pl-PL" sz="2400" dirty="0" smtClean="0"/>
              <a:t>Polfarmed - Polska Izba Przemysłu Farmaceutycznego i Wyrobów Medycznych</a:t>
            </a:r>
            <a:r>
              <a:rPr lang="pl-PL" sz="2400" dirty="0" smtClean="0">
                <a:solidFill>
                  <a:schemeClr val="accent4"/>
                </a:solidFill>
              </a:rPr>
              <a:t> </a:t>
            </a:r>
          </a:p>
          <a:p>
            <a:endParaRPr lang="pl-PL" dirty="0">
              <a:solidFill>
                <a:schemeClr val="accent4"/>
              </a:solidFill>
            </a:endParaRPr>
          </a:p>
          <a:p>
            <a:pPr marL="109728" indent="0">
              <a:buNone/>
            </a:pPr>
            <a:r>
              <a:rPr lang="pl-PL" dirty="0" smtClean="0">
                <a:solidFill>
                  <a:schemeClr val="accent4"/>
                </a:solidFill>
              </a:rPr>
              <a:t>UOKiK - </a:t>
            </a:r>
            <a:r>
              <a:rPr lang="pl-PL" b="1" dirty="0" smtClean="0">
                <a:solidFill>
                  <a:srgbClr val="C00000"/>
                </a:solidFill>
              </a:rPr>
              <a:t>Propozycje zawarte w Kodeksie przede wszystkim obejmują praktyki, które można wyeliminować w oparciu o obowiązujące przepisy. </a:t>
            </a:r>
            <a:r>
              <a:rPr lang="pl-PL" dirty="0" smtClean="0">
                <a:solidFill>
                  <a:schemeClr val="accent4"/>
                </a:solidFill>
              </a:rPr>
              <a:t>Ponadto kodeks określa mało dotkliwe sankcje za naruszenie jego zasad. </a:t>
            </a:r>
            <a:r>
              <a:rPr lang="pl-PL" b="1" dirty="0" smtClean="0">
                <a:solidFill>
                  <a:schemeClr val="accent4"/>
                </a:solidFill>
              </a:rPr>
              <a:t> </a:t>
            </a:r>
            <a:endParaRPr lang="pl-PL" dirty="0" smtClean="0">
              <a:solidFill>
                <a:schemeClr val="accent4"/>
              </a:solidFill>
            </a:endParaRPr>
          </a:p>
          <a:p>
            <a:pPr marL="109728" indent="0">
              <a:buNone/>
            </a:pPr>
            <a:r>
              <a:rPr lang="pl-PL" b="1" dirty="0" smtClean="0">
                <a:solidFill>
                  <a:schemeClr val="accent4"/>
                </a:solidFill>
              </a:rPr>
              <a:t> </a:t>
            </a:r>
            <a:endParaRPr lang="pl-PL" dirty="0" smtClean="0">
              <a:solidFill>
                <a:schemeClr val="accent4"/>
              </a:solidFill>
            </a:endParaRPr>
          </a:p>
          <a:p>
            <a:endParaRPr lang="pl-PL" dirty="0"/>
          </a:p>
        </p:txBody>
      </p:sp>
      <p:sp>
        <p:nvSpPr>
          <p:cNvPr id="2" name="Tytuł 1"/>
          <p:cNvSpPr>
            <a:spLocks noGrp="1"/>
          </p:cNvSpPr>
          <p:nvPr>
            <p:ph type="title"/>
          </p:nvPr>
        </p:nvSpPr>
        <p:spPr>
          <a:xfrm>
            <a:off x="395536" y="332656"/>
            <a:ext cx="8229600" cy="1512168"/>
          </a:xfrm>
        </p:spPr>
        <p:txBody>
          <a:bodyPr>
            <a:normAutofit fontScale="90000"/>
          </a:bodyPr>
          <a:lstStyle/>
          <a:p>
            <a:r>
              <a:rPr lang="pl-PL" sz="2700" dirty="0" smtClean="0">
                <a:solidFill>
                  <a:srgbClr val="C00000"/>
                </a:solidFill>
              </a:rPr>
              <a:t/>
            </a:r>
            <a:br>
              <a:rPr lang="pl-PL" sz="2700" dirty="0" smtClean="0">
                <a:solidFill>
                  <a:srgbClr val="C00000"/>
                </a:solidFill>
              </a:rPr>
            </a:br>
            <a:r>
              <a:rPr lang="pl-PL" sz="2700" dirty="0" smtClean="0">
                <a:solidFill>
                  <a:srgbClr val="C00000"/>
                </a:solidFill>
              </a:rPr>
              <a:t>Kodeks </a:t>
            </a:r>
            <a:r>
              <a:rPr lang="pl-PL" sz="2700" dirty="0">
                <a:solidFill>
                  <a:srgbClr val="C00000"/>
                </a:solidFill>
              </a:rPr>
              <a:t>dobrych praktyk </a:t>
            </a:r>
            <a:r>
              <a:rPr lang="pl-PL" sz="2700" dirty="0" smtClean="0">
                <a:solidFill>
                  <a:srgbClr val="C00000"/>
                </a:solidFill>
              </a:rPr>
              <a:t/>
            </a:r>
            <a:br>
              <a:rPr lang="pl-PL" sz="2700" dirty="0" smtClean="0">
                <a:solidFill>
                  <a:srgbClr val="C00000"/>
                </a:solidFill>
              </a:rPr>
            </a:br>
            <a:r>
              <a:rPr lang="pl-PL" sz="2700" dirty="0" smtClean="0">
                <a:solidFill>
                  <a:srgbClr val="C00000"/>
                </a:solidFill>
              </a:rPr>
              <a:t>reklamy </a:t>
            </a:r>
            <a:r>
              <a:rPr lang="pl-PL" sz="2700" dirty="0">
                <a:solidFill>
                  <a:srgbClr val="C00000"/>
                </a:solidFill>
              </a:rPr>
              <a:t>suplementów diety </a:t>
            </a:r>
            <a:r>
              <a:rPr lang="pl-PL" sz="2700" dirty="0" smtClean="0">
                <a:solidFill>
                  <a:schemeClr val="accent4"/>
                </a:solidFill>
              </a:rPr>
              <a:t/>
            </a:r>
            <a:br>
              <a:rPr lang="pl-PL" sz="2700" dirty="0" smtClean="0">
                <a:solidFill>
                  <a:schemeClr val="accent4"/>
                </a:solidFill>
              </a:rPr>
            </a:br>
            <a:r>
              <a:rPr lang="pl-PL" sz="2000" dirty="0">
                <a:solidFill>
                  <a:srgbClr val="FF0000"/>
                </a:solidFill>
              </a:rPr>
              <a:t/>
            </a:r>
            <a:br>
              <a:rPr lang="pl-PL" sz="2000" dirty="0">
                <a:solidFill>
                  <a:srgbClr val="FF0000"/>
                </a:solidFill>
              </a:rPr>
            </a:br>
            <a:r>
              <a:rPr lang="pl-PL" sz="2000" dirty="0" smtClean="0">
                <a:solidFill>
                  <a:srgbClr val="FF0000"/>
                </a:solidFill>
              </a:rPr>
              <a:t>							</a:t>
            </a:r>
            <a:r>
              <a:rPr lang="pl-PL" sz="2000" dirty="0" smtClean="0">
                <a:solidFill>
                  <a:schemeClr val="accent4"/>
                </a:solidFill>
              </a:rPr>
              <a:t>styczeń 2017</a:t>
            </a:r>
            <a:br>
              <a:rPr lang="pl-PL" sz="2000" dirty="0" smtClean="0">
                <a:solidFill>
                  <a:schemeClr val="accent4"/>
                </a:solidFill>
              </a:rPr>
            </a:br>
            <a:r>
              <a:rPr lang="pl-PL" dirty="0" smtClean="0">
                <a:solidFill>
                  <a:srgbClr val="FF0000"/>
                </a:solidFill>
              </a:rPr>
              <a:t> </a:t>
            </a:r>
            <a:endParaRPr lang="pl-PL" dirty="0">
              <a:solidFill>
                <a:srgbClr val="FF0000"/>
              </a:solidFill>
            </a:endParaRPr>
          </a:p>
        </p:txBody>
      </p:sp>
    </p:spTree>
    <p:extLst>
      <p:ext uri="{BB962C8B-B14F-4D97-AF65-F5344CB8AC3E}">
        <p14:creationId xmlns:p14="http://schemas.microsoft.com/office/powerpoint/2010/main" val="2540446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a:buFont typeface="Wingdings" panose="05000000000000000000" pitchFamily="2" charset="2"/>
              <a:buChar char="q"/>
            </a:pPr>
            <a:r>
              <a:rPr lang="pl-PL" sz="2000" b="1" dirty="0" smtClean="0">
                <a:solidFill>
                  <a:schemeClr val="accent4"/>
                </a:solidFill>
              </a:rPr>
              <a:t>Suplementy </a:t>
            </a:r>
            <a:r>
              <a:rPr lang="pl-PL" sz="2000" b="1" dirty="0">
                <a:solidFill>
                  <a:schemeClr val="accent4"/>
                </a:solidFill>
              </a:rPr>
              <a:t>diety nie leczą </a:t>
            </a:r>
            <a:r>
              <a:rPr lang="pl-PL" sz="2000" dirty="0"/>
              <a:t>ani nie zapobiegają chorobom - są środkami spożywczymi, czyli </a:t>
            </a:r>
            <a:r>
              <a:rPr lang="pl-PL" sz="2000" dirty="0" smtClean="0"/>
              <a:t>żywnością </a:t>
            </a:r>
          </a:p>
          <a:p>
            <a:pPr>
              <a:buFont typeface="Wingdings" panose="05000000000000000000" pitchFamily="2" charset="2"/>
              <a:buChar char="q"/>
            </a:pPr>
            <a:r>
              <a:rPr lang="pl-PL" sz="2000" dirty="0" smtClean="0"/>
              <a:t>Widzowie myślą, </a:t>
            </a:r>
            <a:r>
              <a:rPr lang="pl-PL" sz="2000" dirty="0"/>
              <a:t>że produkty te mają </a:t>
            </a:r>
            <a:r>
              <a:rPr lang="pl-PL" sz="2000" b="1" dirty="0">
                <a:solidFill>
                  <a:schemeClr val="accent4"/>
                </a:solidFill>
              </a:rPr>
              <a:t>właściwości lecznicze</a:t>
            </a:r>
            <a:r>
              <a:rPr lang="pl-PL" sz="2000" dirty="0"/>
              <a:t>. </a:t>
            </a:r>
            <a:endParaRPr lang="pl-PL" sz="2000" dirty="0" smtClean="0"/>
          </a:p>
          <a:p>
            <a:pPr>
              <a:buFont typeface="Wingdings" panose="05000000000000000000" pitchFamily="2" charset="2"/>
              <a:buChar char="q"/>
            </a:pPr>
            <a:r>
              <a:rPr lang="pl-PL" sz="2000" dirty="0"/>
              <a:t>Widzowie </a:t>
            </a:r>
            <a:r>
              <a:rPr lang="pl-PL" sz="2000" b="1" dirty="0">
                <a:solidFill>
                  <a:schemeClr val="accent4"/>
                </a:solidFill>
              </a:rPr>
              <a:t>nie </a:t>
            </a:r>
            <a:r>
              <a:rPr lang="pl-PL" sz="2000" b="1" dirty="0" smtClean="0">
                <a:solidFill>
                  <a:schemeClr val="accent4"/>
                </a:solidFill>
              </a:rPr>
              <a:t>potrafią </a:t>
            </a:r>
            <a:r>
              <a:rPr lang="pl-PL" sz="2000" b="1" dirty="0">
                <a:solidFill>
                  <a:schemeClr val="accent4"/>
                </a:solidFill>
              </a:rPr>
              <a:t>odróżnić suplementu diety od leku</a:t>
            </a:r>
            <a:r>
              <a:rPr lang="pl-PL" sz="2000" dirty="0"/>
              <a:t>, </a:t>
            </a:r>
          </a:p>
          <a:p>
            <a:pPr>
              <a:buFont typeface="Wingdings" panose="05000000000000000000" pitchFamily="2" charset="2"/>
              <a:buChar char="q"/>
            </a:pPr>
            <a:r>
              <a:rPr lang="pl-PL" sz="2000" b="1" dirty="0" smtClean="0">
                <a:solidFill>
                  <a:schemeClr val="accent4"/>
                </a:solidFill>
              </a:rPr>
              <a:t>Lek</a:t>
            </a:r>
            <a:r>
              <a:rPr lang="pl-PL" sz="2000" dirty="0" smtClean="0"/>
              <a:t> </a:t>
            </a:r>
            <a:r>
              <a:rPr lang="pl-PL" sz="2000" dirty="0"/>
              <a:t>jest w świadomości odbiorców </a:t>
            </a:r>
            <a:r>
              <a:rPr lang="pl-PL" sz="2000" b="1" dirty="0">
                <a:solidFill>
                  <a:schemeClr val="accent4"/>
                </a:solidFill>
              </a:rPr>
              <a:t>bardziej atrakcyjny od </a:t>
            </a:r>
            <a:r>
              <a:rPr lang="pl-PL" sz="2000" b="1" dirty="0" smtClean="0">
                <a:solidFill>
                  <a:schemeClr val="accent4"/>
                </a:solidFill>
              </a:rPr>
              <a:t>suplementu</a:t>
            </a:r>
          </a:p>
          <a:p>
            <a:pPr>
              <a:buFont typeface="Wingdings" panose="05000000000000000000" pitchFamily="2" charset="2"/>
              <a:buChar char="q"/>
            </a:pPr>
            <a:r>
              <a:rPr lang="pl-PL" sz="2000" dirty="0" smtClean="0"/>
              <a:t>Widzowie </a:t>
            </a:r>
            <a:r>
              <a:rPr lang="pl-PL" sz="2000" dirty="0"/>
              <a:t>postrzegają te suplementy </a:t>
            </a:r>
            <a:r>
              <a:rPr lang="pl-PL" sz="2000" b="1" dirty="0" smtClean="0">
                <a:solidFill>
                  <a:schemeClr val="accent4"/>
                </a:solidFill>
              </a:rPr>
              <a:t>skuteczne </a:t>
            </a:r>
            <a:r>
              <a:rPr lang="pl-PL" sz="2000" b="1" dirty="0">
                <a:solidFill>
                  <a:schemeClr val="accent4"/>
                </a:solidFill>
              </a:rPr>
              <a:t>w przypadku dolegliwości </a:t>
            </a:r>
            <a:endParaRPr lang="pl-PL" sz="2000" b="1" dirty="0" smtClean="0">
              <a:solidFill>
                <a:schemeClr val="accent4"/>
              </a:solidFill>
            </a:endParaRPr>
          </a:p>
          <a:p>
            <a:pPr>
              <a:buFont typeface="Wingdings" panose="05000000000000000000" pitchFamily="2" charset="2"/>
              <a:buChar char="q"/>
            </a:pPr>
            <a:r>
              <a:rPr lang="pl-PL" sz="2000" dirty="0" smtClean="0"/>
              <a:t>Widzowie pod wpływem reklamy mogą </a:t>
            </a:r>
            <a:r>
              <a:rPr lang="pl-PL" sz="2000" b="1" dirty="0" smtClean="0">
                <a:solidFill>
                  <a:schemeClr val="accent4"/>
                </a:solidFill>
              </a:rPr>
              <a:t>kupić suplement zamiast pójść do lekarza</a:t>
            </a:r>
            <a:endParaRPr lang="pl-PL" sz="2000" dirty="0">
              <a:solidFill>
                <a:schemeClr val="accent4"/>
              </a:solidFill>
            </a:endParaRPr>
          </a:p>
          <a:p>
            <a:pPr marL="109728" indent="0">
              <a:buNone/>
            </a:pPr>
            <a:endParaRPr lang="pl-PL" sz="2000" dirty="0" smtClean="0"/>
          </a:p>
          <a:p>
            <a:pPr marL="109728" indent="0">
              <a:buNone/>
            </a:pPr>
            <a:r>
              <a:rPr lang="pl-PL" sz="2000" b="1" dirty="0" smtClean="0">
                <a:solidFill>
                  <a:schemeClr val="accent2"/>
                </a:solidFill>
              </a:rPr>
              <a:t>Reklama nie informowała rzetelnie właściwościach </a:t>
            </a:r>
            <a:r>
              <a:rPr lang="pl-PL" sz="2000" b="1" dirty="0">
                <a:solidFill>
                  <a:schemeClr val="accent2"/>
                </a:solidFill>
              </a:rPr>
              <a:t>produktu</a:t>
            </a:r>
            <a:r>
              <a:rPr lang="pl-PL" sz="2000" b="1" dirty="0" smtClean="0">
                <a:solidFill>
                  <a:schemeClr val="accent2"/>
                </a:solidFill>
              </a:rPr>
              <a:t>.. </a:t>
            </a:r>
            <a:endParaRPr lang="pl-PL" sz="2000" b="1" dirty="0">
              <a:solidFill>
                <a:schemeClr val="accent2"/>
              </a:solidFill>
            </a:endParaRPr>
          </a:p>
        </p:txBody>
      </p:sp>
      <p:sp>
        <p:nvSpPr>
          <p:cNvPr id="2" name="Tytuł 1"/>
          <p:cNvSpPr>
            <a:spLocks noGrp="1"/>
          </p:cNvSpPr>
          <p:nvPr>
            <p:ph type="title"/>
          </p:nvPr>
        </p:nvSpPr>
        <p:spPr>
          <a:xfrm>
            <a:off x="457200" y="548680"/>
            <a:ext cx="8229600" cy="648072"/>
          </a:xfrm>
        </p:spPr>
        <p:txBody>
          <a:bodyPr>
            <a:normAutofit fontScale="90000"/>
          </a:bodyPr>
          <a:lstStyle/>
          <a:p>
            <a:r>
              <a:rPr lang="pl-PL" sz="2700" dirty="0" smtClean="0">
                <a:solidFill>
                  <a:srgbClr val="FF0000"/>
                </a:solidFill>
              </a:rPr>
              <a:t/>
            </a:r>
            <a:br>
              <a:rPr lang="pl-PL" sz="2700" dirty="0" smtClean="0">
                <a:solidFill>
                  <a:srgbClr val="FF0000"/>
                </a:solidFill>
              </a:rPr>
            </a:br>
            <a:r>
              <a:rPr lang="pl-PL" sz="2700" dirty="0" smtClean="0">
                <a:solidFill>
                  <a:srgbClr val="FF0000"/>
                </a:solidFill>
              </a:rPr>
              <a:t>Decyzje UOKiK</a:t>
            </a:r>
            <a:br>
              <a:rPr lang="pl-PL" sz="2700" dirty="0" smtClean="0">
                <a:solidFill>
                  <a:srgbClr val="FF0000"/>
                </a:solidFill>
              </a:rPr>
            </a:br>
            <a:endParaRPr lang="pl-PL" dirty="0">
              <a:solidFill>
                <a:srgbClr val="FF0000"/>
              </a:solidFill>
            </a:endParaRPr>
          </a:p>
        </p:txBody>
      </p:sp>
    </p:spTree>
    <p:extLst>
      <p:ext uri="{BB962C8B-B14F-4D97-AF65-F5344CB8AC3E}">
        <p14:creationId xmlns:p14="http://schemas.microsoft.com/office/powerpoint/2010/main" val="946359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772816"/>
            <a:ext cx="8229600" cy="4681992"/>
          </a:xfrm>
        </p:spPr>
        <p:txBody>
          <a:bodyPr/>
          <a:lstStyle/>
          <a:p>
            <a:pPr marL="64008" indent="0" algn="ctr">
              <a:buNone/>
            </a:pPr>
            <a:endParaRPr lang="pl-PL" b="1" dirty="0" smtClean="0">
              <a:solidFill>
                <a:schemeClr val="accent4"/>
              </a:solidFill>
            </a:endParaRPr>
          </a:p>
          <a:p>
            <a:pPr marL="64008" indent="0" algn="ctr">
              <a:buNone/>
            </a:pPr>
            <a:endParaRPr lang="pl-PL" b="1" dirty="0">
              <a:solidFill>
                <a:schemeClr val="accent4"/>
              </a:solidFill>
            </a:endParaRPr>
          </a:p>
          <a:p>
            <a:pPr marL="64008" indent="0" algn="ctr">
              <a:buNone/>
            </a:pPr>
            <a:r>
              <a:rPr lang="pl-PL" b="1" dirty="0" smtClean="0">
                <a:solidFill>
                  <a:schemeClr val="accent4"/>
                </a:solidFill>
              </a:rPr>
              <a:t>Włączenie kompetencji KRRiT w obszar reklamy suplementów diety, wyrobów medycznych, żywności specjalnego przeznaczenia</a:t>
            </a:r>
          </a:p>
          <a:p>
            <a:endParaRPr lang="pl-PL" b="1" dirty="0">
              <a:solidFill>
                <a:schemeClr val="accent4"/>
              </a:solidFill>
            </a:endParaRPr>
          </a:p>
        </p:txBody>
      </p:sp>
      <p:sp>
        <p:nvSpPr>
          <p:cNvPr id="2" name="Tytuł 1"/>
          <p:cNvSpPr>
            <a:spLocks noGrp="1"/>
          </p:cNvSpPr>
          <p:nvPr>
            <p:ph type="title"/>
          </p:nvPr>
        </p:nvSpPr>
        <p:spPr/>
        <p:txBody>
          <a:bodyPr>
            <a:normAutofit/>
          </a:bodyPr>
          <a:lstStyle/>
          <a:p>
            <a:r>
              <a:rPr lang="pl-PL" sz="3200" dirty="0" smtClean="0">
                <a:solidFill>
                  <a:schemeClr val="accent2"/>
                </a:solidFill>
              </a:rPr>
              <a:t>Propozycja KRRiT</a:t>
            </a:r>
            <a:br>
              <a:rPr lang="pl-PL" sz="3200" dirty="0" smtClean="0">
                <a:solidFill>
                  <a:schemeClr val="accent2"/>
                </a:solidFill>
              </a:rPr>
            </a:br>
            <a:r>
              <a:rPr lang="pl-PL" sz="3200" dirty="0" smtClean="0">
                <a:solidFill>
                  <a:schemeClr val="accent2"/>
                </a:solidFill>
              </a:rPr>
              <a:t>regulacja w ustawie o radiofonii i telewizji</a:t>
            </a:r>
            <a:endParaRPr lang="pl-PL" sz="3200" dirty="0">
              <a:solidFill>
                <a:schemeClr val="accent2"/>
              </a:solidFill>
            </a:endParaRPr>
          </a:p>
        </p:txBody>
      </p:sp>
    </p:spTree>
    <p:extLst>
      <p:ext uri="{BB962C8B-B14F-4D97-AF65-F5344CB8AC3E}">
        <p14:creationId xmlns:p14="http://schemas.microsoft.com/office/powerpoint/2010/main" val="37575880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 klasyczny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1535</TotalTime>
  <Words>816</Words>
  <Application>Microsoft Office PowerPoint</Application>
  <PresentationFormat>Pokaz na ekranie (4:3)</PresentationFormat>
  <Paragraphs>119</Paragraphs>
  <Slides>17</Slides>
  <Notes>2</Notes>
  <HiddenSlides>0</HiddenSlides>
  <MMClips>0</MMClips>
  <ScaleCrop>false</ScaleCrop>
  <HeadingPairs>
    <vt:vector size="4" baseType="variant">
      <vt:variant>
        <vt:lpstr>Motyw</vt:lpstr>
      </vt:variant>
      <vt:variant>
        <vt:i4>1</vt:i4>
      </vt:variant>
      <vt:variant>
        <vt:lpstr>Tytuły slajdów</vt:lpstr>
      </vt:variant>
      <vt:variant>
        <vt:i4>17</vt:i4>
      </vt:variant>
    </vt:vector>
  </HeadingPairs>
  <TitlesOfParts>
    <vt:vector size="18" baseType="lpstr">
      <vt:lpstr>Hol</vt:lpstr>
      <vt:lpstr> Regulacja treści reklamy suplementów diety, wyrobów medycznych i żywności specjalnego przeznaczenia</vt:lpstr>
      <vt:lpstr>Udziały sektorów reklamowych w latach 2016 – 2017 w mln. zł (Starcom)</vt:lpstr>
      <vt:lpstr>Historia</vt:lpstr>
      <vt:lpstr>Historia</vt:lpstr>
      <vt:lpstr>Rekomendacje z Raportu NIK  (marzec 2016)</vt:lpstr>
      <vt:lpstr>Zespół ds. nowelizacji ustaw:  • prawo farmaceutyczne  • ustawa o bezpieczeństwie żywności i żywienia  • ustawa o wyrobach medycznych  • ustawa o działalności leczniczej        prace 2016/ 2017 </vt:lpstr>
      <vt:lpstr> Kodeks dobrych praktyk  reklamy suplementów diety          styczeń 2017  </vt:lpstr>
      <vt:lpstr> Decyzje UOKiK </vt:lpstr>
      <vt:lpstr>Propozycja KRRiT regulacja w ustawie o radiofonii i telewizji</vt:lpstr>
      <vt:lpstr>Ochrona małoletnich  </vt:lpstr>
      <vt:lpstr>Ogólne zasady</vt:lpstr>
      <vt:lpstr>Szczegółowe warunki</vt:lpstr>
      <vt:lpstr>Rozporządzenie KRRiT + MZ</vt:lpstr>
      <vt:lpstr>Inne rozwiązania</vt:lpstr>
      <vt:lpstr>Wykorzystanie art. 16 ust 7  ustawy o radiofonii i telewizji</vt:lpstr>
      <vt:lpstr>Szansa na samoregulację</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Tytuł</dc:title>
  <dc:creator>Ogrodowczyk Agnieszka</dc:creator>
  <cp:lastModifiedBy>Kobierecka Malgorzata</cp:lastModifiedBy>
  <cp:revision>36</cp:revision>
  <dcterms:created xsi:type="dcterms:W3CDTF">2018-06-26T09:44:04Z</dcterms:created>
  <dcterms:modified xsi:type="dcterms:W3CDTF">2018-06-29T09:58:24Z</dcterms:modified>
</cp:coreProperties>
</file>