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2" r:id="rId4"/>
    <p:sldId id="258" r:id="rId5"/>
    <p:sldId id="274" r:id="rId6"/>
    <p:sldId id="265" r:id="rId7"/>
    <p:sldId id="266" r:id="rId8"/>
    <p:sldId id="267" r:id="rId9"/>
    <p:sldId id="268" r:id="rId10"/>
    <p:sldId id="270" r:id="rId11"/>
    <p:sldId id="272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CC1A-11F4-4D2F-A914-99590DCDECA1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1B79-E488-401E-8D5C-50DBDE9C2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9E37-449A-491E-9D53-3410F41E6228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1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A4BA-BF6E-4DC6-BD86-31D57E5760C9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6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F62E-C249-453C-9467-1BDC99F49D4B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2FED-2195-4AE5-A4FF-4A1B027B7C82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19ED-AE6E-43EE-AEC1-D5970FA65138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C9F-FEED-4077-9456-8B5DD381855F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9574-0B15-4C1D-8768-2E56A0235D4C}" type="datetime1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B423-D89A-4414-BCE6-8EF9C617A50F}" type="datetime1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0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F682-D0C9-4DEA-8BE7-EB8D03991DF0}" type="datetime1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3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B0D3-C1B1-4597-A908-5122150A78B8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7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40CD-AA74-4CC2-A39C-8157C1C7270A}" type="datetime1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B251-CA77-44D6-AD18-30D3EA0E10FD}" type="datetime1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04A7-55C4-42A7-8DDC-28C9304CD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2.png"/><Relationship Id="rId4" Type="http://schemas.openxmlformats.org/officeDocument/2006/relationships/image" Target="../media/image9.emf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722DB-E1EE-4D12-B340-62A8DBACA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560" y="1122363"/>
            <a:ext cx="8578520" cy="23876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</a:t>
            </a:r>
            <a:b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publikacji ogłoszeń Przewodniczącego KRRiT o możliwości uzyskania koncesji cyfrowych 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BEAFE7-856C-403E-AC7D-DC30B120A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Konferencja prasowa Przewodniczącego KRRiT</a:t>
            </a:r>
          </a:p>
          <a:p>
            <a: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Warszawa, 17 maja 2019 r.</a:t>
            </a:r>
            <a:endParaRPr lang="en-GB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5A58E9-45A1-4CF0-9882-073C82E1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20D92E-1538-417C-AE1C-DDF30913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5028285" cy="10729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696AFAD-3443-4D49-A87E-94A2B2FA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226" y="0"/>
            <a:ext cx="1313991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496D6-2DCE-4956-9699-88158636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 R1 - ogólnopolski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8B669A-6B40-487E-9888-0173DF10D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8385" y="2035506"/>
            <a:ext cx="4412637" cy="4625756"/>
          </a:xfrm>
        </p:spPr>
        <p:txBody>
          <a:bodyPr>
            <a:normAutofit lnSpcReduction="10000"/>
          </a:bodyPr>
          <a:lstStyle/>
          <a:p>
            <a:r>
              <a:rPr lang="pl-PL" sz="2000" b="1" dirty="0"/>
              <a:t>Zasoby z Planu Zagospodarowania Częstotliwości – Zarządzenie nr 5 Prezesa UKE z dnia 15 lutego 2016.</a:t>
            </a:r>
          </a:p>
          <a:p>
            <a:r>
              <a:rPr lang="pl-PL" sz="2000" b="1" dirty="0"/>
              <a:t>Publikacja ogłoszenia w formule na rozszerzenie  i na udzielenie koncesji. </a:t>
            </a:r>
          </a:p>
          <a:p>
            <a:r>
              <a:rPr lang="pl-PL" sz="2000" b="1" dirty="0"/>
              <a:t>Ogłoszenie adresowane do nadawców ogólnopolskich, ponadregionalnych i innych aspirujących do zasięgu ogólnokrajowego. </a:t>
            </a:r>
          </a:p>
          <a:p>
            <a:r>
              <a:rPr lang="pl-PL" sz="2000" b="1" dirty="0"/>
              <a:t>Rozstrzygnięcie konkursu w jednym postępowaniu, budowa i uruchamianie sieci etapowa.</a:t>
            </a:r>
          </a:p>
          <a:p>
            <a:r>
              <a:rPr lang="pl-PL" sz="2000" b="1" dirty="0"/>
              <a:t>Ogłoszenie po konsultacjach publicznych. </a:t>
            </a:r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2BDCF-7682-49E0-B261-7F31797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10</a:t>
            </a:fld>
            <a:endParaRPr lang="en-GB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ADD531E-0A1E-4BAF-9ED1-55F1A577A25B}"/>
              </a:ext>
            </a:extLst>
          </p:cNvPr>
          <p:cNvSpPr/>
          <p:nvPr/>
        </p:nvSpPr>
        <p:spPr>
          <a:xfrm>
            <a:off x="452978" y="4664279"/>
            <a:ext cx="878662" cy="252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kern="1200" dirty="0"/>
              <a:t>MU</a:t>
            </a:r>
            <a:r>
              <a:rPr lang="pl-PL" sz="1500" i="1" kern="1200" dirty="0"/>
              <a:t>X</a:t>
            </a:r>
            <a:r>
              <a:rPr lang="pl-PL" sz="1500" kern="1200" dirty="0"/>
              <a:t>R1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28ED1240-E496-4F74-97AF-F98521322B28}"/>
              </a:ext>
            </a:extLst>
          </p:cNvPr>
          <p:cNvGrpSpPr/>
          <p:nvPr/>
        </p:nvGrpSpPr>
        <p:grpSpPr>
          <a:xfrm>
            <a:off x="704648" y="3173432"/>
            <a:ext cx="3363226" cy="3286338"/>
            <a:chOff x="704648" y="3173432"/>
            <a:chExt cx="3363226" cy="3286338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C1CEA06E-41CE-4826-9F2C-727F753E3BE2}"/>
                </a:ext>
              </a:extLst>
            </p:cNvPr>
            <p:cNvSpPr/>
            <p:nvPr/>
          </p:nvSpPr>
          <p:spPr>
            <a:xfrm>
              <a:off x="704648" y="4816601"/>
              <a:ext cx="846111" cy="32690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/>
                <a:t>MUXR1</a:t>
              </a: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BAB61BB5-3D4B-4CD0-AEA0-EE11BE9B0FB9}"/>
                </a:ext>
              </a:extLst>
            </p:cNvPr>
            <p:cNvSpPr/>
            <p:nvPr/>
          </p:nvSpPr>
          <p:spPr>
            <a:xfrm>
              <a:off x="743594" y="3173432"/>
              <a:ext cx="3324280" cy="328633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6AB58EE9-BE9E-491E-A56F-C53ABA9EAE0F}"/>
                </a:ext>
              </a:extLst>
            </p:cNvPr>
            <p:cNvSpPr/>
            <p:nvPr/>
          </p:nvSpPr>
          <p:spPr>
            <a:xfrm>
              <a:off x="747561" y="5763237"/>
              <a:ext cx="1210254" cy="69653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MUX R1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CF1AB9D0-0249-4548-82F9-5B5470EF7385}"/>
              </a:ext>
            </a:extLst>
          </p:cNvPr>
          <p:cNvSpPr txBox="1">
            <a:spLocks/>
          </p:cNvSpPr>
          <p:nvPr/>
        </p:nvSpPr>
        <p:spPr>
          <a:xfrm>
            <a:off x="628650" y="1869303"/>
            <a:ext cx="3749737" cy="122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Multipleks dla niepublicznych nadawców ogólnopolskich –                        wg Strategii regulacyjnej KRRiT na lata 2017-2022.  </a:t>
            </a:r>
            <a:endParaRPr lang="en-GB" sz="2000" b="1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AD0CD693-E917-489F-8BC1-FE481954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F56986-8251-4A50-BE30-C3ED1103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5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496D6-2DCE-4956-9699-88158636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 R2 – regionalno-lokalny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8B669A-6B40-487E-9888-0173DF10D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1549" y="1834014"/>
            <a:ext cx="4689473" cy="4625756"/>
          </a:xfrm>
        </p:spPr>
        <p:txBody>
          <a:bodyPr>
            <a:normAutofit lnSpcReduction="10000"/>
          </a:bodyPr>
          <a:lstStyle/>
          <a:p>
            <a:r>
              <a:rPr lang="pl-PL" sz="2000" b="1" dirty="0"/>
              <a:t>Zasoby z Planu Zagospodarowania Częstotliwości – Zarządzenie nr 5 Prezesa UKE z dnia 15 lutego 2016.</a:t>
            </a:r>
          </a:p>
          <a:p>
            <a:r>
              <a:rPr lang="pl-PL" sz="2000" b="1" dirty="0"/>
              <a:t>Ogłoszenia adresowane do nadawców regionalnych, lokalnych i innych, aspirujących do zasięgu regionalnego, makroregionów i  ogólnokrajowego.</a:t>
            </a:r>
          </a:p>
          <a:p>
            <a:r>
              <a:rPr lang="pl-PL" sz="2000" b="1" dirty="0"/>
              <a:t>Publikacja w formule na rozszerzenie i na udzielenie koncesji.</a:t>
            </a:r>
          </a:p>
          <a:p>
            <a:r>
              <a:rPr lang="pl-PL" sz="2000" b="1" dirty="0"/>
              <a:t>Ogłoszenia i rozstrzygnięcia odrębnie dla poszczególnych obszarów rezerwacji (</a:t>
            </a:r>
            <a:r>
              <a:rPr lang="pl-PL" sz="2000" b="1" dirty="0" err="1"/>
              <a:t>allotmentów</a:t>
            </a:r>
            <a:r>
              <a:rPr lang="pl-PL" sz="2000" b="1" dirty="0"/>
              <a:t>).</a:t>
            </a:r>
          </a:p>
          <a:p>
            <a:r>
              <a:rPr lang="pl-PL" sz="2000" b="1" dirty="0"/>
              <a:t>Ogłoszenia po aktualizacji  szczegółowego zagospodarowania </a:t>
            </a:r>
            <a:r>
              <a:rPr lang="pl-PL" sz="2000" b="1" dirty="0" err="1"/>
              <a:t>allotmentów</a:t>
            </a:r>
            <a:r>
              <a:rPr lang="pl-PL" sz="2000" b="1" dirty="0"/>
              <a:t> cyfrowych i  konsultacjach publicznych. </a:t>
            </a:r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2BDCF-7682-49E0-B261-7F31797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11</a:t>
            </a:fld>
            <a:endParaRPr lang="en-GB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1CEA06E-41CE-4826-9F2C-727F753E3BE2}"/>
              </a:ext>
            </a:extLst>
          </p:cNvPr>
          <p:cNvSpPr/>
          <p:nvPr/>
        </p:nvSpPr>
        <p:spPr>
          <a:xfrm>
            <a:off x="704648" y="4816601"/>
            <a:ext cx="846111" cy="32690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kern="1200" dirty="0"/>
              <a:t>MUXR1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ADD531E-0A1E-4BAF-9ED1-55F1A577A25B}"/>
              </a:ext>
            </a:extLst>
          </p:cNvPr>
          <p:cNvSpPr/>
          <p:nvPr/>
        </p:nvSpPr>
        <p:spPr>
          <a:xfrm>
            <a:off x="452978" y="4664279"/>
            <a:ext cx="878662" cy="252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500" kern="1200" dirty="0"/>
              <a:t>MU</a:t>
            </a:r>
            <a:r>
              <a:rPr lang="pl-PL" sz="1500" i="1" kern="1200" dirty="0"/>
              <a:t>X</a:t>
            </a:r>
            <a:r>
              <a:rPr lang="pl-PL" sz="1500" kern="1200" dirty="0"/>
              <a:t>R1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CF1AB9D0-0249-4548-82F9-5B5470EF7385}"/>
              </a:ext>
            </a:extLst>
          </p:cNvPr>
          <p:cNvSpPr txBox="1">
            <a:spLocks/>
          </p:cNvSpPr>
          <p:nvPr/>
        </p:nvSpPr>
        <p:spPr>
          <a:xfrm>
            <a:off x="628650" y="1869303"/>
            <a:ext cx="3749737" cy="122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Multipleks dla nadawców regionalnych i lokalnych –                        wg Strategii regulacyjnej KRRiT na lata 2017-2022.  </a:t>
            </a:r>
            <a:endParaRPr lang="en-GB" sz="2000" b="1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F421E15C-674E-4599-919D-FFFB3F795116}"/>
              </a:ext>
            </a:extLst>
          </p:cNvPr>
          <p:cNvGrpSpPr/>
          <p:nvPr/>
        </p:nvGrpSpPr>
        <p:grpSpPr>
          <a:xfrm>
            <a:off x="704648" y="3275885"/>
            <a:ext cx="2824178" cy="2800440"/>
            <a:chOff x="833422" y="3376523"/>
            <a:chExt cx="2824178" cy="2800440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DF81FAF7-69AB-4121-BCBE-54F799F78210}"/>
                </a:ext>
              </a:extLst>
            </p:cNvPr>
            <p:cNvSpPr/>
            <p:nvPr/>
          </p:nvSpPr>
          <p:spPr>
            <a:xfrm>
              <a:off x="833422" y="3376523"/>
              <a:ext cx="2824178" cy="28004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6CEDA96-073D-4485-B38B-C1F93B8A1268}"/>
                </a:ext>
              </a:extLst>
            </p:cNvPr>
            <p:cNvSpPr/>
            <p:nvPr/>
          </p:nvSpPr>
          <p:spPr>
            <a:xfrm>
              <a:off x="833422" y="5558550"/>
              <a:ext cx="1210254" cy="6184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MUX R2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80E8280E-48DF-497C-AFBD-5318DB8B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D23EF92-AB9A-4313-A5F5-BA6C7C1D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67462-CAF1-4B81-BA93-4E79E630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028"/>
            <a:ext cx="7886700" cy="1559217"/>
          </a:xfrm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Dziękuję za uwagę i proszę o pytania</a:t>
            </a:r>
            <a:endParaRPr lang="en-GB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4D73D7-4F1E-4EC4-9CB2-A6DCD39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12</a:t>
            </a:fld>
            <a:endParaRPr lang="en-GB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0F71FED-0640-4D41-B0CF-4C8E224D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17D7FCF-724F-4D7C-8153-687CEF2D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6" y="0"/>
            <a:ext cx="1722541" cy="13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8572F-2D54-467D-BE85-F8109BB2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416" y="388464"/>
            <a:ext cx="78867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 wersje nowego logo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EA00A1-D17E-48B3-9B19-1DA421FF6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95" y="2509879"/>
            <a:ext cx="1821397" cy="141158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CE3B8F-97EA-4D06-B035-7C458112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FE5F30E-DBF4-4266-B360-021F0881B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282" y="1556792"/>
            <a:ext cx="2233228" cy="320785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2FBA2AF-2EB7-4656-802D-E98B6E62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374" y="4005064"/>
            <a:ext cx="1700242" cy="12704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6D8761C-5EC2-4841-AC87-7548067E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379839"/>
            <a:ext cx="2792625" cy="990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9EF28FC-0B39-4636-98A8-079C3DD8E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444" y="2507192"/>
            <a:ext cx="1700242" cy="13346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E809AFF-0C7C-4C17-A241-1EAD033D8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5173589"/>
            <a:ext cx="5229826" cy="13589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08C76B-2CB2-4CE7-8FB6-779668E08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95" y="4313841"/>
            <a:ext cx="1690241" cy="1539198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334836CD-AABF-4EC7-8AAD-74FF390B61E1}"/>
              </a:ext>
            </a:extLst>
          </p:cNvPr>
          <p:cNvCxnSpPr/>
          <p:nvPr/>
        </p:nvCxnSpPr>
        <p:spPr>
          <a:xfrm flipV="1">
            <a:off x="457200" y="1417638"/>
            <a:ext cx="3018993" cy="8885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9B3D9AB-8B5C-425B-9D47-034C806701D6}"/>
              </a:ext>
            </a:extLst>
          </p:cNvPr>
          <p:cNvCxnSpPr/>
          <p:nvPr/>
        </p:nvCxnSpPr>
        <p:spPr>
          <a:xfrm>
            <a:off x="457200" y="1417638"/>
            <a:ext cx="3018993" cy="9227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id="{FBAEFB9C-0B76-4129-8603-836CFD4D2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35996AA-75C0-438A-B5AC-B7A23A7A8C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A541B58-3629-44C9-A12F-E137E46A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AD8C8B-6A8F-45A3-85B9-705321E9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14</a:t>
            </a:fld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CB614E-D429-4781-AAEC-E2F7CBE1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0"/>
            <a:ext cx="8746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5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6033" y="605548"/>
            <a:ext cx="7886700" cy="101603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Zasoby częstotliwości DAB+ dla Polski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1" y="1647738"/>
            <a:ext cx="4040188" cy="63976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Zasoby ze zmodyfikowanego  planu Genewa 2006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59730" y="1672804"/>
            <a:ext cx="3393693" cy="82391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Dodatkowe częstotliwości spoza planu GE06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67544" y="2708920"/>
            <a:ext cx="2240583" cy="2227563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Prostokąt 13"/>
          <p:cNvSpPr/>
          <p:nvPr/>
        </p:nvSpPr>
        <p:spPr>
          <a:xfrm>
            <a:off x="1504541" y="3356992"/>
            <a:ext cx="2322476" cy="2211218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Prostokąt 14"/>
          <p:cNvSpPr/>
          <p:nvPr/>
        </p:nvSpPr>
        <p:spPr>
          <a:xfrm>
            <a:off x="3091187" y="4003906"/>
            <a:ext cx="2261263" cy="2212376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grpSp>
        <p:nvGrpSpPr>
          <p:cNvPr id="16" name="Grupa 15"/>
          <p:cNvGrpSpPr/>
          <p:nvPr/>
        </p:nvGrpSpPr>
        <p:grpSpPr>
          <a:xfrm>
            <a:off x="452978" y="4474036"/>
            <a:ext cx="971396" cy="462447"/>
            <a:chOff x="700883" y="643096"/>
            <a:chExt cx="971396" cy="462447"/>
          </a:xfrm>
        </p:grpSpPr>
        <p:sp>
          <p:nvSpPr>
            <p:cNvPr id="17" name="Prostokąt 16"/>
            <p:cNvSpPr/>
            <p:nvPr/>
          </p:nvSpPr>
          <p:spPr>
            <a:xfrm flipH="1">
              <a:off x="700883" y="643096"/>
              <a:ext cx="971396" cy="462447"/>
            </a:xfrm>
            <a:prstGeom prst="rect">
              <a:avLst/>
            </a:prstGeom>
            <a:solidFill>
              <a:srgbClr val="BECC2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700883" y="833339"/>
              <a:ext cx="878662" cy="252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/>
                <a:t>MU</a:t>
              </a:r>
              <a:r>
                <a:rPr lang="pl-PL" sz="1500" i="1" kern="1200" dirty="0"/>
                <a:t>X</a:t>
              </a:r>
              <a:r>
                <a:rPr lang="pl-PL" sz="1500" kern="1200" dirty="0"/>
                <a:t>R1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331640" y="4936483"/>
            <a:ext cx="1144296" cy="631727"/>
            <a:chOff x="3639040" y="451885"/>
            <a:chExt cx="1144296" cy="631727"/>
          </a:xfrm>
        </p:grpSpPr>
        <p:sp>
          <p:nvSpPr>
            <p:cNvPr id="20" name="Prostokąt 19"/>
            <p:cNvSpPr/>
            <p:nvPr/>
          </p:nvSpPr>
          <p:spPr>
            <a:xfrm flipH="1">
              <a:off x="3811941" y="621165"/>
              <a:ext cx="971395" cy="462447"/>
            </a:xfrm>
            <a:prstGeom prst="rect">
              <a:avLst/>
            </a:prstGeom>
            <a:solidFill>
              <a:srgbClr val="1B3C8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3639040" y="451885"/>
              <a:ext cx="1027702" cy="631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/>
                <a:t>MUXR2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3091187" y="5570864"/>
            <a:ext cx="815997" cy="698960"/>
            <a:chOff x="6146446" y="157593"/>
            <a:chExt cx="815997" cy="698960"/>
          </a:xfrm>
        </p:grpSpPr>
        <p:sp>
          <p:nvSpPr>
            <p:cNvPr id="26" name="Prostokąt 25"/>
            <p:cNvSpPr/>
            <p:nvPr/>
          </p:nvSpPr>
          <p:spPr>
            <a:xfrm>
              <a:off x="6146446" y="157593"/>
              <a:ext cx="815997" cy="698960"/>
            </a:xfrm>
            <a:prstGeom prst="rect">
              <a:avLst/>
            </a:prstGeom>
            <a:solidFill>
              <a:srgbClr val="6986C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ostokąt 26"/>
            <p:cNvSpPr/>
            <p:nvPr/>
          </p:nvSpPr>
          <p:spPr>
            <a:xfrm>
              <a:off x="6146446" y="157593"/>
              <a:ext cx="815997" cy="698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/>
                <a:t>MUXR3 Polskie Radio</a:t>
              </a: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2</a:t>
            </a:fld>
            <a:endParaRPr lang="pl-PL"/>
          </a:p>
        </p:txBody>
      </p:sp>
      <p:pic>
        <p:nvPicPr>
          <p:cNvPr id="1027" name="Obraz 1" descr="image001">
            <a:extLst>
              <a:ext uri="{FF2B5EF4-FFF2-40B4-BE49-F238E27FC236}">
                <a16:creationId xmlns:a16="http://schemas.microsoft.com/office/drawing/2014/main" id="{7EDF2A54-A435-47C4-B523-E1F2C0DD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88" y="2604914"/>
            <a:ext cx="2963296" cy="296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id="{DA219E8D-2A6D-4875-B6BA-147BD3B2BF32}"/>
              </a:ext>
            </a:extLst>
          </p:cNvPr>
          <p:cNvGrpSpPr/>
          <p:nvPr/>
        </p:nvGrpSpPr>
        <p:grpSpPr>
          <a:xfrm>
            <a:off x="7633094" y="756558"/>
            <a:ext cx="1640658" cy="355459"/>
            <a:chOff x="2196290" y="3719072"/>
            <a:chExt cx="4643948" cy="1032936"/>
          </a:xfrm>
        </p:grpSpPr>
        <p:sp>
          <p:nvSpPr>
            <p:cNvPr id="24" name="Symbol zastępczy tekstu 2">
              <a:extLst>
                <a:ext uri="{FF2B5EF4-FFF2-40B4-BE49-F238E27FC236}">
                  <a16:creationId xmlns:a16="http://schemas.microsoft.com/office/drawing/2014/main" id="{C35E8558-B8D2-441A-97E3-E16D10966938}"/>
                </a:ext>
              </a:extLst>
            </p:cNvPr>
            <p:cNvSpPr txBox="1">
              <a:spLocks/>
            </p:cNvSpPr>
            <p:nvPr/>
          </p:nvSpPr>
          <p:spPr>
            <a:xfrm>
              <a:off x="2196290" y="4063384"/>
              <a:ext cx="4643948" cy="68862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47500" lnSpcReduction="20000"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>
                <a:latin typeface="Comfortaa" panose="020F0803070200060003" pitchFamily="34" charset="0"/>
              </a:endParaRPr>
            </a:p>
          </p:txBody>
        </p:sp>
        <p:sp>
          <p:nvSpPr>
            <p:cNvPr id="28" name="Symbol zastępczy tekstu 2">
              <a:extLst>
                <a:ext uri="{FF2B5EF4-FFF2-40B4-BE49-F238E27FC236}">
                  <a16:creationId xmlns:a16="http://schemas.microsoft.com/office/drawing/2014/main" id="{CA499FD2-E90C-444C-A018-E0A0136DBF15}"/>
                </a:ext>
              </a:extLst>
            </p:cNvPr>
            <p:cNvSpPr txBox="1">
              <a:spLocks/>
            </p:cNvSpPr>
            <p:nvPr/>
          </p:nvSpPr>
          <p:spPr>
            <a:xfrm>
              <a:off x="2958231" y="3719072"/>
              <a:ext cx="3367474" cy="68862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pl-PL" dirty="0">
                <a:solidFill>
                  <a:srgbClr val="3FCED5"/>
                </a:solidFill>
                <a:latin typeface="Comfortaa" panose="020F0803070200060003" pitchFamily="34" charset="0"/>
              </a:endParaRPr>
            </a:p>
          </p:txBody>
        </p: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31D8FB71-9860-4D3F-9AC6-66CC83340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C37A05E5-5B54-4433-AA0C-289B2222F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8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40049-BCD4-4C65-A50C-42743B89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03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Zasoby częstotliwości dla nadawców lokalnych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F854F6-3811-4BC0-B299-97818004A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0202" y="1764579"/>
            <a:ext cx="3913041" cy="4351338"/>
          </a:xfrm>
        </p:spPr>
        <p:txBody>
          <a:bodyPr>
            <a:normAutofit/>
          </a:bodyPr>
          <a:lstStyle/>
          <a:p>
            <a:r>
              <a:rPr lang="pl-PL" sz="2000" b="1" dirty="0"/>
              <a:t>Zasoby z Planu </a:t>
            </a:r>
            <a:r>
              <a:rPr lang="pl-PL" sz="2000" b="1" dirty="0" err="1"/>
              <a:t>Zagospoda-rowania</a:t>
            </a:r>
            <a:r>
              <a:rPr lang="pl-PL" sz="2000" b="1" dirty="0"/>
              <a:t> Częstotliwości – Zarządzenie nr 1 Prezesa UKE z dnia 14 stycznia 2019</a:t>
            </a:r>
          </a:p>
          <a:p>
            <a:r>
              <a:rPr lang="pl-PL" sz="2000" b="1" dirty="0"/>
              <a:t>Wszystkie ogłoszenia publikowane będą w formule na rozszerzenie i na udzielenie koncesji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Przedstawione na kolejnych slajdach listy lokalizacji w poszczególnych turach ogłoszeń (poza I turą) mogą być modyfikowane, w zależności od zainteresowania nadawców.  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Obraz 1" descr="image001">
            <a:extLst>
              <a:ext uri="{FF2B5EF4-FFF2-40B4-BE49-F238E27FC236}">
                <a16:creationId xmlns:a16="http://schemas.microsoft.com/office/drawing/2014/main" id="{C73995BA-3A87-4B0A-8143-E308EFA7F9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6" y="1788668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B651FC-CAC7-4F41-AEC2-36AA42B9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4E7C113-75FD-4D85-B40F-E1C3F149863C}"/>
              </a:ext>
            </a:extLst>
          </p:cNvPr>
          <p:cNvSpPr/>
          <p:nvPr/>
        </p:nvSpPr>
        <p:spPr>
          <a:xfrm>
            <a:off x="864066" y="5032376"/>
            <a:ext cx="1149292" cy="47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B56F5BE8-420B-426D-BC57-4A71BD4763AC}"/>
              </a:ext>
            </a:extLst>
          </p:cNvPr>
          <p:cNvSpPr txBox="1">
            <a:spLocks/>
          </p:cNvSpPr>
          <p:nvPr/>
        </p:nvSpPr>
        <p:spPr>
          <a:xfrm>
            <a:off x="790871" y="5177188"/>
            <a:ext cx="3405264" cy="118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/>
              <a:t>DAB lok</a:t>
            </a:r>
          </a:p>
          <a:p>
            <a:r>
              <a:rPr lang="pl-PL" sz="2000" dirty="0"/>
              <a:t>       </a:t>
            </a:r>
            <a:r>
              <a:rPr lang="pl-PL" sz="2000" b="1" dirty="0"/>
              <a:t>w trakcie koordynacji</a:t>
            </a:r>
          </a:p>
          <a:p>
            <a:r>
              <a:rPr lang="pl-PL" sz="2000" dirty="0"/>
              <a:t>       </a:t>
            </a:r>
            <a:r>
              <a:rPr lang="pl-PL" sz="2000" b="1" dirty="0"/>
              <a:t>koordynacja zakończona</a:t>
            </a:r>
          </a:p>
          <a:p>
            <a:endParaRPr lang="en-GB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C8557890-2241-49FD-9D2D-9C3D08C6B66A}"/>
              </a:ext>
            </a:extLst>
          </p:cNvPr>
          <p:cNvSpPr/>
          <p:nvPr/>
        </p:nvSpPr>
        <p:spPr>
          <a:xfrm>
            <a:off x="1136261" y="5674868"/>
            <a:ext cx="218114" cy="2181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E91B23A3-3EE6-404C-A923-33876BA1674F}"/>
              </a:ext>
            </a:extLst>
          </p:cNvPr>
          <p:cNvSpPr/>
          <p:nvPr/>
        </p:nvSpPr>
        <p:spPr>
          <a:xfrm>
            <a:off x="1136261" y="6056283"/>
            <a:ext cx="218114" cy="2181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F16137CB-5FB2-4E16-AC4C-1BC81322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3</a:t>
            </a:fld>
            <a:endParaRPr lang="en-GB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DC2425-D1AF-47D3-925B-F56909652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 turze – maj 2019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01566"/>
              </p:ext>
            </p:extLst>
          </p:nvPr>
        </p:nvGraphicFramePr>
        <p:xfrm>
          <a:off x="4823869" y="2414659"/>
          <a:ext cx="34650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Częstochowa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Katowice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Poznań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Rzeszów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Tarnów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Toruń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Warszawa 1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" y="67986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66F3F8-A60E-433E-939F-70A6032A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4</a:t>
            </a:fld>
            <a:endParaRPr lang="en-GB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782357C-54C9-47B0-B176-278CF5D4B424}"/>
              </a:ext>
            </a:extLst>
          </p:cNvPr>
          <p:cNvSpPr/>
          <p:nvPr/>
        </p:nvSpPr>
        <p:spPr>
          <a:xfrm>
            <a:off x="889233" y="5227405"/>
            <a:ext cx="1277370" cy="611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C8CFE3EB-FA7B-486A-A83B-17B29977F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4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11BB8-F993-4EFA-A923-5B80325C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76" y="1068002"/>
            <a:ext cx="8013921" cy="425667"/>
          </a:xfrm>
        </p:spPr>
        <p:txBody>
          <a:bodyPr anchor="ctr">
            <a:noAutofit/>
          </a:bodyPr>
          <a:lstStyle/>
          <a:p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Wartość maksymalnych opłat za koncesje (10 letnie) w multipleksach lokalnych DAB+, I tura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090B82C-1FFA-4209-948B-A468C18DC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32986"/>
              </p:ext>
            </p:extLst>
          </p:nvPr>
        </p:nvGraphicFramePr>
        <p:xfrm>
          <a:off x="981511" y="1754786"/>
          <a:ext cx="7043653" cy="4072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81">
                  <a:extLst>
                    <a:ext uri="{9D8B030D-6E8A-4147-A177-3AD203B41FA5}">
                      <a16:colId xmlns:a16="http://schemas.microsoft.com/office/drawing/2014/main" val="480105941"/>
                    </a:ext>
                  </a:extLst>
                </a:gridCol>
                <a:gridCol w="1385828">
                  <a:extLst>
                    <a:ext uri="{9D8B030D-6E8A-4147-A177-3AD203B41FA5}">
                      <a16:colId xmlns:a16="http://schemas.microsoft.com/office/drawing/2014/main" val="805649895"/>
                    </a:ext>
                  </a:extLst>
                </a:gridCol>
                <a:gridCol w="403776">
                  <a:extLst>
                    <a:ext uri="{9D8B030D-6E8A-4147-A177-3AD203B41FA5}">
                      <a16:colId xmlns:a16="http://schemas.microsoft.com/office/drawing/2014/main" val="2606074527"/>
                    </a:ext>
                  </a:extLst>
                </a:gridCol>
                <a:gridCol w="3149778">
                  <a:extLst>
                    <a:ext uri="{9D8B030D-6E8A-4147-A177-3AD203B41FA5}">
                      <a16:colId xmlns:a16="http://schemas.microsoft.com/office/drawing/2014/main" val="3544974722"/>
                    </a:ext>
                  </a:extLst>
                </a:gridCol>
                <a:gridCol w="910495">
                  <a:extLst>
                    <a:ext uri="{9D8B030D-6E8A-4147-A177-3AD203B41FA5}">
                      <a16:colId xmlns:a16="http://schemas.microsoft.com/office/drawing/2014/main" val="2442118873"/>
                    </a:ext>
                  </a:extLst>
                </a:gridCol>
                <a:gridCol w="910495">
                  <a:extLst>
                    <a:ext uri="{9D8B030D-6E8A-4147-A177-3AD203B41FA5}">
                      <a16:colId xmlns:a16="http://schemas.microsoft.com/office/drawing/2014/main" val="2644936477"/>
                    </a:ext>
                  </a:extLst>
                </a:gridCol>
              </a:tblGrid>
              <a:tr h="612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Lp.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Obszar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</a:rPr>
                        <a:t>Blok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Gminy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</a:rPr>
                        <a:t>Liczba mieszk.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 panose="020B0606020202030204" pitchFamily="34" charset="0"/>
                        </a:rPr>
                        <a:t>[tys.]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Opłata* </a:t>
                      </a:r>
                      <a:b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</a:rPr>
                        <a:t>[zł]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310437808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CZĘSTOCHOWA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12D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Częstochowa, Poczesna, Rędziny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247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11.653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394925704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KATOWICE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Chorzów, Czeladź, Katowice, Siemianowice Śląskie, Świętochłowice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561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26.466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917944107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POZNAŃ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Czerwonak, Luboń, Murowana Goślina, Poznań, Swarzędz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665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31.372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335851382"/>
                  </a:ext>
                </a:extLst>
              </a:tr>
              <a:tr h="396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RZESZÓW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9B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Chmielnik, Krasne, Łańcut, Rzeszów, Tyczyn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12.219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667069900"/>
                  </a:ext>
                </a:extLst>
              </a:tr>
              <a:tr h="2474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TARNÓW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Skrzyszów, Tarnów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7.029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493541695"/>
                  </a:ext>
                </a:extLst>
              </a:tr>
              <a:tr h="3356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TORUŃ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6C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Lubicz, Łysomice, Toruń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10.945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34370498"/>
                  </a:ext>
                </a:extLst>
              </a:tr>
              <a:tr h="12886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WARSZAWA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10B</a:t>
                      </a:r>
                      <a:endParaRPr lang="pl-PL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Józefów, Kobyłka, Konstancin-Jeziorna, Legionowo, Łomianki, Marki, Michałowice, Ożarów Mazowiecki, Piaseczno, Piastów, Pruszków, Raszyn, Stare Babice, Sulejówek, Warszawa, Wołomin, Ząbki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2.302</a:t>
                      </a:r>
                      <a:endParaRPr lang="pl-PL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108.597</a:t>
                      </a:r>
                      <a:endParaRPr lang="pl-PL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5324271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9DCF34D-EA23-44B0-9166-16D88DB48326}"/>
              </a:ext>
            </a:extLst>
          </p:cNvPr>
          <p:cNvSpPr txBox="1"/>
          <p:nvPr/>
        </p:nvSpPr>
        <p:spPr>
          <a:xfrm>
            <a:off x="981511" y="5988940"/>
            <a:ext cx="7180977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</a:pPr>
            <a:r>
              <a:rPr lang="pl-PL" sz="1050" dirty="0">
                <a:solidFill>
                  <a:srgbClr val="002060"/>
                </a:solidFill>
              </a:rPr>
              <a:t>* </a:t>
            </a:r>
            <a:r>
              <a:rPr lang="pl-PL" sz="1200" dirty="0">
                <a:solidFill>
                  <a:srgbClr val="002060"/>
                </a:solidFill>
              </a:rPr>
              <a:t>opłata za udzielenie nowej koncesji na 10 lat, </a:t>
            </a:r>
            <a:r>
              <a:rPr lang="pl-PL" sz="1200" b="1" u="sng" dirty="0">
                <a:solidFill>
                  <a:srgbClr val="002060"/>
                </a:solidFill>
              </a:rPr>
              <a:t>bez zniżek</a:t>
            </a:r>
            <a:r>
              <a:rPr lang="pl-PL" sz="1200" dirty="0">
                <a:solidFill>
                  <a:srgbClr val="002060"/>
                </a:solidFill>
              </a:rPr>
              <a:t>, obliczona na dzień ogłoszenia, wg. wzoru: </a:t>
            </a:r>
            <a:r>
              <a:rPr lang="pl-PL" sz="1200" b="1" dirty="0">
                <a:solidFill>
                  <a:srgbClr val="002060"/>
                </a:solidFill>
              </a:rPr>
              <a:t>   (185 zł x K x 0,25) x 1,02</a:t>
            </a:r>
            <a:endParaRPr lang="pl-PL" sz="1200" dirty="0">
              <a:solidFill>
                <a:srgbClr val="002060"/>
              </a:solidFill>
            </a:endParaRPr>
          </a:p>
          <a:p>
            <a:pPr>
              <a:spcAft>
                <a:spcPts val="225"/>
              </a:spcAft>
            </a:pPr>
            <a:r>
              <a:rPr lang="pl-PL" sz="1200" dirty="0">
                <a:solidFill>
                  <a:srgbClr val="002060"/>
                </a:solidFill>
              </a:rPr>
              <a:t>   gdzie: K – oznacza liczbę mieszkańców w zasięgu programu, w pełnych tysiącach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360D313-4C43-421D-84F1-8AB8F545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" y="67986"/>
            <a:ext cx="3054557" cy="6518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0E77C6A-DD8E-45B3-A612-F9DA34B6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II turze – 4Q 2019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3869" y="2414659"/>
          <a:ext cx="3465098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Bydgoszcz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Kielce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Kraków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Łowicz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Łódź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Opole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12A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633484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Radom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8.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Warszawa 2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7711EF3-FA80-4256-8E30-C3A8FAB96B62}"/>
              </a:ext>
            </a:extLst>
          </p:cNvPr>
          <p:cNvSpPr/>
          <p:nvPr/>
        </p:nvSpPr>
        <p:spPr>
          <a:xfrm>
            <a:off x="2892580" y="36270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B3471C62-5FD9-4E6A-B72F-2BEE50BFC75D}"/>
              </a:ext>
            </a:extLst>
          </p:cNvPr>
          <p:cNvSpPr/>
          <p:nvPr/>
        </p:nvSpPr>
        <p:spPr>
          <a:xfrm>
            <a:off x="2677968" y="38463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304C020-E8D2-468A-973E-3144E1048B81}"/>
              </a:ext>
            </a:extLst>
          </p:cNvPr>
          <p:cNvSpPr/>
          <p:nvPr/>
        </p:nvSpPr>
        <p:spPr>
          <a:xfrm>
            <a:off x="2837359" y="494248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9CBCFA4-A327-4611-BB7D-BC28858AA6E3}"/>
              </a:ext>
            </a:extLst>
          </p:cNvPr>
          <p:cNvSpPr/>
          <p:nvPr/>
        </p:nvSpPr>
        <p:spPr>
          <a:xfrm>
            <a:off x="2171364" y="2938785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42385F-0540-4D53-A6FD-4CEFBE1A26C9}"/>
              </a:ext>
            </a:extLst>
          </p:cNvPr>
          <p:cNvSpPr/>
          <p:nvPr/>
        </p:nvSpPr>
        <p:spPr>
          <a:xfrm>
            <a:off x="3363293" y="3594908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B85FB5B-0538-46A4-A458-83ADFE6D248A}"/>
              </a:ext>
            </a:extLst>
          </p:cNvPr>
          <p:cNvSpPr/>
          <p:nvPr/>
        </p:nvSpPr>
        <p:spPr>
          <a:xfrm>
            <a:off x="3369565" y="407710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EC22687-FC73-47FE-B0AE-659C465D16E7}"/>
              </a:ext>
            </a:extLst>
          </p:cNvPr>
          <p:cNvSpPr/>
          <p:nvPr/>
        </p:nvSpPr>
        <p:spPr>
          <a:xfrm>
            <a:off x="2100750" y="457045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E5DB0C7-C00B-4F49-BD35-207C7A2A95D1}"/>
              </a:ext>
            </a:extLst>
          </p:cNvPr>
          <p:cNvSpPr/>
          <p:nvPr/>
        </p:nvSpPr>
        <p:spPr>
          <a:xfrm>
            <a:off x="3106004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7CA459-0B7B-46EB-8151-EF26A213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6</a:t>
            </a:fld>
            <a:endParaRPr lang="en-GB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4E49DC4-6911-4DD6-8026-7EE7079BB4C5}"/>
              </a:ext>
            </a:extLst>
          </p:cNvPr>
          <p:cNvSpPr/>
          <p:nvPr/>
        </p:nvSpPr>
        <p:spPr>
          <a:xfrm>
            <a:off x="830510" y="5190270"/>
            <a:ext cx="1425707" cy="69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DCC9CB25-206D-4F36-ADE5-E984DC893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307" y="-38904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2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III turze – 2020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2816"/>
              </p:ext>
            </p:extLst>
          </p:nvPr>
        </p:nvGraphicFramePr>
        <p:xfrm>
          <a:off x="4823869" y="2414659"/>
          <a:ext cx="3465098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Gdańsk/Gdynia*/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Gorzów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Koszalin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Olsztyn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Słupsk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Szczecin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11C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633484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Wałbrzych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7A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8.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Zielona Góra */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DC78F953-3259-48D9-979D-A29DFA75BE57}"/>
              </a:ext>
            </a:extLst>
          </p:cNvPr>
          <p:cNvGrpSpPr/>
          <p:nvPr/>
        </p:nvGrpSpPr>
        <p:grpSpPr>
          <a:xfrm>
            <a:off x="628650" y="1921751"/>
            <a:ext cx="4041775" cy="4041775"/>
            <a:chOff x="628650" y="1921751"/>
            <a:chExt cx="4041775" cy="4041775"/>
          </a:xfrm>
        </p:grpSpPr>
        <p:pic>
          <p:nvPicPr>
            <p:cNvPr id="32" name="Obraz 1" descr="image001">
              <a:extLst>
                <a:ext uri="{FF2B5EF4-FFF2-40B4-BE49-F238E27FC236}">
                  <a16:creationId xmlns:a16="http://schemas.microsoft.com/office/drawing/2014/main" id="{86D62198-D373-4ED7-A499-BF6FB3085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921751"/>
              <a:ext cx="4041775" cy="404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654D5CE1-37DE-4B51-A44E-855E6769E2F2}"/>
                </a:ext>
              </a:extLst>
            </p:cNvPr>
            <p:cNvSpPr/>
            <p:nvPr/>
          </p:nvSpPr>
          <p:spPr>
            <a:xfrm>
              <a:off x="2568429" y="4446166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3F1292D0-BEDD-4CE5-8FF0-C5ED13E36500}"/>
                </a:ext>
              </a:extLst>
            </p:cNvPr>
            <p:cNvSpPr/>
            <p:nvPr/>
          </p:nvSpPr>
          <p:spPr>
            <a:xfrm>
              <a:off x="2490146" y="4824119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DB06A3BD-1F43-488A-84FB-FD4D171ED766}"/>
                </a:ext>
              </a:extLst>
            </p:cNvPr>
            <p:cNvSpPr/>
            <p:nvPr/>
          </p:nvSpPr>
          <p:spPr>
            <a:xfrm>
              <a:off x="1632321" y="3405931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810BBA57-F2D3-4FF6-BAE3-715D7DE14C0A}"/>
                </a:ext>
              </a:extLst>
            </p:cNvPr>
            <p:cNvSpPr/>
            <p:nvPr/>
          </p:nvSpPr>
          <p:spPr>
            <a:xfrm>
              <a:off x="3259123" y="355273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F7711EF3-FA80-4256-8E30-C3A8FAB96B62}"/>
                </a:ext>
              </a:extLst>
            </p:cNvPr>
            <p:cNvSpPr/>
            <p:nvPr/>
          </p:nvSpPr>
          <p:spPr>
            <a:xfrm>
              <a:off x="2892580" y="3627008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1975F3EA-536C-4114-9BCF-766A9E98E7BE}"/>
                </a:ext>
              </a:extLst>
            </p:cNvPr>
            <p:cNvSpPr/>
            <p:nvPr/>
          </p:nvSpPr>
          <p:spPr>
            <a:xfrm>
              <a:off x="3314344" y="5008061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F61E0F6F-83D5-4990-BD8C-76B095A6C433}"/>
                </a:ext>
              </a:extLst>
            </p:cNvPr>
            <p:cNvSpPr/>
            <p:nvPr/>
          </p:nvSpPr>
          <p:spPr>
            <a:xfrm>
              <a:off x="3737283" y="4970926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B3471C62-5FD9-4E6A-B72F-2BEE50BFC75D}"/>
                </a:ext>
              </a:extLst>
            </p:cNvPr>
            <p:cNvSpPr/>
            <p:nvPr/>
          </p:nvSpPr>
          <p:spPr>
            <a:xfrm>
              <a:off x="2677968" y="3846352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B304C020-E8D2-468A-973E-3144E1048B81}"/>
                </a:ext>
              </a:extLst>
            </p:cNvPr>
            <p:cNvSpPr/>
            <p:nvPr/>
          </p:nvSpPr>
          <p:spPr>
            <a:xfrm>
              <a:off x="2837359" y="4942489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69CBCFA4-A327-4611-BB7D-BC28858AA6E3}"/>
                </a:ext>
              </a:extLst>
            </p:cNvPr>
            <p:cNvSpPr/>
            <p:nvPr/>
          </p:nvSpPr>
          <p:spPr>
            <a:xfrm>
              <a:off x="2058453" y="288339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C742385F-0540-4D53-A6FD-4CEFBE1A26C9}"/>
                </a:ext>
              </a:extLst>
            </p:cNvPr>
            <p:cNvSpPr/>
            <p:nvPr/>
          </p:nvSpPr>
          <p:spPr>
            <a:xfrm>
              <a:off x="3363293" y="359490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CB85FB5B-0538-46A4-A458-83ADFE6D248A}"/>
                </a:ext>
              </a:extLst>
            </p:cNvPr>
            <p:cNvSpPr/>
            <p:nvPr/>
          </p:nvSpPr>
          <p:spPr>
            <a:xfrm>
              <a:off x="3369565" y="4077105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EEC22687-FC73-47FE-B0AE-659C465D16E7}"/>
                </a:ext>
              </a:extLst>
            </p:cNvPr>
            <p:cNvSpPr/>
            <p:nvPr/>
          </p:nvSpPr>
          <p:spPr>
            <a:xfrm>
              <a:off x="2100750" y="4570454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0E5DB0C7-C00B-4F49-BD35-207C7A2A95D1}"/>
                </a:ext>
              </a:extLst>
            </p:cNvPr>
            <p:cNvSpPr/>
            <p:nvPr/>
          </p:nvSpPr>
          <p:spPr>
            <a:xfrm>
              <a:off x="3106004" y="4488253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C8C1A5CA-94B6-48BE-B572-9B34D65C2412}"/>
                </a:ext>
              </a:extLst>
            </p:cNvPr>
            <p:cNvSpPr/>
            <p:nvPr/>
          </p:nvSpPr>
          <p:spPr>
            <a:xfrm>
              <a:off x="2371288" y="2203855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607E8A38-8317-4F85-8EFE-8B73AB10C889}"/>
                </a:ext>
              </a:extLst>
            </p:cNvPr>
            <p:cNvSpPr/>
            <p:nvPr/>
          </p:nvSpPr>
          <p:spPr>
            <a:xfrm>
              <a:off x="2281806" y="2092992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wal 30">
              <a:extLst>
                <a:ext uri="{FF2B5EF4-FFF2-40B4-BE49-F238E27FC236}">
                  <a16:creationId xmlns:a16="http://schemas.microsoft.com/office/drawing/2014/main" id="{49E4C54D-67B5-4ECC-B9DA-3638176B094F}"/>
                </a:ext>
              </a:extLst>
            </p:cNvPr>
            <p:cNvSpPr/>
            <p:nvPr/>
          </p:nvSpPr>
          <p:spPr>
            <a:xfrm>
              <a:off x="1742763" y="2181359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6F74D724-34A7-410F-9550-28DBEC0A854A}"/>
                </a:ext>
              </a:extLst>
            </p:cNvPr>
            <p:cNvSpPr/>
            <p:nvPr/>
          </p:nvSpPr>
          <p:spPr>
            <a:xfrm>
              <a:off x="1423981" y="2311416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72EE97C3-A954-42E3-9AF3-89513F30CB0D}"/>
                </a:ext>
              </a:extLst>
            </p:cNvPr>
            <p:cNvSpPr/>
            <p:nvPr/>
          </p:nvSpPr>
          <p:spPr>
            <a:xfrm>
              <a:off x="695642" y="2743538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93EAA4E7-1980-4CEA-819D-E68AC41E202E}"/>
                </a:ext>
              </a:extLst>
            </p:cNvPr>
            <p:cNvSpPr/>
            <p:nvPr/>
          </p:nvSpPr>
          <p:spPr>
            <a:xfrm>
              <a:off x="1026316" y="3236776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7B933EF0-6DD3-4881-B92D-4EF40CF4BA66}"/>
                </a:ext>
              </a:extLst>
            </p:cNvPr>
            <p:cNvSpPr/>
            <p:nvPr/>
          </p:nvSpPr>
          <p:spPr>
            <a:xfrm>
              <a:off x="1130486" y="3761414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B21E66B8-56E7-4D73-AF92-3B8CC35FD4BF}"/>
                </a:ext>
              </a:extLst>
            </p:cNvPr>
            <p:cNvSpPr/>
            <p:nvPr/>
          </p:nvSpPr>
          <p:spPr>
            <a:xfrm>
              <a:off x="1423981" y="4488253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1333D043-616E-41F0-805E-BA32CC60E86A}"/>
                </a:ext>
              </a:extLst>
            </p:cNvPr>
            <p:cNvSpPr/>
            <p:nvPr/>
          </p:nvSpPr>
          <p:spPr>
            <a:xfrm>
              <a:off x="3114902" y="2597273"/>
              <a:ext cx="208340" cy="2193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9B3B49D6-6F88-4D66-AD34-A9B3F1C13DD0}"/>
                </a:ext>
              </a:extLst>
            </p:cNvPr>
            <p:cNvSpPr/>
            <p:nvPr/>
          </p:nvSpPr>
          <p:spPr>
            <a:xfrm>
              <a:off x="2371288" y="3030205"/>
              <a:ext cx="318782" cy="2936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4170BF-B0CC-4F46-AA52-C0D8314C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7</a:t>
            </a:fld>
            <a:endParaRPr lang="en-GB"/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3A23448F-0DE8-4109-80C1-CE639A98284E}"/>
              </a:ext>
            </a:extLst>
          </p:cNvPr>
          <p:cNvSpPr txBox="1">
            <a:spLocks/>
          </p:cNvSpPr>
          <p:nvPr/>
        </p:nvSpPr>
        <p:spPr>
          <a:xfrm>
            <a:off x="2887211" y="5796845"/>
            <a:ext cx="5642688" cy="558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/>
              <a:t>*/ po zakończeniu koordynacji międzynarodowej</a:t>
            </a:r>
            <a:endParaRPr lang="en-GB" sz="20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517A245-1535-4255-BB17-DB236B8AD7A6}"/>
              </a:ext>
            </a:extLst>
          </p:cNvPr>
          <p:cNvSpPr/>
          <p:nvPr/>
        </p:nvSpPr>
        <p:spPr>
          <a:xfrm>
            <a:off x="855033" y="5236103"/>
            <a:ext cx="1203420" cy="558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656AF8C7-B6FC-4281-9E57-9A0FA584C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Przedmioty ogłoszenia w IV turze – 2020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Symbol zastępczy zawartości 6">
            <a:extLst>
              <a:ext uri="{FF2B5EF4-FFF2-40B4-BE49-F238E27FC236}">
                <a16:creationId xmlns:a16="http://schemas.microsoft.com/office/drawing/2014/main" id="{F64060B0-644E-4408-8ED3-BD6A1110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780319"/>
              </p:ext>
            </p:extLst>
          </p:nvPr>
        </p:nvGraphicFramePr>
        <p:xfrm>
          <a:off x="4709895" y="2107209"/>
          <a:ext cx="3465098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82">
                  <a:extLst>
                    <a:ext uri="{9D8B030D-6E8A-4147-A177-3AD203B41FA5}">
                      <a16:colId xmlns:a16="http://schemas.microsoft.com/office/drawing/2014/main" val="2493781153"/>
                    </a:ext>
                  </a:extLst>
                </a:gridCol>
                <a:gridCol w="1864739">
                  <a:extLst>
                    <a:ext uri="{9D8B030D-6E8A-4147-A177-3AD203B41FA5}">
                      <a16:colId xmlns:a16="http://schemas.microsoft.com/office/drawing/2014/main" val="1119379508"/>
                    </a:ext>
                  </a:extLst>
                </a:gridCol>
                <a:gridCol w="1068077">
                  <a:extLst>
                    <a:ext uri="{9D8B030D-6E8A-4147-A177-3AD203B41FA5}">
                      <a16:colId xmlns:a16="http://schemas.microsoft.com/office/drawing/2014/main" val="985617629"/>
                    </a:ext>
                  </a:extLst>
                </a:gridCol>
              </a:tblGrid>
              <a:tr h="340327">
                <a:tc>
                  <a:txBody>
                    <a:bodyPr/>
                    <a:lstStyle/>
                    <a:p>
                      <a:r>
                        <a:rPr lang="pl-PL" sz="1800" dirty="0"/>
                        <a:t>LP.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Lokalizacja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Nr bloku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540919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Białystok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5672913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2.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Ciechanów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8A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9115807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3.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Giżycko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4263281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4.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Kalisz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10D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7952559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5.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Krosno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9A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734499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6.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Leszno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633484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7.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Lublin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6A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45218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8.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Łomża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167588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9.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Siedlce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11D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780000"/>
                  </a:ext>
                </a:extLst>
              </a:tr>
              <a:tr h="340327">
                <a:tc>
                  <a:txBody>
                    <a:bodyPr/>
                    <a:lstStyle/>
                    <a:p>
                      <a:r>
                        <a:rPr lang="pl-PL" sz="1800" b="1" dirty="0"/>
                        <a:t>10.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800" b="1" dirty="0"/>
                        <a:t>Zamość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5B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9901133"/>
                  </a:ext>
                </a:extLst>
              </a:tr>
            </a:tbl>
          </a:graphicData>
        </a:graphic>
      </p:graphicFrame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7711EF3-FA80-4256-8E30-C3A8FAB96B62}"/>
              </a:ext>
            </a:extLst>
          </p:cNvPr>
          <p:cNvSpPr/>
          <p:nvPr/>
        </p:nvSpPr>
        <p:spPr>
          <a:xfrm>
            <a:off x="2892580" y="36270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B3471C62-5FD9-4E6A-B72F-2BEE50BFC75D}"/>
              </a:ext>
            </a:extLst>
          </p:cNvPr>
          <p:cNvSpPr/>
          <p:nvPr/>
        </p:nvSpPr>
        <p:spPr>
          <a:xfrm>
            <a:off x="2677968" y="38463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304C020-E8D2-468A-973E-3144E1048B81}"/>
              </a:ext>
            </a:extLst>
          </p:cNvPr>
          <p:cNvSpPr/>
          <p:nvPr/>
        </p:nvSpPr>
        <p:spPr>
          <a:xfrm>
            <a:off x="2837359" y="494248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9CBCFA4-A327-4611-BB7D-BC28858AA6E3}"/>
              </a:ext>
            </a:extLst>
          </p:cNvPr>
          <p:cNvSpPr/>
          <p:nvPr/>
        </p:nvSpPr>
        <p:spPr>
          <a:xfrm>
            <a:off x="2171364" y="2938785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42385F-0540-4D53-A6FD-4CEFBE1A26C9}"/>
              </a:ext>
            </a:extLst>
          </p:cNvPr>
          <p:cNvSpPr/>
          <p:nvPr/>
        </p:nvSpPr>
        <p:spPr>
          <a:xfrm>
            <a:off x="3363293" y="3594908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B85FB5B-0538-46A4-A458-83ADFE6D248A}"/>
              </a:ext>
            </a:extLst>
          </p:cNvPr>
          <p:cNvSpPr/>
          <p:nvPr/>
        </p:nvSpPr>
        <p:spPr>
          <a:xfrm>
            <a:off x="3369565" y="407710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EC22687-FC73-47FE-B0AE-659C465D16E7}"/>
              </a:ext>
            </a:extLst>
          </p:cNvPr>
          <p:cNvSpPr/>
          <p:nvPr/>
        </p:nvSpPr>
        <p:spPr>
          <a:xfrm>
            <a:off x="2100750" y="457045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E5DB0C7-C00B-4F49-BD35-207C7A2A95D1}"/>
              </a:ext>
            </a:extLst>
          </p:cNvPr>
          <p:cNvSpPr/>
          <p:nvPr/>
        </p:nvSpPr>
        <p:spPr>
          <a:xfrm>
            <a:off x="3106004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C8C1A5CA-94B6-48BE-B572-9B34D65C2412}"/>
              </a:ext>
            </a:extLst>
          </p:cNvPr>
          <p:cNvSpPr/>
          <p:nvPr/>
        </p:nvSpPr>
        <p:spPr>
          <a:xfrm>
            <a:off x="2371288" y="220385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607E8A38-8317-4F85-8EFE-8B73AB10C889}"/>
              </a:ext>
            </a:extLst>
          </p:cNvPr>
          <p:cNvSpPr/>
          <p:nvPr/>
        </p:nvSpPr>
        <p:spPr>
          <a:xfrm>
            <a:off x="2281806" y="2092992"/>
            <a:ext cx="208340" cy="2193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49E4C54D-67B5-4ECC-B9DA-3638176B094F}"/>
              </a:ext>
            </a:extLst>
          </p:cNvPr>
          <p:cNvSpPr/>
          <p:nvPr/>
        </p:nvSpPr>
        <p:spPr>
          <a:xfrm>
            <a:off x="1742763" y="2181359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6F74D724-34A7-410F-9550-28DBEC0A854A}"/>
              </a:ext>
            </a:extLst>
          </p:cNvPr>
          <p:cNvSpPr/>
          <p:nvPr/>
        </p:nvSpPr>
        <p:spPr>
          <a:xfrm>
            <a:off x="1423981" y="231141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72EE97C3-A954-42E3-9AF3-89513F30CB0D}"/>
              </a:ext>
            </a:extLst>
          </p:cNvPr>
          <p:cNvSpPr/>
          <p:nvPr/>
        </p:nvSpPr>
        <p:spPr>
          <a:xfrm>
            <a:off x="695642" y="27435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93EAA4E7-1980-4CEA-819D-E68AC41E202E}"/>
              </a:ext>
            </a:extLst>
          </p:cNvPr>
          <p:cNvSpPr/>
          <p:nvPr/>
        </p:nvSpPr>
        <p:spPr>
          <a:xfrm>
            <a:off x="1026316" y="323677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wal 44">
            <a:extLst>
              <a:ext uri="{FF2B5EF4-FFF2-40B4-BE49-F238E27FC236}">
                <a16:creationId xmlns:a16="http://schemas.microsoft.com/office/drawing/2014/main" id="{7B933EF0-6DD3-4881-B92D-4EF40CF4BA66}"/>
              </a:ext>
            </a:extLst>
          </p:cNvPr>
          <p:cNvSpPr/>
          <p:nvPr/>
        </p:nvSpPr>
        <p:spPr>
          <a:xfrm>
            <a:off x="1130486" y="376141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B21E66B8-56E7-4D73-AF92-3B8CC35FD4BF}"/>
              </a:ext>
            </a:extLst>
          </p:cNvPr>
          <p:cNvSpPr/>
          <p:nvPr/>
        </p:nvSpPr>
        <p:spPr>
          <a:xfrm>
            <a:off x="1423981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C0AE8510-E5DC-4350-B1F3-61A20AE7C193}"/>
              </a:ext>
            </a:extLst>
          </p:cNvPr>
          <p:cNvSpPr/>
          <p:nvPr/>
        </p:nvSpPr>
        <p:spPr>
          <a:xfrm>
            <a:off x="3860603" y="4167606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776FBA29-79D8-483F-8CB0-8BCC2564145F}"/>
              </a:ext>
            </a:extLst>
          </p:cNvPr>
          <p:cNvSpPr/>
          <p:nvPr/>
        </p:nvSpPr>
        <p:spPr>
          <a:xfrm>
            <a:off x="4148837" y="2956749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BB5C0655-1491-42D2-AA60-CA8790FD08FF}"/>
              </a:ext>
            </a:extLst>
          </p:cNvPr>
          <p:cNvSpPr/>
          <p:nvPr/>
        </p:nvSpPr>
        <p:spPr>
          <a:xfrm>
            <a:off x="3604952" y="242108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23FF77B9-531A-4D1F-859F-083C078725CC}"/>
              </a:ext>
            </a:extLst>
          </p:cNvPr>
          <p:cNvSpPr/>
          <p:nvPr/>
        </p:nvSpPr>
        <p:spPr>
          <a:xfrm>
            <a:off x="3722532" y="299077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43CF46E9-3B2E-4CD2-A2D6-7EB2C6113E23}"/>
              </a:ext>
            </a:extLst>
          </p:cNvPr>
          <p:cNvSpPr/>
          <p:nvPr/>
        </p:nvSpPr>
        <p:spPr>
          <a:xfrm>
            <a:off x="3106004" y="257513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6F925379-60BE-4686-95D4-AD5BB920DBF1}"/>
              </a:ext>
            </a:extLst>
          </p:cNvPr>
          <p:cNvSpPr/>
          <p:nvPr/>
        </p:nvSpPr>
        <p:spPr>
          <a:xfrm>
            <a:off x="1579191" y="382646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337668B1-6C2C-432B-887D-5A61186E1305}"/>
              </a:ext>
            </a:extLst>
          </p:cNvPr>
          <p:cNvSpPr/>
          <p:nvPr/>
        </p:nvSpPr>
        <p:spPr>
          <a:xfrm>
            <a:off x="3142406" y="31702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584798FF-743D-4A20-A8E4-86418E1711F9}"/>
              </a:ext>
            </a:extLst>
          </p:cNvPr>
          <p:cNvSpPr/>
          <p:nvPr/>
        </p:nvSpPr>
        <p:spPr>
          <a:xfrm>
            <a:off x="2166603" y="3888522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wal 54">
            <a:extLst>
              <a:ext uri="{FF2B5EF4-FFF2-40B4-BE49-F238E27FC236}">
                <a16:creationId xmlns:a16="http://schemas.microsoft.com/office/drawing/2014/main" id="{08FA5EBC-CB37-49D3-81BC-6D0A508321F2}"/>
              </a:ext>
            </a:extLst>
          </p:cNvPr>
          <p:cNvSpPr/>
          <p:nvPr/>
        </p:nvSpPr>
        <p:spPr>
          <a:xfrm>
            <a:off x="3637020" y="5190270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60BA138D-D72F-472A-8050-7F068097671E}"/>
              </a:ext>
            </a:extLst>
          </p:cNvPr>
          <p:cNvSpPr/>
          <p:nvPr/>
        </p:nvSpPr>
        <p:spPr>
          <a:xfrm>
            <a:off x="4204058" y="46301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A1E5C354-9300-42ED-BA72-B258839A92C5}"/>
              </a:ext>
            </a:extLst>
          </p:cNvPr>
          <p:cNvSpPr/>
          <p:nvPr/>
        </p:nvSpPr>
        <p:spPr>
          <a:xfrm>
            <a:off x="838899" y="5305964"/>
            <a:ext cx="1261851" cy="70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7B2BC2-741F-4BA9-BC52-345B0FC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8</a:t>
            </a:fld>
            <a:endParaRPr lang="en-GB"/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5043DD69-54A7-47E6-A972-613832FC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9A9DC-55A5-4011-8335-EAA3729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Multipleksy lokalne </a:t>
            </a:r>
            <a:b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Pozostałe bloki częstotliwości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9E4ED31-F98D-4A68-9C11-993B3905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3" y="49382"/>
            <a:ext cx="3054557" cy="651809"/>
          </a:xfrm>
          <a:prstGeom prst="rect">
            <a:avLst/>
          </a:prstGeom>
        </p:spPr>
      </p:pic>
      <p:pic>
        <p:nvPicPr>
          <p:cNvPr id="32" name="Obraz 1" descr="image001">
            <a:extLst>
              <a:ext uri="{FF2B5EF4-FFF2-40B4-BE49-F238E27FC236}">
                <a16:creationId xmlns:a16="http://schemas.microsoft.com/office/drawing/2014/main" id="{86D62198-D373-4ED7-A499-BF6FB308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51"/>
            <a:ext cx="40417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wal 32">
            <a:extLst>
              <a:ext uri="{FF2B5EF4-FFF2-40B4-BE49-F238E27FC236}">
                <a16:creationId xmlns:a16="http://schemas.microsoft.com/office/drawing/2014/main" id="{654D5CE1-37DE-4B51-A44E-855E6769E2F2}"/>
              </a:ext>
            </a:extLst>
          </p:cNvPr>
          <p:cNvSpPr/>
          <p:nvPr/>
        </p:nvSpPr>
        <p:spPr>
          <a:xfrm>
            <a:off x="2568429" y="4446166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3F1292D0-BEDD-4CE5-8FF0-C5ED13E36500}"/>
              </a:ext>
            </a:extLst>
          </p:cNvPr>
          <p:cNvSpPr/>
          <p:nvPr/>
        </p:nvSpPr>
        <p:spPr>
          <a:xfrm>
            <a:off x="2490146" y="482411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B06A3BD-1F43-488A-84FB-FD4D171ED766}"/>
              </a:ext>
            </a:extLst>
          </p:cNvPr>
          <p:cNvSpPr/>
          <p:nvPr/>
        </p:nvSpPr>
        <p:spPr>
          <a:xfrm>
            <a:off x="1632321" y="3405931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810BBA57-F2D3-4FF6-BAE3-715D7DE14C0A}"/>
              </a:ext>
            </a:extLst>
          </p:cNvPr>
          <p:cNvSpPr/>
          <p:nvPr/>
        </p:nvSpPr>
        <p:spPr>
          <a:xfrm>
            <a:off x="3259123" y="35527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F6CCD125-AACA-4042-BBFB-6B33EBC96327}"/>
              </a:ext>
            </a:extLst>
          </p:cNvPr>
          <p:cNvSpPr/>
          <p:nvPr/>
        </p:nvSpPr>
        <p:spPr>
          <a:xfrm>
            <a:off x="2371288" y="30371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F7711EF3-FA80-4256-8E30-C3A8FAB96B62}"/>
              </a:ext>
            </a:extLst>
          </p:cNvPr>
          <p:cNvSpPr/>
          <p:nvPr/>
        </p:nvSpPr>
        <p:spPr>
          <a:xfrm>
            <a:off x="2892580" y="36270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1975F3EA-536C-4114-9BCF-766A9E98E7BE}"/>
              </a:ext>
            </a:extLst>
          </p:cNvPr>
          <p:cNvSpPr/>
          <p:nvPr/>
        </p:nvSpPr>
        <p:spPr>
          <a:xfrm>
            <a:off x="3314344" y="5008061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F61E0F6F-83D5-4990-BD8C-76B095A6C433}"/>
              </a:ext>
            </a:extLst>
          </p:cNvPr>
          <p:cNvSpPr/>
          <p:nvPr/>
        </p:nvSpPr>
        <p:spPr>
          <a:xfrm>
            <a:off x="3737283" y="497092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B3471C62-5FD9-4E6A-B72F-2BEE50BFC75D}"/>
              </a:ext>
            </a:extLst>
          </p:cNvPr>
          <p:cNvSpPr/>
          <p:nvPr/>
        </p:nvSpPr>
        <p:spPr>
          <a:xfrm>
            <a:off x="2677968" y="3846352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B304C020-E8D2-468A-973E-3144E1048B81}"/>
              </a:ext>
            </a:extLst>
          </p:cNvPr>
          <p:cNvSpPr/>
          <p:nvPr/>
        </p:nvSpPr>
        <p:spPr>
          <a:xfrm>
            <a:off x="2837359" y="4942489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9CBCFA4-A327-4611-BB7D-BC28858AA6E3}"/>
              </a:ext>
            </a:extLst>
          </p:cNvPr>
          <p:cNvSpPr/>
          <p:nvPr/>
        </p:nvSpPr>
        <p:spPr>
          <a:xfrm>
            <a:off x="2171364" y="2938785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742385F-0540-4D53-A6FD-4CEFBE1A26C9}"/>
              </a:ext>
            </a:extLst>
          </p:cNvPr>
          <p:cNvSpPr/>
          <p:nvPr/>
        </p:nvSpPr>
        <p:spPr>
          <a:xfrm>
            <a:off x="3363293" y="3594908"/>
            <a:ext cx="318782" cy="2936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CB85FB5B-0538-46A4-A458-83ADFE6D248A}"/>
              </a:ext>
            </a:extLst>
          </p:cNvPr>
          <p:cNvSpPr/>
          <p:nvPr/>
        </p:nvSpPr>
        <p:spPr>
          <a:xfrm>
            <a:off x="3369565" y="407710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EC22687-FC73-47FE-B0AE-659C465D16E7}"/>
              </a:ext>
            </a:extLst>
          </p:cNvPr>
          <p:cNvSpPr/>
          <p:nvPr/>
        </p:nvSpPr>
        <p:spPr>
          <a:xfrm>
            <a:off x="2100750" y="457045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0E5DB0C7-C00B-4F49-BD35-207C7A2A95D1}"/>
              </a:ext>
            </a:extLst>
          </p:cNvPr>
          <p:cNvSpPr/>
          <p:nvPr/>
        </p:nvSpPr>
        <p:spPr>
          <a:xfrm>
            <a:off x="3106004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E7C9D596-860C-4E17-9999-EA5DE2FC8302}"/>
              </a:ext>
            </a:extLst>
          </p:cNvPr>
          <p:cNvSpPr/>
          <p:nvPr/>
        </p:nvSpPr>
        <p:spPr>
          <a:xfrm>
            <a:off x="1678715" y="4230568"/>
            <a:ext cx="263561" cy="257685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C8C1A5CA-94B6-48BE-B572-9B34D65C2412}"/>
              </a:ext>
            </a:extLst>
          </p:cNvPr>
          <p:cNvSpPr/>
          <p:nvPr/>
        </p:nvSpPr>
        <p:spPr>
          <a:xfrm>
            <a:off x="2371288" y="220385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607E8A38-8317-4F85-8EFE-8B73AB10C889}"/>
              </a:ext>
            </a:extLst>
          </p:cNvPr>
          <p:cNvSpPr/>
          <p:nvPr/>
        </p:nvSpPr>
        <p:spPr>
          <a:xfrm>
            <a:off x="2281806" y="2092992"/>
            <a:ext cx="208340" cy="2193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49E4C54D-67B5-4ECC-B9DA-3638176B094F}"/>
              </a:ext>
            </a:extLst>
          </p:cNvPr>
          <p:cNvSpPr/>
          <p:nvPr/>
        </p:nvSpPr>
        <p:spPr>
          <a:xfrm>
            <a:off x="1742763" y="2181359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6F74D724-34A7-410F-9550-28DBEC0A854A}"/>
              </a:ext>
            </a:extLst>
          </p:cNvPr>
          <p:cNvSpPr/>
          <p:nvPr/>
        </p:nvSpPr>
        <p:spPr>
          <a:xfrm>
            <a:off x="1423981" y="231141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72EE97C3-A954-42E3-9AF3-89513F30CB0D}"/>
              </a:ext>
            </a:extLst>
          </p:cNvPr>
          <p:cNvSpPr/>
          <p:nvPr/>
        </p:nvSpPr>
        <p:spPr>
          <a:xfrm>
            <a:off x="695642" y="2743538"/>
            <a:ext cx="318782" cy="2936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93EAA4E7-1980-4CEA-819D-E68AC41E202E}"/>
              </a:ext>
            </a:extLst>
          </p:cNvPr>
          <p:cNvSpPr/>
          <p:nvPr/>
        </p:nvSpPr>
        <p:spPr>
          <a:xfrm>
            <a:off x="1026316" y="3236776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wal 44">
            <a:extLst>
              <a:ext uri="{FF2B5EF4-FFF2-40B4-BE49-F238E27FC236}">
                <a16:creationId xmlns:a16="http://schemas.microsoft.com/office/drawing/2014/main" id="{7B933EF0-6DD3-4881-B92D-4EF40CF4BA66}"/>
              </a:ext>
            </a:extLst>
          </p:cNvPr>
          <p:cNvSpPr/>
          <p:nvPr/>
        </p:nvSpPr>
        <p:spPr>
          <a:xfrm>
            <a:off x="1130486" y="3761414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wal 45">
            <a:extLst>
              <a:ext uri="{FF2B5EF4-FFF2-40B4-BE49-F238E27FC236}">
                <a16:creationId xmlns:a16="http://schemas.microsoft.com/office/drawing/2014/main" id="{B21E66B8-56E7-4D73-AF92-3B8CC35FD4BF}"/>
              </a:ext>
            </a:extLst>
          </p:cNvPr>
          <p:cNvSpPr/>
          <p:nvPr/>
        </p:nvSpPr>
        <p:spPr>
          <a:xfrm>
            <a:off x="1423981" y="448825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C0AE8510-E5DC-4350-B1F3-61A20AE7C193}"/>
              </a:ext>
            </a:extLst>
          </p:cNvPr>
          <p:cNvSpPr/>
          <p:nvPr/>
        </p:nvSpPr>
        <p:spPr>
          <a:xfrm>
            <a:off x="3860603" y="4167606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776FBA29-79D8-483F-8CB0-8BCC2564145F}"/>
              </a:ext>
            </a:extLst>
          </p:cNvPr>
          <p:cNvSpPr/>
          <p:nvPr/>
        </p:nvSpPr>
        <p:spPr>
          <a:xfrm>
            <a:off x="4148837" y="2956749"/>
            <a:ext cx="263561" cy="257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BB5C0655-1491-42D2-AA60-CA8790FD08FF}"/>
              </a:ext>
            </a:extLst>
          </p:cNvPr>
          <p:cNvSpPr/>
          <p:nvPr/>
        </p:nvSpPr>
        <p:spPr>
          <a:xfrm>
            <a:off x="3604952" y="242108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23FF77B9-531A-4D1F-859F-083C078725CC}"/>
              </a:ext>
            </a:extLst>
          </p:cNvPr>
          <p:cNvSpPr/>
          <p:nvPr/>
        </p:nvSpPr>
        <p:spPr>
          <a:xfrm>
            <a:off x="3722532" y="299077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43CF46E9-3B2E-4CD2-A2D6-7EB2C6113E23}"/>
              </a:ext>
            </a:extLst>
          </p:cNvPr>
          <p:cNvSpPr/>
          <p:nvPr/>
        </p:nvSpPr>
        <p:spPr>
          <a:xfrm>
            <a:off x="3106004" y="2575133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6F925379-60BE-4686-95D4-AD5BB920DBF1}"/>
              </a:ext>
            </a:extLst>
          </p:cNvPr>
          <p:cNvSpPr/>
          <p:nvPr/>
        </p:nvSpPr>
        <p:spPr>
          <a:xfrm>
            <a:off x="1579191" y="3826465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337668B1-6C2C-432B-887D-5A61186E1305}"/>
              </a:ext>
            </a:extLst>
          </p:cNvPr>
          <p:cNvSpPr/>
          <p:nvPr/>
        </p:nvSpPr>
        <p:spPr>
          <a:xfrm>
            <a:off x="3142406" y="31702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584798FF-743D-4A20-A8E4-86418E1711F9}"/>
              </a:ext>
            </a:extLst>
          </p:cNvPr>
          <p:cNvSpPr/>
          <p:nvPr/>
        </p:nvSpPr>
        <p:spPr>
          <a:xfrm>
            <a:off x="2166603" y="3888522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wal 54">
            <a:extLst>
              <a:ext uri="{FF2B5EF4-FFF2-40B4-BE49-F238E27FC236}">
                <a16:creationId xmlns:a16="http://schemas.microsoft.com/office/drawing/2014/main" id="{08FA5EBC-CB37-49D3-81BC-6D0A508321F2}"/>
              </a:ext>
            </a:extLst>
          </p:cNvPr>
          <p:cNvSpPr/>
          <p:nvPr/>
        </p:nvSpPr>
        <p:spPr>
          <a:xfrm>
            <a:off x="3637020" y="5190270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wal 55">
            <a:extLst>
              <a:ext uri="{FF2B5EF4-FFF2-40B4-BE49-F238E27FC236}">
                <a16:creationId xmlns:a16="http://schemas.microsoft.com/office/drawing/2014/main" id="{60BA138D-D72F-472A-8050-7F068097671E}"/>
              </a:ext>
            </a:extLst>
          </p:cNvPr>
          <p:cNvSpPr/>
          <p:nvPr/>
        </p:nvSpPr>
        <p:spPr>
          <a:xfrm>
            <a:off x="4204058" y="4630108"/>
            <a:ext cx="208340" cy="2193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wal 56">
            <a:extLst>
              <a:ext uri="{FF2B5EF4-FFF2-40B4-BE49-F238E27FC236}">
                <a16:creationId xmlns:a16="http://schemas.microsoft.com/office/drawing/2014/main" id="{CEE266D9-A372-4146-A039-0DF491FE53A0}"/>
              </a:ext>
            </a:extLst>
          </p:cNvPr>
          <p:cNvSpPr/>
          <p:nvPr/>
        </p:nvSpPr>
        <p:spPr>
          <a:xfrm>
            <a:off x="3390903" y="3451833"/>
            <a:ext cx="263561" cy="257685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769290D-8F9C-46CD-AD1F-D82BE0322E57}"/>
              </a:ext>
            </a:extLst>
          </p:cNvPr>
          <p:cNvSpPr/>
          <p:nvPr/>
        </p:nvSpPr>
        <p:spPr>
          <a:xfrm>
            <a:off x="838899" y="5260794"/>
            <a:ext cx="1261851" cy="70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918D975F-D8DF-4975-8139-00CE92B8EEF6}"/>
              </a:ext>
            </a:extLst>
          </p:cNvPr>
          <p:cNvSpPr/>
          <p:nvPr/>
        </p:nvSpPr>
        <p:spPr>
          <a:xfrm>
            <a:off x="838899" y="5305964"/>
            <a:ext cx="1261851" cy="70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ymbol zastępczy zawartości 3">
            <a:extLst>
              <a:ext uri="{FF2B5EF4-FFF2-40B4-BE49-F238E27FC236}">
                <a16:creationId xmlns:a16="http://schemas.microsoft.com/office/drawing/2014/main" id="{EF0C21F8-9593-4001-972B-054CE059EB48}"/>
              </a:ext>
            </a:extLst>
          </p:cNvPr>
          <p:cNvSpPr txBox="1">
            <a:spLocks/>
          </p:cNvSpPr>
          <p:nvPr/>
        </p:nvSpPr>
        <p:spPr>
          <a:xfrm>
            <a:off x="4585451" y="1966337"/>
            <a:ext cx="3913041" cy="40417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Warszawa 3 – blok 11B</a:t>
            </a:r>
            <a:r>
              <a:rPr lang="pl-PL" sz="2000" b="1" dirty="0"/>
              <a:t>, w zależności od zainteresowania nadawców zostanie dołączony do II, III lub IV tury, albo ogłoszony odrębnie</a:t>
            </a:r>
          </a:p>
          <a:p>
            <a:r>
              <a:rPr lang="pl-PL" b="1" dirty="0"/>
              <a:t>Wrocław – blok 11A, </a:t>
            </a:r>
            <a:r>
              <a:rPr lang="pl-PL" sz="2000" b="1" dirty="0"/>
              <a:t>ogłoszenie nastąpi po zakończeniu eksperymentu Politechniki Wrocławskiej, Instytutu Łączności i Radia Wrocław i wygaśnięciu trwałości tego projektu w 2022 r.</a:t>
            </a:r>
            <a:endParaRPr lang="en-GB" sz="2000" b="1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9D82FF2-1A6F-4D25-B97B-F3C9D6CE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4A7-55C4-42A7-8DDC-28C9304CDF45}" type="slidenum">
              <a:rPr lang="en-GB" smtClean="0"/>
              <a:t>9</a:t>
            </a:fld>
            <a:endParaRPr lang="en-GB"/>
          </a:p>
        </p:txBody>
      </p:sp>
      <p:pic>
        <p:nvPicPr>
          <p:cNvPr id="60" name="Obraz 59">
            <a:extLst>
              <a:ext uri="{FF2B5EF4-FFF2-40B4-BE49-F238E27FC236}">
                <a16:creationId xmlns:a16="http://schemas.microsoft.com/office/drawing/2014/main" id="{94155937-378F-4CE7-B24E-1B9A80303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524" y="0"/>
            <a:ext cx="1189693" cy="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9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690</Words>
  <Application>Microsoft Office PowerPoint</Application>
  <PresentationFormat>Pokaz na ekranie (4:3)</PresentationFormat>
  <Paragraphs>223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Comfortaa</vt:lpstr>
      <vt:lpstr>Motyw pakietu Office</vt:lpstr>
      <vt:lpstr>Plan  publikacji ogłoszeń Przewodniczącego KRRiT o możliwości uzyskania koncesji cyfrowych </vt:lpstr>
      <vt:lpstr>Zasoby częstotliwości DAB+ dla Polski</vt:lpstr>
      <vt:lpstr>Zasoby częstotliwości dla nadawców lokalnych</vt:lpstr>
      <vt:lpstr>Multipleksy lokalne  Przedmioty ogłoszenia w I turze – maj 2019</vt:lpstr>
      <vt:lpstr>Wartość maksymalnych opłat za koncesje (10 letnie) w multipleksach lokalnych DAB+, I tura</vt:lpstr>
      <vt:lpstr>Multipleksy lokalne  Przedmioty ogłoszenia w II turze – 4Q 2019</vt:lpstr>
      <vt:lpstr>Multipleksy lokalne  Przedmioty ogłoszenia w III turze – 2020</vt:lpstr>
      <vt:lpstr>Multipleksy lokalne  Przedmioty ogłoszenia w IV turze – 2020</vt:lpstr>
      <vt:lpstr>Multipleksy lokalne  Pozostałe bloki częstotliwości</vt:lpstr>
      <vt:lpstr>Multipleks R1 - ogólnopolski</vt:lpstr>
      <vt:lpstr>Multipleks R2 – regionalno-lokalny</vt:lpstr>
      <vt:lpstr>Dziękuję za uwagę i proszę o pytania</vt:lpstr>
      <vt:lpstr>Narodowe wersje nowego logo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Kuhn Krystyna</dc:creator>
  <cp:lastModifiedBy>Kuhn Krystyna</cp:lastModifiedBy>
  <cp:revision>36</cp:revision>
  <dcterms:created xsi:type="dcterms:W3CDTF">2019-04-24T12:55:19Z</dcterms:created>
  <dcterms:modified xsi:type="dcterms:W3CDTF">2019-05-17T12:08:13Z</dcterms:modified>
</cp:coreProperties>
</file>