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257" r:id="rId4"/>
    <p:sldId id="284" r:id="rId5"/>
    <p:sldId id="305" r:id="rId6"/>
    <p:sldId id="280" r:id="rId7"/>
    <p:sldId id="306" r:id="rId8"/>
    <p:sldId id="288" r:id="rId9"/>
    <p:sldId id="297" r:id="rId10"/>
    <p:sldId id="304" r:id="rId11"/>
    <p:sldId id="307" r:id="rId12"/>
    <p:sldId id="296" r:id="rId13"/>
    <p:sldId id="294" r:id="rId14"/>
    <p:sldId id="300" r:id="rId15"/>
    <p:sldId id="302" r:id="rId16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CDA"/>
    <a:srgbClr val="3F5B85"/>
    <a:srgbClr val="3FCED5"/>
    <a:srgbClr val="496999"/>
    <a:srgbClr val="EA009C"/>
    <a:srgbClr val="FF66CC"/>
    <a:srgbClr val="3B5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8" autoAdjust="0"/>
    <p:restoredTop sz="94269" autoAdjust="0"/>
  </p:normalViewPr>
  <p:slideViewPr>
    <p:cSldViewPr>
      <p:cViewPr varScale="1">
        <p:scale>
          <a:sx n="108" d="100"/>
          <a:sy n="108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89CE7-EDFB-49C4-9B3C-527B81A91EB6}" type="datetimeFigureOut">
              <a:rPr lang="pl-PL" smtClean="0"/>
              <a:t>2019-05-17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A1B23-DF92-4F83-9AF1-39DEF78A32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71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1B23-DF92-4F83-9AF1-39DEF78A32B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8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1B23-DF92-4F83-9AF1-39DEF78A32B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24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1B23-DF92-4F83-9AF1-39DEF78A32B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30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1B23-DF92-4F83-9AF1-39DEF78A32B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97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A3A-2E59-4AA0-9C09-79F409E06D52}" type="datetime1">
              <a:rPr lang="pl-PL" smtClean="0"/>
              <a:t>2019-05-17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16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18A5-C601-4B64-9957-3847E3621D06}" type="datetime1">
              <a:rPr lang="pl-PL" smtClean="0"/>
              <a:t>2019-05-17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76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33A0-27FA-4A2E-8B45-38CD8019FF18}" type="datetime1">
              <a:rPr lang="pl-PL" smtClean="0"/>
              <a:t>2019-05-17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5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BE7D-2EAC-4866-B3ED-9427E598415B}" type="datetime1">
              <a:rPr lang="pl-PL" smtClean="0"/>
              <a:t>2019-05-17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15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5252-B6D6-413F-A96A-7EC424368F0A}" type="datetime1">
              <a:rPr lang="pl-PL" smtClean="0"/>
              <a:t>2019-05-17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54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BBEF-DF84-4EC4-9E52-B0F2BB0F36B4}" type="datetime1">
              <a:rPr lang="pl-PL" smtClean="0"/>
              <a:t>2019-05-17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96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95B7-6546-4A37-AEAD-D2AFF9A55FCB}" type="datetime1">
              <a:rPr lang="pl-PL" smtClean="0"/>
              <a:t>2019-05-17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16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47D9-CF86-4A34-86C5-B0A0E9F8D262}" type="datetime1">
              <a:rPr lang="pl-PL" smtClean="0"/>
              <a:t>2019-05-17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59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4763-ECFC-4C12-9E97-A91221B0EF62}" type="datetime1">
              <a:rPr lang="pl-PL" smtClean="0"/>
              <a:t>2019-05-17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88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5732-8FDD-4FD9-829D-88D92BDD07A4}" type="datetime1">
              <a:rPr lang="pl-PL" smtClean="0"/>
              <a:t>2019-05-17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04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30F-29A9-42D9-968C-06B5A3D90E92}" type="datetime1">
              <a:rPr lang="pl-PL" smtClean="0"/>
              <a:t>2019-05-17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92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D9C6-EBFB-41A8-AD68-8909DF863222}" type="datetime1">
              <a:rPr lang="pl-PL" smtClean="0"/>
              <a:t>2019-05-17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81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Krótko o </a:t>
            </a:r>
            <a:b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DAB+ w Europie i na świecie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i="1" dirty="0">
                <a:solidFill>
                  <a:srgbClr val="00B0F0"/>
                </a:solidFill>
                <a:latin typeface="+mj-lt"/>
              </a:rPr>
              <a:t>Konferencja prasowa KRRiT</a:t>
            </a:r>
          </a:p>
          <a:p>
            <a:r>
              <a:rPr lang="pl-PL" sz="2800" i="1" dirty="0">
                <a:solidFill>
                  <a:srgbClr val="00B0F0"/>
                </a:solidFill>
                <a:latin typeface="+mj-lt"/>
              </a:rPr>
              <a:t>Warszawa,  17 maja 2019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D18F7DA-1E91-4ED5-A6A2-3DAFA1BE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" y="27010"/>
            <a:ext cx="4805915" cy="102553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67F23CB-5811-48BA-A505-6DFBEFB6B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290" y="-1"/>
            <a:ext cx="1801928" cy="14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2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E6B106-F609-4F8B-B283-8FEFE536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Regulacje unijne dotyczące DAB </a:t>
            </a:r>
            <a:endParaRPr lang="en-GB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82D209F-54C9-4C17-8B6E-49B44D0F53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700808"/>
            <a:ext cx="1144979" cy="75159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417434-4096-4744-9644-6F5073137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8152" y="1623119"/>
            <a:ext cx="6707088" cy="2692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latin typeface="+mj-lt"/>
              </a:rPr>
              <a:t>Europejski Kodeks Komunikacji Elektronicznej (EECC)          – art. 113, p 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Państwa członkowskie zapewniają interoperacyjność samochodowych odbiorników radiowych oraz konsumenckiego sprzętu telewizji cyfrowej zgodnie z załącznikiem XI </a:t>
            </a:r>
            <a:r>
              <a:rPr lang="pl-PL" sz="2000" b="1" i="1" dirty="0">
                <a:solidFill>
                  <a:srgbClr val="0070C0"/>
                </a:solidFill>
                <a:latin typeface="+mj-lt"/>
              </a:rPr>
              <a:t>(FM, DAB, IP).</a:t>
            </a:r>
          </a:p>
          <a:p>
            <a:pPr marL="0" indent="0">
              <a:buNone/>
            </a:pPr>
            <a:r>
              <a:rPr lang="pl-PL" sz="2000" b="1" dirty="0">
                <a:latin typeface="+mj-lt"/>
              </a:rPr>
              <a:t>Dotyczy wszystkich krajów UE, bez względu na stopień zaawansowania rozwoju DAB+</a:t>
            </a:r>
            <a:endParaRPr lang="en-GB" sz="2000" b="1" dirty="0"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0EB30B7-C9B5-4D09-B308-6959AA79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10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627B0BA-69AB-43AE-A0CF-916D9F72C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283748EC-2AFD-4390-A70B-0544E498EEDC}"/>
              </a:ext>
            </a:extLst>
          </p:cNvPr>
          <p:cNvSpPr txBox="1">
            <a:spLocks/>
          </p:cNvSpPr>
          <p:nvPr/>
        </p:nvSpPr>
        <p:spPr>
          <a:xfrm>
            <a:off x="1331639" y="4316014"/>
            <a:ext cx="6874781" cy="20312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0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latin typeface="+mj-lt"/>
              </a:rPr>
              <a:t>Wszystkie rodzaje radiowych urządzeń odbiorczych od czerwca 2020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latin typeface="+mj-lt"/>
              </a:rPr>
              <a:t>Domowe i samochodowe odbiorniki radiowe                                             od 1 stycznia 2020</a:t>
            </a:r>
            <a:endParaRPr lang="en-GB" sz="2000" b="1" dirty="0">
              <a:latin typeface="+mj-lt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7087685-41C5-4192-BAEC-F3546D209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88" y="4725144"/>
            <a:ext cx="530456" cy="351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61639DA-FB36-41F4-A8B6-939ED8F9D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96999" y="5733256"/>
            <a:ext cx="605045" cy="351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E4E99F3-D1A2-46A3-A6CA-5CAF342B5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019" y="0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8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E6B106-F609-4F8B-B283-8FEFE536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wspierające EBU </a:t>
            </a:r>
            <a:endParaRPr lang="en-GB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417434-4096-4744-9644-6F5073137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1152" y="1457782"/>
            <a:ext cx="6707088" cy="114300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Rekomendacja R138 z 2013 r., Rozwój radia cyfrowego w Europie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Aktualizacja 2017 wskazuje wyraźnie na DAB+, jako standard najbardziej rozpowszechniony. 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0EB30B7-C9B5-4D09-B308-6959AA79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5936" y="5512022"/>
            <a:ext cx="2133600" cy="365125"/>
          </a:xfrm>
        </p:spPr>
        <p:txBody>
          <a:bodyPr/>
          <a:lstStyle/>
          <a:p>
            <a:r>
              <a:rPr lang="pl-PL" sz="1600" b="1" i="1" dirty="0">
                <a:solidFill>
                  <a:srgbClr val="689CDA"/>
                </a:solidFill>
              </a:rPr>
              <a:t>www.ebu.tech.ch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627B0BA-69AB-43AE-A0CF-916D9F72C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283748EC-2AFD-4390-A70B-0544E498EEDC}"/>
              </a:ext>
            </a:extLst>
          </p:cNvPr>
          <p:cNvSpPr txBox="1">
            <a:spLocks/>
          </p:cNvSpPr>
          <p:nvPr/>
        </p:nvSpPr>
        <p:spPr>
          <a:xfrm>
            <a:off x="630157" y="4597463"/>
            <a:ext cx="7858051" cy="140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0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latin typeface="+mj-lt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+mj-lt"/>
              </a:rPr>
              <a:t>Cost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-benefit </a:t>
            </a:r>
            <a:r>
              <a:rPr lang="pl-PL" sz="2000" b="1" dirty="0" err="1">
                <a:solidFill>
                  <a:srgbClr val="FF0000"/>
                </a:solidFill>
                <a:latin typeface="+mj-lt"/>
              </a:rPr>
              <a:t>analysis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 of FM, DAB, DAB+ and </a:t>
            </a:r>
            <a:r>
              <a:rPr lang="pl-PL" sz="2000" b="1" dirty="0" err="1">
                <a:solidFill>
                  <a:srgbClr val="FF0000"/>
                </a:solidFill>
                <a:latin typeface="+mj-lt"/>
              </a:rPr>
              <a:t>broadband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 for radio </a:t>
            </a:r>
            <a:r>
              <a:rPr lang="pl-PL" sz="2000" b="1" dirty="0" err="1">
                <a:solidFill>
                  <a:srgbClr val="FF0000"/>
                </a:solidFill>
                <a:latin typeface="+mj-lt"/>
              </a:rPr>
              <a:t>broadcasters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 and </a:t>
            </a:r>
            <a:r>
              <a:rPr lang="pl-PL" sz="2000" b="1" dirty="0" err="1">
                <a:solidFill>
                  <a:srgbClr val="FF0000"/>
                </a:solidFill>
                <a:latin typeface="+mj-lt"/>
              </a:rPr>
              <a:t>listeners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 </a:t>
            </a:r>
            <a:endParaRPr lang="en-GB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Obraz1">
            <a:extLst>
              <a:ext uri="{FF2B5EF4-FFF2-40B4-BE49-F238E27FC236}">
                <a16:creationId xmlns:a16="http://schemas.microsoft.com/office/drawing/2014/main" id="{27F27F69-A2E7-4016-88B7-C027E064E4D5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6782" y="1592680"/>
            <a:ext cx="1676083" cy="728344"/>
          </a:xfrm>
          <a:prstGeom prst="rect">
            <a:avLst/>
          </a:prstGeom>
        </p:spPr>
      </p:pic>
      <p:sp>
        <p:nvSpPr>
          <p:cNvPr id="18" name="Symbol zastępczy zawartości 3">
            <a:extLst>
              <a:ext uri="{FF2B5EF4-FFF2-40B4-BE49-F238E27FC236}">
                <a16:creationId xmlns:a16="http://schemas.microsoft.com/office/drawing/2014/main" id="{B643DCF1-811F-45E8-ACFA-DEDE38239114}"/>
              </a:ext>
            </a:extLst>
          </p:cNvPr>
          <p:cNvSpPr txBox="1">
            <a:spLocks/>
          </p:cNvSpPr>
          <p:nvPr/>
        </p:nvSpPr>
        <p:spPr>
          <a:xfrm>
            <a:off x="642974" y="2659841"/>
            <a:ext cx="7889465" cy="2513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+mj-lt"/>
              </a:rPr>
              <a:t>Liczne opracowania o charakterze stanowisk, informacji, poradników: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Cyfrowe radio hybrydowe,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Wykorzystanie pasma III VHF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Przewodnik po planowania sieci DAB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Parametry planistyczne DAB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4G&amp;5G dla technik </a:t>
            </a:r>
            <a:r>
              <a:rPr lang="pl-PL" sz="2000" b="1" dirty="0" err="1">
                <a:latin typeface="+mj-lt"/>
              </a:rPr>
              <a:t>rozsiewczych</a:t>
            </a:r>
            <a:endParaRPr lang="pl-PL" sz="2000" b="1" dirty="0">
              <a:latin typeface="+mj-lt"/>
            </a:endParaRPr>
          </a:p>
          <a:p>
            <a:pPr marL="0" indent="0">
              <a:buNone/>
            </a:pPr>
            <a:r>
              <a:rPr lang="pl-PL" sz="2000" b="1" dirty="0">
                <a:latin typeface="+mj-lt"/>
              </a:rPr>
              <a:t>	i inne  </a:t>
            </a:r>
          </a:p>
          <a:p>
            <a:pPr marL="0" indent="0">
              <a:buNone/>
            </a:pPr>
            <a:r>
              <a:rPr lang="pl-PL" sz="2000" b="1" dirty="0">
                <a:latin typeface="+mj-lt"/>
              </a:rPr>
              <a:t>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DE33340-878E-4C59-86C9-45E4E3C94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032" y="6981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3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3168C6-E190-482E-9FD3-3DA58A1F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Warunki sukcesu wg EBU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7793BD-154D-472A-91A7-F19626CA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12</a:t>
            </a:fld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893DAD8D-70AE-4960-8300-77A51F07B5F2}"/>
              </a:ext>
            </a:extLst>
          </p:cNvPr>
          <p:cNvGrpSpPr/>
          <p:nvPr/>
        </p:nvGrpSpPr>
        <p:grpSpPr>
          <a:xfrm>
            <a:off x="982781" y="3070929"/>
            <a:ext cx="7057793" cy="664032"/>
            <a:chOff x="1042599" y="2780928"/>
            <a:chExt cx="7057793" cy="664032"/>
          </a:xfrm>
        </p:grpSpPr>
        <p:sp>
          <p:nvSpPr>
            <p:cNvPr id="5" name="Strzałka: pagon 4">
              <a:extLst>
                <a:ext uri="{FF2B5EF4-FFF2-40B4-BE49-F238E27FC236}">
                  <a16:creationId xmlns:a16="http://schemas.microsoft.com/office/drawing/2014/main" id="{ACB16E84-938F-41F6-BCE9-80948458477E}"/>
                </a:ext>
              </a:extLst>
            </p:cNvPr>
            <p:cNvSpPr/>
            <p:nvPr/>
          </p:nvSpPr>
          <p:spPr>
            <a:xfrm>
              <a:off x="1042599" y="2780928"/>
              <a:ext cx="1541838" cy="6480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chemeClr val="bg1"/>
                  </a:solidFill>
                  <a:latin typeface="+mj-lt"/>
                </a:rPr>
                <a:t>Zasięg</a:t>
              </a:r>
            </a:p>
          </p:txBody>
        </p:sp>
        <p:sp>
          <p:nvSpPr>
            <p:cNvPr id="6" name="Strzałka: pagon 5">
              <a:extLst>
                <a:ext uri="{FF2B5EF4-FFF2-40B4-BE49-F238E27FC236}">
                  <a16:creationId xmlns:a16="http://schemas.microsoft.com/office/drawing/2014/main" id="{20C4C73E-CD42-449E-BF47-D40C8593991E}"/>
                </a:ext>
              </a:extLst>
            </p:cNvPr>
            <p:cNvSpPr/>
            <p:nvPr/>
          </p:nvSpPr>
          <p:spPr>
            <a:xfrm>
              <a:off x="2410750" y="2780928"/>
              <a:ext cx="1513177" cy="6480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  <a:latin typeface="+mj-lt"/>
                </a:rPr>
                <a:t>Oferta</a:t>
              </a:r>
            </a:p>
          </p:txBody>
        </p:sp>
        <p:sp>
          <p:nvSpPr>
            <p:cNvPr id="7" name="Strzałka: pagon 6">
              <a:extLst>
                <a:ext uri="{FF2B5EF4-FFF2-40B4-BE49-F238E27FC236}">
                  <a16:creationId xmlns:a16="http://schemas.microsoft.com/office/drawing/2014/main" id="{A6DBC1E3-D270-47AF-AAB8-EE10ABCDF9B6}"/>
                </a:ext>
              </a:extLst>
            </p:cNvPr>
            <p:cNvSpPr/>
            <p:nvPr/>
          </p:nvSpPr>
          <p:spPr>
            <a:xfrm>
              <a:off x="3750241" y="2781669"/>
              <a:ext cx="1540830" cy="6480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  <a:latin typeface="+mj-lt"/>
                </a:rPr>
                <a:t>Odbiorniki</a:t>
              </a:r>
            </a:p>
          </p:txBody>
        </p:sp>
        <p:sp>
          <p:nvSpPr>
            <p:cNvPr id="8" name="Strzałka: pagon 7">
              <a:extLst>
                <a:ext uri="{FF2B5EF4-FFF2-40B4-BE49-F238E27FC236}">
                  <a16:creationId xmlns:a16="http://schemas.microsoft.com/office/drawing/2014/main" id="{F835C700-17CF-4A7A-A20D-0BD754C7A335}"/>
                </a:ext>
              </a:extLst>
            </p:cNvPr>
            <p:cNvSpPr/>
            <p:nvPr/>
          </p:nvSpPr>
          <p:spPr>
            <a:xfrm>
              <a:off x="5113040" y="2780928"/>
              <a:ext cx="1619200" cy="6480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  <a:latin typeface="+mj-lt"/>
                </a:rPr>
                <a:t>Auto </a:t>
              </a:r>
              <a:r>
                <a:rPr lang="pl-PL" b="1" dirty="0" err="1">
                  <a:solidFill>
                    <a:schemeClr val="bg1"/>
                  </a:solidFill>
                  <a:latin typeface="+mj-lt"/>
                </a:rPr>
                <a:t>moto</a:t>
              </a:r>
              <a:endParaRPr lang="pl-PL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Strzałka: pagon 8">
              <a:extLst>
                <a:ext uri="{FF2B5EF4-FFF2-40B4-BE49-F238E27FC236}">
                  <a16:creationId xmlns:a16="http://schemas.microsoft.com/office/drawing/2014/main" id="{AE0358BA-B344-45A9-AA35-78D7A28E0153}"/>
                </a:ext>
              </a:extLst>
            </p:cNvPr>
            <p:cNvSpPr/>
            <p:nvPr/>
          </p:nvSpPr>
          <p:spPr>
            <a:xfrm>
              <a:off x="6553200" y="2796888"/>
              <a:ext cx="1547192" cy="6480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  <a:latin typeface="+mj-lt"/>
                </a:rPr>
                <a:t>Komu </a:t>
              </a:r>
              <a:r>
                <a:rPr lang="pl-PL" b="1" dirty="0" err="1">
                  <a:solidFill>
                    <a:schemeClr val="bg1"/>
                  </a:solidFill>
                  <a:latin typeface="+mj-lt"/>
                </a:rPr>
                <a:t>nikacja</a:t>
              </a:r>
              <a:endParaRPr lang="pl-PL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Chmurka 10">
            <a:extLst>
              <a:ext uri="{FF2B5EF4-FFF2-40B4-BE49-F238E27FC236}">
                <a16:creationId xmlns:a16="http://schemas.microsoft.com/office/drawing/2014/main" id="{0DFE56C8-AC81-481F-A18D-E49F0282669B}"/>
              </a:ext>
            </a:extLst>
          </p:cNvPr>
          <p:cNvSpPr/>
          <p:nvPr/>
        </p:nvSpPr>
        <p:spPr>
          <a:xfrm>
            <a:off x="2469655" y="1958058"/>
            <a:ext cx="3982365" cy="9178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</a:rPr>
              <a:t>Decyzje polityczne i  dobre prawo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B2260BD-26DF-4B96-80E1-E2EA59ED3692}"/>
              </a:ext>
            </a:extLst>
          </p:cNvPr>
          <p:cNvSpPr/>
          <p:nvPr/>
        </p:nvSpPr>
        <p:spPr>
          <a:xfrm>
            <a:off x="3895291" y="3787071"/>
            <a:ext cx="13022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+mj-lt"/>
              </a:rPr>
              <a:t>Współpraca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5E555E57-68BD-4038-BD2F-C88384DC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" y="49382"/>
            <a:ext cx="2276475" cy="48577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D27C4FA0-57F9-4951-9811-C06519D54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006" y="0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722F5-757C-40ED-B909-4F0E191F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4152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Programy ogólnokrajowe w DAB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12C4F74-7C5A-4404-B6FF-6454044AA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066" y="1891102"/>
            <a:ext cx="8229600" cy="3921246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B40A-B5E1-48B9-950D-5826CFB3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13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0B9A607-D240-40D7-8BB1-B2D6F53C12CE}"/>
              </a:ext>
            </a:extLst>
          </p:cNvPr>
          <p:cNvSpPr/>
          <p:nvPr/>
        </p:nvSpPr>
        <p:spPr>
          <a:xfrm>
            <a:off x="827584" y="5835896"/>
            <a:ext cx="1080120" cy="49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+mj-lt"/>
              </a:rPr>
              <a:t>Wielka Brytania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3E78207-1DF8-48DF-AD6E-A5138CE8BF31}"/>
              </a:ext>
            </a:extLst>
          </p:cNvPr>
          <p:cNvSpPr/>
          <p:nvPr/>
        </p:nvSpPr>
        <p:spPr>
          <a:xfrm>
            <a:off x="2267744" y="5855879"/>
            <a:ext cx="1080120" cy="49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+mj-lt"/>
              </a:rPr>
              <a:t>Włochy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00E2217-4CFC-4855-B9BE-725EB7506BB0}"/>
              </a:ext>
            </a:extLst>
          </p:cNvPr>
          <p:cNvSpPr/>
          <p:nvPr/>
        </p:nvSpPr>
        <p:spPr>
          <a:xfrm>
            <a:off x="3707904" y="5855879"/>
            <a:ext cx="1080120" cy="49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+mj-lt"/>
              </a:rPr>
              <a:t>Holandia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2F908E9-65B9-479B-8054-3712817AE9C3}"/>
              </a:ext>
            </a:extLst>
          </p:cNvPr>
          <p:cNvSpPr/>
          <p:nvPr/>
        </p:nvSpPr>
        <p:spPr>
          <a:xfrm>
            <a:off x="5148064" y="5845044"/>
            <a:ext cx="1080120" cy="49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+mj-lt"/>
              </a:rPr>
              <a:t>Norwegia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BCDE347-B2E9-4076-9F99-DBE4A2F99AC2}"/>
              </a:ext>
            </a:extLst>
          </p:cNvPr>
          <p:cNvSpPr/>
          <p:nvPr/>
        </p:nvSpPr>
        <p:spPr>
          <a:xfrm>
            <a:off x="6539880" y="5810774"/>
            <a:ext cx="1080120" cy="49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+mj-lt"/>
              </a:rPr>
              <a:t>Niemcy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D20CD92-F5D2-4A4A-8EB9-3131B246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DC59A8F-9BB1-43AF-B8A1-BC39EF1BCE76}"/>
              </a:ext>
            </a:extLst>
          </p:cNvPr>
          <p:cNvSpPr/>
          <p:nvPr/>
        </p:nvSpPr>
        <p:spPr>
          <a:xfrm>
            <a:off x="5724128" y="1772816"/>
            <a:ext cx="309634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BBBBB46C-6DE4-406F-A3F0-705C0AD41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51" y="4480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3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A36FAF-2124-4D0B-9B86-AB81D5FD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274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na czasie jest</a:t>
            </a:r>
            <a:b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wieloplatformowe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4F1D9B-6DBB-4367-BA9B-3C945F264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8305"/>
            <a:ext cx="8229600" cy="3569753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B22296-26C6-46BE-A2F4-98E387D2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14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E47479-874D-49B5-84D1-7E007A26D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8CDEC4C-935C-4D09-8134-DCE7CD4BE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51" y="14559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9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ABBA31-9430-4F5F-BEFB-F8AAE7104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024" y="3347329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496999"/>
                </a:solidFill>
                <a:latin typeface="+mj-lt"/>
              </a:rPr>
              <a:t>Dziękuję za uwagę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8AAFD2C-4BCB-481D-AB76-40CF13CE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15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8BC4497-6076-4DD6-8B97-400EBDFC1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" y="49382"/>
            <a:ext cx="2276475" cy="485775"/>
          </a:xfrm>
          <a:prstGeom prst="rect">
            <a:avLst/>
          </a:prstGeom>
        </p:spPr>
      </p:pic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546A32A6-BC6C-4CA8-9275-6D540EF3A468}"/>
              </a:ext>
            </a:extLst>
          </p:cNvPr>
          <p:cNvSpPr txBox="1">
            <a:spLocks/>
          </p:cNvSpPr>
          <p:nvPr/>
        </p:nvSpPr>
        <p:spPr>
          <a:xfrm>
            <a:off x="755576" y="4350336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2800" i="1" dirty="0">
                <a:solidFill>
                  <a:srgbClr val="496999"/>
                </a:solidFill>
                <a:latin typeface="+mj-lt"/>
              </a:rPr>
              <a:t>krystyna.kuhn@krrit.gov.pl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86C13F4-85DB-4757-AC9B-5204A4348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112545"/>
            <a:ext cx="2448272" cy="19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08AAFD-B13D-4D62-BCEA-8D62C3FF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56283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Radiofonia DAB/DAB+ na świecie </a:t>
            </a:r>
            <a:endParaRPr lang="en-GB" sz="32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2FAC8C0-0C1D-4AAE-BAB0-6BB5B474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2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A7E615-387D-479F-814C-87EB7FE13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7776864" cy="403774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86A3A08-47CB-438D-90C0-E1F3BC4E3EE5}"/>
              </a:ext>
            </a:extLst>
          </p:cNvPr>
          <p:cNvSpPr/>
          <p:nvPr/>
        </p:nvSpPr>
        <p:spPr>
          <a:xfrm>
            <a:off x="6895018" y="1988840"/>
            <a:ext cx="2133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tx1"/>
                </a:solidFill>
              </a:rPr>
              <a:t>Rynki utrwalone</a:t>
            </a:r>
          </a:p>
          <a:p>
            <a:r>
              <a:rPr lang="pl-PL" sz="1400" dirty="0">
                <a:solidFill>
                  <a:schemeClr val="tx1"/>
                </a:solidFill>
              </a:rPr>
              <a:t>Rynki rozwijające się</a:t>
            </a:r>
          </a:p>
          <a:p>
            <a:r>
              <a:rPr lang="pl-PL" sz="1400" dirty="0">
                <a:solidFill>
                  <a:schemeClr val="tx1"/>
                </a:solidFill>
              </a:rPr>
              <a:t>Emisje </a:t>
            </a:r>
            <a:r>
              <a:rPr lang="pl-PL" sz="1400" dirty="0" err="1">
                <a:solidFill>
                  <a:schemeClr val="tx1"/>
                </a:solidFill>
              </a:rPr>
              <a:t>eskperyment</a:t>
            </a:r>
            <a:r>
              <a:rPr lang="pl-PL" sz="14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0C3F33B-DBB9-48F9-9CA7-7D0703541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11" name="Symbol zastępczy stopki 10">
            <a:extLst>
              <a:ext uri="{FF2B5EF4-FFF2-40B4-BE49-F238E27FC236}">
                <a16:creationId xmlns:a16="http://schemas.microsoft.com/office/drawing/2014/main" id="{CC293D81-3169-4466-A4C1-F6EAB355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9832" y="5956616"/>
            <a:ext cx="2895600" cy="365125"/>
          </a:xfrm>
        </p:spPr>
        <p:txBody>
          <a:bodyPr/>
          <a:lstStyle/>
          <a:p>
            <a:r>
              <a:rPr lang="pl-PL" sz="1600" i="1" dirty="0" err="1">
                <a:solidFill>
                  <a:srgbClr val="3F5B85"/>
                </a:solidFill>
              </a:rPr>
              <a:t>Żródło</a:t>
            </a:r>
            <a:r>
              <a:rPr lang="pl-PL" sz="1600" i="1" dirty="0">
                <a:solidFill>
                  <a:srgbClr val="3F5B85"/>
                </a:solidFill>
              </a:rPr>
              <a:t>: www.worlddab.org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6E616A6-BD30-4DBF-9F19-42CE8AACF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-24322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6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Radiofonia DAB/DAB+ w Europie </a:t>
            </a:r>
          </a:p>
        </p:txBody>
      </p:sp>
      <p:pic>
        <p:nvPicPr>
          <p:cNvPr id="5" name="Symbol zastępczy zawartości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2"/>
            <a:ext cx="378929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48200" y="2744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2146222"/>
              </p:ext>
            </p:extLst>
          </p:nvPr>
        </p:nvGraphicFramePr>
        <p:xfrm>
          <a:off x="4067944" y="1244256"/>
          <a:ext cx="4680520" cy="46634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n>
                            <a:solidFill>
                              <a:schemeClr val="bg1">
                                <a:lumMod val="8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Kraje z emisją regularną DAB/DAB+ </a:t>
                      </a:r>
                    </a:p>
                  </a:txBody>
                  <a:tcPr>
                    <a:solidFill>
                      <a:srgbClr val="496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Austria, Belgia, Czechy, Dania, Francja, Gibraltar,  Hiszpania, Holandia, Irlandia, Malta, Monako, Norwegia, Polska, Słowenia, Szwajcaria, Szwecja, Watykan,  Wielka Brytania </a:t>
                      </a:r>
                      <a:endParaRPr lang="pl-PL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496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strike="noStrike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Testy lub przygotowanie regulacji</a:t>
                      </a:r>
                    </a:p>
                  </a:txBody>
                  <a:tcPr>
                    <a:solidFill>
                      <a:srgbClr val="689C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Bułgaria, Chorwacja, Estonia, Grecja,  Rumunia,  Serbia, Słowacja, Turcja, Ukraina, Węgry.</a:t>
                      </a:r>
                    </a:p>
                    <a:p>
                      <a:endParaRPr lang="pl-PL" b="1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689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+mj-lt"/>
                        </a:rPr>
                        <a:t>Kraje </a:t>
                      </a:r>
                      <a:r>
                        <a:rPr lang="pl-PL" b="1" dirty="0" err="1">
                          <a:latin typeface="+mj-lt"/>
                        </a:rPr>
                        <a:t>zainte-resowane</a:t>
                      </a:r>
                      <a:r>
                        <a:rPr lang="pl-PL" b="1" dirty="0">
                          <a:latin typeface="+mj-lt"/>
                        </a:rPr>
                        <a:t> lub planujące DAB+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Białoruś, Federacja Rosyjska, Litwa, Łotwa, Serbia</a:t>
                      </a:r>
                      <a:endParaRPr lang="pl-PL" b="1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3</a:t>
            </a:fld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9D7679C-9048-4767-8C89-9883D8CF0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17" name="Symbol zastępczy stopki 10">
            <a:extLst>
              <a:ext uri="{FF2B5EF4-FFF2-40B4-BE49-F238E27FC236}">
                <a16:creationId xmlns:a16="http://schemas.microsoft.com/office/drawing/2014/main" id="{BEC9C9AB-238D-4B61-AD29-5234F10E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5725133"/>
            <a:ext cx="2895600" cy="365125"/>
          </a:xfrm>
        </p:spPr>
        <p:txBody>
          <a:bodyPr/>
          <a:lstStyle/>
          <a:p>
            <a:r>
              <a:rPr lang="pl-PL" sz="1600" i="1" dirty="0" err="1">
                <a:solidFill>
                  <a:srgbClr val="3F5B85"/>
                </a:solidFill>
              </a:rPr>
              <a:t>Żródło</a:t>
            </a:r>
            <a:r>
              <a:rPr lang="pl-PL" sz="1600" i="1" dirty="0">
                <a:solidFill>
                  <a:srgbClr val="3F5B85"/>
                </a:solidFill>
              </a:rPr>
              <a:t>: www.worlddab.org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C125A020-C655-4504-8F73-807CAB8B2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51" y="-45766"/>
            <a:ext cx="1073049" cy="841368"/>
          </a:xfrm>
          <a:prstGeom prst="rect">
            <a:avLst/>
          </a:prstGeom>
        </p:spPr>
      </p:pic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4313B1DE-B097-4BF0-868F-AB65D53B7659}"/>
              </a:ext>
            </a:extLst>
          </p:cNvPr>
          <p:cNvCxnSpPr/>
          <p:nvPr/>
        </p:nvCxnSpPr>
        <p:spPr>
          <a:xfrm flipH="1" flipV="1">
            <a:off x="6711042" y="4221088"/>
            <a:ext cx="64807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E6228802-FD5B-4D0B-A3CB-F6BD29D1070E}"/>
              </a:ext>
            </a:extLst>
          </p:cNvPr>
          <p:cNvCxnSpPr/>
          <p:nvPr/>
        </p:nvCxnSpPr>
        <p:spPr>
          <a:xfrm>
            <a:off x="5796136" y="5013176"/>
            <a:ext cx="757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3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9D602-0679-405C-BF93-14A59025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45" y="158753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Przegląd DAB/DAB+ w Europie [1]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15699B-E2C3-4DD3-B3D0-65F3C852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4</a:t>
            </a:fld>
            <a:endParaRPr lang="pl-PL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E3DAC935-9C88-433A-A842-26A5366952BF}"/>
              </a:ext>
            </a:extLst>
          </p:cNvPr>
          <p:cNvSpPr txBox="1">
            <a:spLocks/>
          </p:cNvSpPr>
          <p:nvPr/>
        </p:nvSpPr>
        <p:spPr>
          <a:xfrm>
            <a:off x="1856820" y="1374798"/>
            <a:ext cx="1652522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400" b="1" dirty="0">
                <a:latin typeface="Calibri" panose="020F0502020204030204" pitchFamily="34" charset="0"/>
              </a:rPr>
              <a:t>Norwegia</a:t>
            </a:r>
            <a:r>
              <a:rPr lang="pl-PL" sz="2000" b="1" dirty="0"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59DD738-2A62-48F3-BC9F-246B5D30D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95" y="1355654"/>
            <a:ext cx="875917" cy="640378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B0D0F3AA-B395-41FE-A406-3E9EC2DAD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501" y="1216211"/>
            <a:ext cx="875917" cy="896772"/>
          </a:xfrm>
          <a:prstGeom prst="rect">
            <a:avLst/>
          </a:prstGeom>
        </p:spPr>
      </p:pic>
      <p:sp>
        <p:nvSpPr>
          <p:cNvPr id="34" name="Symbol zastępczy tekstu 2">
            <a:extLst>
              <a:ext uri="{FF2B5EF4-FFF2-40B4-BE49-F238E27FC236}">
                <a16:creationId xmlns:a16="http://schemas.microsoft.com/office/drawing/2014/main" id="{926EFC95-F583-40AE-B186-AE0A9824EBDA}"/>
              </a:ext>
            </a:extLst>
          </p:cNvPr>
          <p:cNvSpPr txBox="1">
            <a:spLocks/>
          </p:cNvSpPr>
          <p:nvPr/>
        </p:nvSpPr>
        <p:spPr>
          <a:xfrm rot="10800000" flipV="1">
            <a:off x="5339518" y="1441082"/>
            <a:ext cx="1683014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11.01.2017</a:t>
            </a:r>
          </a:p>
        </p:txBody>
      </p:sp>
      <p:sp>
        <p:nvSpPr>
          <p:cNvPr id="35" name="Symbol zastępczy tekstu 2">
            <a:extLst>
              <a:ext uri="{FF2B5EF4-FFF2-40B4-BE49-F238E27FC236}">
                <a16:creationId xmlns:a16="http://schemas.microsoft.com/office/drawing/2014/main" id="{DADB82B0-E102-4982-B932-CC9FE6B47C3B}"/>
              </a:ext>
            </a:extLst>
          </p:cNvPr>
          <p:cNvSpPr txBox="1">
            <a:spLocks/>
          </p:cNvSpPr>
          <p:nvPr/>
        </p:nvSpPr>
        <p:spPr>
          <a:xfrm>
            <a:off x="747621" y="2892576"/>
            <a:ext cx="7887432" cy="1025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Raport na zlecenie </a:t>
            </a:r>
            <a:r>
              <a:rPr lang="pl-PL" sz="2000" b="1" dirty="0" err="1">
                <a:latin typeface="Calibri" panose="020F0502020204030204" pitchFamily="34" charset="0"/>
              </a:rPr>
              <a:t>WorldDAB</a:t>
            </a:r>
            <a:r>
              <a:rPr lang="pl-PL" sz="2000" b="1" dirty="0">
                <a:latin typeface="Calibri" panose="020F0502020204030204" pitchFamily="34" charset="0"/>
              </a:rPr>
              <a:t>  „</a:t>
            </a:r>
            <a:r>
              <a:rPr lang="pl-PL" sz="2000" b="1" dirty="0" err="1">
                <a:latin typeface="Calibri" panose="020F0502020204030204" pitchFamily="34" charset="0"/>
              </a:rPr>
              <a:t>Norway</a:t>
            </a:r>
            <a:r>
              <a:rPr lang="pl-PL" sz="2000" b="1" dirty="0">
                <a:latin typeface="Calibri" panose="020F0502020204030204" pitchFamily="34" charset="0"/>
              </a:rPr>
              <a:t> – one </a:t>
            </a:r>
            <a:r>
              <a:rPr lang="pl-PL" sz="2000" b="1" dirty="0" err="1">
                <a:latin typeface="Calibri" panose="020F0502020204030204" pitchFamily="34" charset="0"/>
              </a:rPr>
              <a:t>year</a:t>
            </a:r>
            <a:r>
              <a:rPr lang="pl-PL" sz="2000" b="1" dirty="0">
                <a:latin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</a:rPr>
              <a:t>after</a:t>
            </a:r>
            <a:r>
              <a:rPr lang="pl-PL" sz="2000" b="1" dirty="0">
                <a:latin typeface="Calibri" panose="020F0502020204030204" pitchFamily="34" charset="0"/>
              </a:rPr>
              <a:t>”- 03 -  2019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Popularność DAB+ stale rośnie.   </a:t>
            </a: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827DC2F1-4EA8-4645-9F46-DA460A1F5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39" name="Symbol zastępczy tekstu 2">
            <a:extLst>
              <a:ext uri="{FF2B5EF4-FFF2-40B4-BE49-F238E27FC236}">
                <a16:creationId xmlns:a16="http://schemas.microsoft.com/office/drawing/2014/main" id="{8389F1A9-7416-4B2C-BAC6-70A1E8111829}"/>
              </a:ext>
            </a:extLst>
          </p:cNvPr>
          <p:cNvSpPr txBox="1">
            <a:spLocks/>
          </p:cNvSpPr>
          <p:nvPr/>
        </p:nvSpPr>
        <p:spPr>
          <a:xfrm>
            <a:off x="755575" y="2125069"/>
            <a:ext cx="7056785" cy="798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Wyłączono analogowe programy ogólnokrajowe i duże lokalne.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 Małe stacje lokalne – prawo nadawania do końca 2021 r. 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53B6107E-B279-4766-B6D2-BF49A2E42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357" y="3925257"/>
            <a:ext cx="875917" cy="871494"/>
          </a:xfrm>
          <a:prstGeom prst="rect">
            <a:avLst/>
          </a:prstGeom>
        </p:spPr>
      </p:pic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E2D91520-B994-46AA-B59F-3E7C94718F20}"/>
              </a:ext>
            </a:extLst>
          </p:cNvPr>
          <p:cNvSpPr txBox="1">
            <a:spLocks/>
          </p:cNvSpPr>
          <p:nvPr/>
        </p:nvSpPr>
        <p:spPr>
          <a:xfrm>
            <a:off x="1630943" y="4118493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</a:rPr>
              <a:t>Szwajcaria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6669733D-4C2A-4A06-B378-3DA6C6083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546" y="3861483"/>
            <a:ext cx="875917" cy="896772"/>
          </a:xfrm>
          <a:prstGeom prst="rect">
            <a:avLst/>
          </a:prstGeom>
        </p:spPr>
      </p:pic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FF9FAAA5-4848-41B6-932F-5F0D23BEA813}"/>
              </a:ext>
            </a:extLst>
          </p:cNvPr>
          <p:cNvSpPr txBox="1">
            <a:spLocks/>
          </p:cNvSpPr>
          <p:nvPr/>
        </p:nvSpPr>
        <p:spPr>
          <a:xfrm>
            <a:off x="4902450" y="3834016"/>
            <a:ext cx="2909910" cy="95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Począwszy od </a:t>
            </a: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1.01 2020</a:t>
            </a:r>
          </a:p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Najpóźniej do </a:t>
            </a: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31.12.2024                 </a:t>
            </a:r>
          </a:p>
          <a:p>
            <a:pPr marL="0" indent="0">
              <a:buNone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400" dirty="0">
              <a:latin typeface="Calibri" panose="020F0502020204030204" pitchFamily="34" charset="0"/>
            </a:endParaRPr>
          </a:p>
        </p:txBody>
      </p:sp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19F8CE7E-2450-4EF1-9DF5-077E99AEB92D}"/>
              </a:ext>
            </a:extLst>
          </p:cNvPr>
          <p:cNvSpPr txBox="1">
            <a:spLocks/>
          </p:cNvSpPr>
          <p:nvPr/>
        </p:nvSpPr>
        <p:spPr>
          <a:xfrm>
            <a:off x="604702" y="4979270"/>
            <a:ext cx="7887432" cy="1616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Ostateczna decyzja o harmonogramie wyłączania w końcu sierpnia br.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 Wybrano firmę, która poprowadzi kompleksową kampanię </a:t>
            </a:r>
            <a:r>
              <a:rPr lang="pl-PL" sz="2000" b="1" dirty="0" err="1">
                <a:latin typeface="Calibri" panose="020F0502020204030204" pitchFamily="34" charset="0"/>
              </a:rPr>
              <a:t>promo</a:t>
            </a:r>
            <a:r>
              <a:rPr lang="pl-PL" sz="2000" b="1" dirty="0"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pl-PL" sz="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DAB+ jest intensywnie rozwijany równolegle do implementacji sieci  5G. 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84A84E8E-BFF2-411E-8B58-BF56B5D93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951" y="-41557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6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9D602-0679-405C-BF93-14A59025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45" y="158753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Przegląd DAB/DAB+ w Europie [2]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15699B-E2C3-4DD3-B3D0-65F3C852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5</a:t>
            </a:fld>
            <a:endParaRPr lang="pl-PL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E3DAC935-9C88-433A-A842-26A5366952BF}"/>
              </a:ext>
            </a:extLst>
          </p:cNvPr>
          <p:cNvSpPr txBox="1">
            <a:spLocks/>
          </p:cNvSpPr>
          <p:nvPr/>
        </p:nvSpPr>
        <p:spPr>
          <a:xfrm>
            <a:off x="1846428" y="1419304"/>
            <a:ext cx="1652522" cy="63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pl-PL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B0D0F3AA-B395-41FE-A406-3E9EC2DAD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501" y="1216211"/>
            <a:ext cx="875917" cy="896772"/>
          </a:xfrm>
          <a:prstGeom prst="rect">
            <a:avLst/>
          </a:prstGeom>
        </p:spPr>
      </p:pic>
      <p:sp>
        <p:nvSpPr>
          <p:cNvPr id="34" name="Symbol zastępczy tekstu 2">
            <a:extLst>
              <a:ext uri="{FF2B5EF4-FFF2-40B4-BE49-F238E27FC236}">
                <a16:creationId xmlns:a16="http://schemas.microsoft.com/office/drawing/2014/main" id="{926EFC95-F583-40AE-B186-AE0A9824EBDA}"/>
              </a:ext>
            </a:extLst>
          </p:cNvPr>
          <p:cNvSpPr txBox="1">
            <a:spLocks/>
          </p:cNvSpPr>
          <p:nvPr/>
        </p:nvSpPr>
        <p:spPr>
          <a:xfrm rot="10800000" flipV="1">
            <a:off x="5339518" y="1441082"/>
            <a:ext cx="1683014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31.12.2021</a:t>
            </a:r>
          </a:p>
        </p:txBody>
      </p:sp>
      <p:sp>
        <p:nvSpPr>
          <p:cNvPr id="35" name="Symbol zastępczy tekstu 2">
            <a:extLst>
              <a:ext uri="{FF2B5EF4-FFF2-40B4-BE49-F238E27FC236}">
                <a16:creationId xmlns:a16="http://schemas.microsoft.com/office/drawing/2014/main" id="{DADB82B0-E102-4982-B932-CC9FE6B47C3B}"/>
              </a:ext>
            </a:extLst>
          </p:cNvPr>
          <p:cNvSpPr txBox="1">
            <a:spLocks/>
          </p:cNvSpPr>
          <p:nvPr/>
        </p:nvSpPr>
        <p:spPr>
          <a:xfrm>
            <a:off x="871599" y="2900881"/>
            <a:ext cx="7887432" cy="597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Pełne przejście z DAB na DAB+ 1.10.2017</a:t>
            </a: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827DC2F1-4EA8-4645-9F46-DA460A1F5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39" name="Symbol zastępczy tekstu 2">
            <a:extLst>
              <a:ext uri="{FF2B5EF4-FFF2-40B4-BE49-F238E27FC236}">
                <a16:creationId xmlns:a16="http://schemas.microsoft.com/office/drawing/2014/main" id="{8389F1A9-7416-4B2C-BAC6-70A1E8111829}"/>
              </a:ext>
            </a:extLst>
          </p:cNvPr>
          <p:cNvSpPr txBox="1">
            <a:spLocks/>
          </p:cNvSpPr>
          <p:nvPr/>
        </p:nvSpPr>
        <p:spPr>
          <a:xfrm>
            <a:off x="761485" y="2116017"/>
            <a:ext cx="7056785" cy="798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Dwa </a:t>
            </a:r>
            <a:r>
              <a:rPr lang="pl-PL" sz="2000" b="1" dirty="0" err="1">
                <a:latin typeface="Calibri" panose="020F0502020204030204" pitchFamily="34" charset="0"/>
              </a:rPr>
              <a:t>mux’y</a:t>
            </a:r>
            <a:r>
              <a:rPr lang="pl-PL" sz="2000" b="1" dirty="0">
                <a:latin typeface="Calibri" panose="020F0502020204030204" pitchFamily="34" charset="0"/>
              </a:rPr>
              <a:t> ogólnokrajowe, publiczny i komercyjny,</a:t>
            </a:r>
          </a:p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      model operatorski. 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E2D91520-B994-46AA-B59F-3E7C94718F20}"/>
              </a:ext>
            </a:extLst>
          </p:cNvPr>
          <p:cNvSpPr txBox="1">
            <a:spLocks/>
          </p:cNvSpPr>
          <p:nvPr/>
        </p:nvSpPr>
        <p:spPr>
          <a:xfrm>
            <a:off x="1958399" y="3767849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</a:rPr>
              <a:t> </a:t>
            </a:r>
            <a:r>
              <a:rPr lang="pl-PL" sz="2200" b="1" dirty="0">
                <a:latin typeface="Calibri" panose="020F0502020204030204" pitchFamily="34" charset="0"/>
              </a:rPr>
              <a:t>Słowenia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6669733D-4C2A-4A06-B378-3DA6C6083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546" y="3861483"/>
            <a:ext cx="875917" cy="896772"/>
          </a:xfrm>
          <a:prstGeom prst="rect">
            <a:avLst/>
          </a:prstGeom>
        </p:spPr>
      </p:pic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19F8CE7E-2450-4EF1-9DF5-077E99AEB92D}"/>
              </a:ext>
            </a:extLst>
          </p:cNvPr>
          <p:cNvSpPr txBox="1">
            <a:spLocks/>
          </p:cNvSpPr>
          <p:nvPr/>
        </p:nvSpPr>
        <p:spPr>
          <a:xfrm>
            <a:off x="539552" y="4913966"/>
            <a:ext cx="7887432" cy="873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Jeden </a:t>
            </a:r>
            <a:r>
              <a:rPr lang="pl-PL" sz="2000" b="1" dirty="0" err="1">
                <a:latin typeface="Calibri" panose="020F0502020204030204" pitchFamily="34" charset="0"/>
              </a:rPr>
              <a:t>mux</a:t>
            </a:r>
            <a:r>
              <a:rPr lang="pl-PL" sz="2000" b="1" dirty="0">
                <a:latin typeface="Calibri" panose="020F0502020204030204" pitchFamily="34" charset="0"/>
              </a:rPr>
              <a:t> publiczno-komercyjny – 14 programów,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Pokrycie kraju 78%, pokrycie dróg 89% </a:t>
            </a:r>
          </a:p>
          <a:p>
            <a:pPr marL="0" indent="0">
              <a:buNone/>
            </a:pPr>
            <a:endParaRPr lang="pl-PL" sz="800" b="1" dirty="0">
              <a:latin typeface="Calibri" panose="020F0502020204030204" pitchFamily="34" charset="0"/>
            </a:endParaRP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25097166-1DF3-434A-9D0D-09B7DA5A94A4}"/>
              </a:ext>
            </a:extLst>
          </p:cNvPr>
          <p:cNvGrpSpPr/>
          <p:nvPr/>
        </p:nvGrpSpPr>
        <p:grpSpPr>
          <a:xfrm>
            <a:off x="761485" y="3790319"/>
            <a:ext cx="1084944" cy="557178"/>
            <a:chOff x="1170010" y="5495622"/>
            <a:chExt cx="1350075" cy="723173"/>
          </a:xfrm>
        </p:grpSpPr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6F961FF0-EE6B-4ABC-B001-E16D2CEC95BD}"/>
                </a:ext>
              </a:extLst>
            </p:cNvPr>
            <p:cNvSpPr/>
            <p:nvPr/>
          </p:nvSpPr>
          <p:spPr>
            <a:xfrm>
              <a:off x="1170010" y="5495622"/>
              <a:ext cx="1350075" cy="723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9" name="Obraz 28">
              <a:extLst>
                <a:ext uri="{FF2B5EF4-FFF2-40B4-BE49-F238E27FC236}">
                  <a16:creationId xmlns:a16="http://schemas.microsoft.com/office/drawing/2014/main" id="{E3423E70-15B8-4D89-9BE1-4FB022FC5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0010" y="5495622"/>
              <a:ext cx="1350075" cy="723173"/>
            </a:xfrm>
            <a:prstGeom prst="rect">
              <a:avLst/>
            </a:prstGeom>
          </p:spPr>
        </p:pic>
      </p:grpSp>
      <p:sp>
        <p:nvSpPr>
          <p:cNvPr id="30" name="Symbol zastępczy tekstu 2">
            <a:extLst>
              <a:ext uri="{FF2B5EF4-FFF2-40B4-BE49-F238E27FC236}">
                <a16:creationId xmlns:a16="http://schemas.microsoft.com/office/drawing/2014/main" id="{9C7913D3-4B72-4B40-AE4F-8B7DEC22D3EA}"/>
              </a:ext>
            </a:extLst>
          </p:cNvPr>
          <p:cNvSpPr txBox="1">
            <a:spLocks/>
          </p:cNvSpPr>
          <p:nvPr/>
        </p:nvSpPr>
        <p:spPr>
          <a:xfrm>
            <a:off x="5148064" y="4044756"/>
            <a:ext cx="238023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22.02.2022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12E631-8883-4C28-8A12-3A144252C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314" y="1234285"/>
            <a:ext cx="849159" cy="639762"/>
          </a:xfrm>
          <a:prstGeom prst="rect">
            <a:avLst/>
          </a:prstGeom>
        </p:spPr>
      </p:pic>
      <p:sp>
        <p:nvSpPr>
          <p:cNvPr id="36" name="Symbol zastępczy tekstu 2">
            <a:extLst>
              <a:ext uri="{FF2B5EF4-FFF2-40B4-BE49-F238E27FC236}">
                <a16:creationId xmlns:a16="http://schemas.microsoft.com/office/drawing/2014/main" id="{50B29184-9FAD-49A9-BD6C-7E0F2D5C3831}"/>
              </a:ext>
            </a:extLst>
          </p:cNvPr>
          <p:cNvSpPr txBox="1">
            <a:spLocks/>
          </p:cNvSpPr>
          <p:nvPr/>
        </p:nvSpPr>
        <p:spPr>
          <a:xfrm>
            <a:off x="1892974" y="1320801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</a:rPr>
              <a:t> </a:t>
            </a:r>
            <a:r>
              <a:rPr lang="pl-PL" sz="2200" b="1" dirty="0">
                <a:latin typeface="Calibri" panose="020F0502020204030204" pitchFamily="34" charset="0"/>
              </a:rPr>
              <a:t>Dania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C259D683-EFB8-4280-8B8F-4F49E58D1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951" y="0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9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9D602-0679-405C-BF93-14A59025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45" y="159345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Przegląd DAB/DAB+ w Europie [3]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15699B-E2C3-4DD3-B3D0-65F3C852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6</a:t>
            </a:fld>
            <a:endParaRPr lang="pl-PL" dirty="0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E3DAC935-9C88-433A-A842-26A5366952BF}"/>
              </a:ext>
            </a:extLst>
          </p:cNvPr>
          <p:cNvSpPr txBox="1">
            <a:spLocks/>
          </p:cNvSpPr>
          <p:nvPr/>
        </p:nvSpPr>
        <p:spPr>
          <a:xfrm>
            <a:off x="2079827" y="1311259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</a:rPr>
              <a:t>Niemcy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8E5FC5-30E0-43BE-9F9C-987E13731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32" y="1266002"/>
            <a:ext cx="934718" cy="61574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88F74D29-87BF-4140-95DC-98706F84F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141" y="1392152"/>
            <a:ext cx="466859" cy="477975"/>
          </a:xfrm>
          <a:prstGeom prst="rect">
            <a:avLst/>
          </a:prstGeom>
        </p:spPr>
      </p:pic>
      <p:sp>
        <p:nvSpPr>
          <p:cNvPr id="26" name="Symbol zastępczy tekstu 2">
            <a:extLst>
              <a:ext uri="{FF2B5EF4-FFF2-40B4-BE49-F238E27FC236}">
                <a16:creationId xmlns:a16="http://schemas.microsoft.com/office/drawing/2014/main" id="{4F2E2C42-2218-4DFC-AD6F-A77BB573FB46}"/>
              </a:ext>
            </a:extLst>
          </p:cNvPr>
          <p:cNvSpPr txBox="1">
            <a:spLocks/>
          </p:cNvSpPr>
          <p:nvPr/>
        </p:nvSpPr>
        <p:spPr>
          <a:xfrm>
            <a:off x="4750827" y="1139231"/>
            <a:ext cx="3457640" cy="95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Jeszcze nieplanowane, ale są naciski z rynku, by zrobić to jak  najszybciej.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Symbol zastępczy tekstu 2">
            <a:extLst>
              <a:ext uri="{FF2B5EF4-FFF2-40B4-BE49-F238E27FC236}">
                <a16:creationId xmlns:a16="http://schemas.microsoft.com/office/drawing/2014/main" id="{428DFFEE-8362-4215-82B7-B4C074D2B5C7}"/>
              </a:ext>
            </a:extLst>
          </p:cNvPr>
          <p:cNvSpPr txBox="1">
            <a:spLocks/>
          </p:cNvSpPr>
          <p:nvPr/>
        </p:nvSpPr>
        <p:spPr>
          <a:xfrm>
            <a:off x="804729" y="2169361"/>
            <a:ext cx="7583695" cy="784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Intensywna kampania promocyjno-marketingowa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Silne zaangażowanie ze strony rządu federalnego 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70E19FC5-04A8-4694-B114-CA990D17E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022C1D7-BE68-4778-8650-2980C51A6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39" y="3956807"/>
            <a:ext cx="984011" cy="493662"/>
          </a:xfrm>
          <a:prstGeom prst="rect">
            <a:avLst/>
          </a:prstGeom>
        </p:spPr>
      </p:pic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5DAF368A-A426-4E3C-A37A-12B0D2F3F606}"/>
              </a:ext>
            </a:extLst>
          </p:cNvPr>
          <p:cNvSpPr txBox="1">
            <a:spLocks/>
          </p:cNvSpPr>
          <p:nvPr/>
        </p:nvSpPr>
        <p:spPr>
          <a:xfrm>
            <a:off x="1910281" y="3922716"/>
            <a:ext cx="2099685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</a:rPr>
              <a:t>Wielka Brytania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CBA4ECB-DEA4-469E-8C52-42DB18909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298" y="3967669"/>
            <a:ext cx="495752" cy="507556"/>
          </a:xfrm>
          <a:prstGeom prst="rect">
            <a:avLst/>
          </a:prstGeom>
        </p:spPr>
      </p:pic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E3D51B78-2D14-43C9-9190-FD5EDE963BDB}"/>
              </a:ext>
            </a:extLst>
          </p:cNvPr>
          <p:cNvSpPr txBox="1">
            <a:spLocks/>
          </p:cNvSpPr>
          <p:nvPr/>
        </p:nvSpPr>
        <p:spPr>
          <a:xfrm>
            <a:off x="4750827" y="3675830"/>
            <a:ext cx="3575611" cy="140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Jeszcze nieplanowane, kryteria spełnione: pokrycie 99,0% słuchalność cyfrowa 52,7%, w tym 38,3% DAB, 9,4% IP</a:t>
            </a:r>
          </a:p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 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0596279B-ED00-4E6D-9B42-3F23291E9599}"/>
              </a:ext>
            </a:extLst>
          </p:cNvPr>
          <p:cNvSpPr txBox="1">
            <a:spLocks/>
          </p:cNvSpPr>
          <p:nvPr/>
        </p:nvSpPr>
        <p:spPr>
          <a:xfrm>
            <a:off x="809683" y="5084626"/>
            <a:ext cx="7583695" cy="698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Rząd brytyjski dokona przeglądu sytuacji, oczekiwane jest ogłoszenie planowanego terminu wyłączenia emisji analogowej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233E1DF5-86A5-4322-ABD6-6F0CDCCFBDA9}"/>
              </a:ext>
            </a:extLst>
          </p:cNvPr>
          <p:cNvSpPr txBox="1">
            <a:spLocks/>
          </p:cNvSpPr>
          <p:nvPr/>
        </p:nvSpPr>
        <p:spPr>
          <a:xfrm>
            <a:off x="817562" y="2899034"/>
            <a:ext cx="7583695" cy="784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Bawaria – testowe uruchomienie sieci 5G – próby możliwości i warunków emisji radiowej.  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FF4F7048-9E89-46E4-BEEA-2EECAE661384}"/>
              </a:ext>
            </a:extLst>
          </p:cNvPr>
          <p:cNvSpPr txBox="1">
            <a:spLocks/>
          </p:cNvSpPr>
          <p:nvPr/>
        </p:nvSpPr>
        <p:spPr>
          <a:xfrm>
            <a:off x="802788" y="5746949"/>
            <a:ext cx="7583695" cy="95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Koncentracja mediów - Bauer Media skupuje grupy stacji lokalnych.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70C92272-3E2F-4C8D-8946-B33D61265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951" y="0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9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A32D1-3B69-4602-BBCB-DA6F91C9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Przegląd DAB/DAB+ w Europie [4]</a:t>
            </a:r>
            <a:endParaRPr lang="en-GB" sz="32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05D6C41-AC5F-439B-9761-41B7A7BC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7</a:t>
            </a:fld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A582772-34B6-474A-BF02-059CD50E66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7" y="1694789"/>
            <a:ext cx="848249" cy="561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0BAD7825-F244-4E9C-8A85-C4712711F26F}"/>
              </a:ext>
            </a:extLst>
          </p:cNvPr>
          <p:cNvSpPr txBox="1">
            <a:spLocks/>
          </p:cNvSpPr>
          <p:nvPr/>
        </p:nvSpPr>
        <p:spPr>
          <a:xfrm>
            <a:off x="1475656" y="1694789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</a:rPr>
              <a:t>Francja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FE42066E-83F7-4D53-8B40-B12574AB1B48}"/>
              </a:ext>
            </a:extLst>
          </p:cNvPr>
          <p:cNvSpPr txBox="1">
            <a:spLocks/>
          </p:cNvSpPr>
          <p:nvPr/>
        </p:nvSpPr>
        <p:spPr>
          <a:xfrm>
            <a:off x="2771800" y="1484784"/>
            <a:ext cx="5412571" cy="1182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Znaczne przyśpieszenie planów implementacji. 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Radiofonia regionalna – „węzły i łuki”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DAB+ w 26 regionach do końca 2020 roku.</a:t>
            </a:r>
          </a:p>
          <a:p>
            <a:pPr marL="0" indent="0">
              <a:buNone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5F9C54D5-FE1D-46F5-B18C-D7AD0C1BC490}"/>
              </a:ext>
            </a:extLst>
          </p:cNvPr>
          <p:cNvSpPr txBox="1">
            <a:spLocks/>
          </p:cNvSpPr>
          <p:nvPr/>
        </p:nvSpPr>
        <p:spPr>
          <a:xfrm>
            <a:off x="611560" y="2666918"/>
            <a:ext cx="7116144" cy="819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CSA rozstrzygnęło konkurs na 2 </a:t>
            </a:r>
            <a:r>
              <a:rPr lang="pl-PL" sz="2000" b="1" dirty="0" err="1">
                <a:latin typeface="Calibri" panose="020F0502020204030204" pitchFamily="34" charset="0"/>
              </a:rPr>
              <a:t>mux’y</a:t>
            </a:r>
            <a:r>
              <a:rPr lang="pl-PL" sz="2000" b="1" dirty="0">
                <a:latin typeface="Calibri" panose="020F0502020204030204" pitchFamily="34" charset="0"/>
              </a:rPr>
              <a:t> ogólnokrajowe: 6 programów publicznych i 18 komercyjnych. Organizacja </a:t>
            </a:r>
            <a:r>
              <a:rPr lang="pl-PL" sz="2000" b="1" dirty="0" err="1">
                <a:latin typeface="Calibri" panose="020F0502020204030204" pitchFamily="34" charset="0"/>
              </a:rPr>
              <a:t>mux’ów</a:t>
            </a:r>
            <a:r>
              <a:rPr lang="pl-PL" sz="2000" b="1" dirty="0">
                <a:latin typeface="Calibri" panose="020F0502020204030204" pitchFamily="34" charset="0"/>
              </a:rPr>
              <a:t> w 2Q 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76FE084-6B7A-43FB-9B6B-9C914D73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4431D6A-1CC8-4D57-90FC-47C06EFF9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83567" y="4240325"/>
            <a:ext cx="853095" cy="495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655A6F9D-EE41-48A2-93CD-20894A2AF7E2}"/>
              </a:ext>
            </a:extLst>
          </p:cNvPr>
          <p:cNvSpPr txBox="1">
            <a:spLocks/>
          </p:cNvSpPr>
          <p:nvPr/>
        </p:nvSpPr>
        <p:spPr>
          <a:xfrm>
            <a:off x="1529836" y="4191753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</a:rPr>
              <a:t>Włochy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91EBE927-4E5E-421C-9032-FBACB377939F}"/>
              </a:ext>
            </a:extLst>
          </p:cNvPr>
          <p:cNvSpPr txBox="1">
            <a:spLocks/>
          </p:cNvSpPr>
          <p:nvPr/>
        </p:nvSpPr>
        <p:spPr>
          <a:xfrm>
            <a:off x="2761471" y="4126453"/>
            <a:ext cx="5412571" cy="82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Nadawca publiczny RAI i operatorzy komercyjni rozbudowują sieci DAB+</a:t>
            </a:r>
          </a:p>
          <a:p>
            <a:pPr marL="0" indent="0">
              <a:buNone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7A071219-CA4A-40BC-A606-C9212E0095B7}"/>
              </a:ext>
            </a:extLst>
          </p:cNvPr>
          <p:cNvSpPr txBox="1">
            <a:spLocks/>
          </p:cNvSpPr>
          <p:nvPr/>
        </p:nvSpPr>
        <p:spPr>
          <a:xfrm>
            <a:off x="715135" y="5035538"/>
            <a:ext cx="7713729" cy="1348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Regulator rozpoczął aktualizacje planów DTT i DAB+ dla stacji lokalnych.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Nadawca publiczny RAI przygotowuje plany inwestycyjne DAB+.</a:t>
            </a:r>
          </a:p>
          <a:p>
            <a:pPr marL="0" indent="0">
              <a:buNone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DDC8757B-04C9-45CA-97C5-370FC6DB0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032" y="6981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1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9D602-0679-405C-BF93-14A59025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7" y="141555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Przegląd DAB/DAB+ w Europie [5]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15699B-E2C3-4DD3-B3D0-65F3C852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8</a:t>
            </a:fld>
            <a:endParaRPr lang="pl-PL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E3DAC935-9C88-433A-A842-26A5366952BF}"/>
              </a:ext>
            </a:extLst>
          </p:cNvPr>
          <p:cNvSpPr txBox="1">
            <a:spLocks/>
          </p:cNvSpPr>
          <p:nvPr/>
        </p:nvSpPr>
        <p:spPr>
          <a:xfrm>
            <a:off x="1763688" y="1478427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</a:rPr>
              <a:t>Czechy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87DE8A52-AFF2-484D-A17C-5A2AEAF55334}"/>
              </a:ext>
            </a:extLst>
          </p:cNvPr>
          <p:cNvGrpSpPr/>
          <p:nvPr/>
        </p:nvGrpSpPr>
        <p:grpSpPr>
          <a:xfrm>
            <a:off x="851295" y="1556792"/>
            <a:ext cx="840385" cy="483032"/>
            <a:chOff x="1012547" y="5517233"/>
            <a:chExt cx="1144803" cy="771810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97E647C8-D28D-42A1-852F-EE130728A333}"/>
                </a:ext>
              </a:extLst>
            </p:cNvPr>
            <p:cNvSpPr/>
            <p:nvPr/>
          </p:nvSpPr>
          <p:spPr>
            <a:xfrm>
              <a:off x="1012547" y="5517233"/>
              <a:ext cx="1144803" cy="7718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76A1C230-2BEB-405B-8BB6-48D7DD5BB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2547" y="5524553"/>
              <a:ext cx="1144803" cy="764489"/>
            </a:xfrm>
            <a:prstGeom prst="rect">
              <a:avLst/>
            </a:prstGeom>
          </p:spPr>
        </p:pic>
      </p:grpSp>
      <p:sp>
        <p:nvSpPr>
          <p:cNvPr id="33" name="Symbol zastępczy tekstu 2">
            <a:extLst>
              <a:ext uri="{FF2B5EF4-FFF2-40B4-BE49-F238E27FC236}">
                <a16:creationId xmlns:a16="http://schemas.microsoft.com/office/drawing/2014/main" id="{E7627628-6AB9-4533-A692-6856314F4386}"/>
              </a:ext>
            </a:extLst>
          </p:cNvPr>
          <p:cNvSpPr txBox="1">
            <a:spLocks/>
          </p:cNvSpPr>
          <p:nvPr/>
        </p:nvSpPr>
        <p:spPr>
          <a:xfrm>
            <a:off x="2787547" y="1348235"/>
            <a:ext cx="5672885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Jeden </a:t>
            </a:r>
            <a:r>
              <a:rPr lang="pl-PL" sz="2000" b="1" dirty="0" err="1">
                <a:latin typeface="Calibri" panose="020F0502020204030204" pitchFamily="34" charset="0"/>
              </a:rPr>
              <a:t>mux</a:t>
            </a:r>
            <a:r>
              <a:rPr lang="pl-PL" sz="2000" b="1" dirty="0">
                <a:latin typeface="Calibri" panose="020F0502020204030204" pitchFamily="34" charset="0"/>
              </a:rPr>
              <a:t> PBS – 14 programów, 80% ludności, 61% dróg.</a:t>
            </a:r>
          </a:p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Koncesje analogowe wygasają w 2025 r</a:t>
            </a: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A2C3E896-5FDE-4AAC-BC2B-44CA788C6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443196C-D149-4853-B999-A4686BE23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95" y="2769530"/>
            <a:ext cx="840385" cy="5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Symbol zastępczy tekstu 2">
            <a:extLst>
              <a:ext uri="{FF2B5EF4-FFF2-40B4-BE49-F238E27FC236}">
                <a16:creationId xmlns:a16="http://schemas.microsoft.com/office/drawing/2014/main" id="{D4153607-7C4F-49AE-8282-48DD4E31F071}"/>
              </a:ext>
            </a:extLst>
          </p:cNvPr>
          <p:cNvSpPr txBox="1">
            <a:spLocks/>
          </p:cNvSpPr>
          <p:nvPr/>
        </p:nvSpPr>
        <p:spPr>
          <a:xfrm>
            <a:off x="1763688" y="2745228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</a:rPr>
              <a:t>Austria</a:t>
            </a:r>
          </a:p>
        </p:txBody>
      </p:sp>
      <p:sp>
        <p:nvSpPr>
          <p:cNvPr id="36" name="Symbol zastępczy tekstu 2">
            <a:extLst>
              <a:ext uri="{FF2B5EF4-FFF2-40B4-BE49-F238E27FC236}">
                <a16:creationId xmlns:a16="http://schemas.microsoft.com/office/drawing/2014/main" id="{AE0AD42F-0163-41A3-A5C3-EC6EF01E1DC7}"/>
              </a:ext>
            </a:extLst>
          </p:cNvPr>
          <p:cNvSpPr txBox="1">
            <a:spLocks/>
          </p:cNvSpPr>
          <p:nvPr/>
        </p:nvSpPr>
        <p:spPr>
          <a:xfrm>
            <a:off x="2901504" y="2500179"/>
            <a:ext cx="5672885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b="1" dirty="0">
              <a:latin typeface="Calibri" panose="020F0502020204030204" pitchFamily="34" charset="0"/>
            </a:endParaRPr>
          </a:p>
        </p:txBody>
      </p:sp>
      <p:sp>
        <p:nvSpPr>
          <p:cNvPr id="37" name="Symbol zastępczy tekstu 2">
            <a:extLst>
              <a:ext uri="{FF2B5EF4-FFF2-40B4-BE49-F238E27FC236}">
                <a16:creationId xmlns:a16="http://schemas.microsoft.com/office/drawing/2014/main" id="{B517786F-7FC2-455D-8296-AF86A40BA833}"/>
              </a:ext>
            </a:extLst>
          </p:cNvPr>
          <p:cNvSpPr txBox="1">
            <a:spLocks/>
          </p:cNvSpPr>
          <p:nvPr/>
        </p:nvSpPr>
        <p:spPr>
          <a:xfrm>
            <a:off x="2787546" y="2509343"/>
            <a:ext cx="5672885" cy="1133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Po </a:t>
            </a:r>
            <a:r>
              <a:rPr lang="pl-PL" sz="2000" b="1" dirty="0" err="1">
                <a:latin typeface="Calibri" panose="020F0502020204030204" pitchFamily="34" charset="0"/>
              </a:rPr>
              <a:t>mux’ie</a:t>
            </a:r>
            <a:r>
              <a:rPr lang="pl-PL" sz="2000" b="1" dirty="0">
                <a:latin typeface="Calibri" panose="020F0502020204030204" pitchFamily="34" charset="0"/>
              </a:rPr>
              <a:t> regionalnym w Wiedniu spodziewane                     (28 maja) uruchomienie multipleksu krajowego – 9 programów. Będzie dostępny do odbioru w Niemczech </a:t>
            </a:r>
          </a:p>
        </p:txBody>
      </p:sp>
      <p:pic>
        <p:nvPicPr>
          <p:cNvPr id="18" name="Obraz2">
            <a:extLst>
              <a:ext uri="{FF2B5EF4-FFF2-40B4-BE49-F238E27FC236}">
                <a16:creationId xmlns:a16="http://schemas.microsoft.com/office/drawing/2014/main" id="{B4181D79-F39F-4666-8E4B-9BC7546759F6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51295" y="4005064"/>
            <a:ext cx="840385" cy="558305"/>
          </a:xfrm>
          <a:prstGeom prst="rect">
            <a:avLst/>
          </a:prstGeom>
        </p:spPr>
      </p:pic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B992FD73-274F-4603-8A83-111837281D1B}"/>
              </a:ext>
            </a:extLst>
          </p:cNvPr>
          <p:cNvSpPr txBox="1">
            <a:spLocks/>
          </p:cNvSpPr>
          <p:nvPr/>
        </p:nvSpPr>
        <p:spPr>
          <a:xfrm>
            <a:off x="1835696" y="4005064"/>
            <a:ext cx="1605976" cy="48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Belgia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F09769F3-C7F4-44CC-9E05-B991B7C5F897}"/>
              </a:ext>
            </a:extLst>
          </p:cNvPr>
          <p:cNvSpPr txBox="1">
            <a:spLocks/>
          </p:cNvSpPr>
          <p:nvPr/>
        </p:nvSpPr>
        <p:spPr>
          <a:xfrm>
            <a:off x="2754995" y="3697524"/>
            <a:ext cx="5672885" cy="113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Cześć flamandzka i walońska podpisały w 2018 memorandum of </a:t>
            </a:r>
            <a:r>
              <a:rPr lang="pl-PL" sz="2000" b="1" dirty="0" err="1">
                <a:latin typeface="Calibri" panose="020F0502020204030204" pitchFamily="34" charset="0"/>
              </a:rPr>
              <a:t>understanding</a:t>
            </a:r>
            <a:r>
              <a:rPr lang="pl-PL" sz="2000" b="1" dirty="0">
                <a:latin typeface="Calibri" panose="020F0502020204030204" pitchFamily="34" charset="0"/>
              </a:rPr>
              <a:t> w zakresie wykorzystania częstotliwości i budowy sieci   </a:t>
            </a:r>
          </a:p>
        </p:txBody>
      </p:sp>
      <p:pic>
        <p:nvPicPr>
          <p:cNvPr id="22" name="Obraz3">
            <a:extLst>
              <a:ext uri="{FF2B5EF4-FFF2-40B4-BE49-F238E27FC236}">
                <a16:creationId xmlns:a16="http://schemas.microsoft.com/office/drawing/2014/main" id="{C65D2D23-7E13-438B-A33F-415919F5E245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51295" y="5157192"/>
            <a:ext cx="840385" cy="5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ADC90870-0D6F-49BC-B17C-A84DBDA04FDB}"/>
              </a:ext>
            </a:extLst>
          </p:cNvPr>
          <p:cNvSpPr txBox="1">
            <a:spLocks/>
          </p:cNvSpPr>
          <p:nvPr/>
        </p:nvSpPr>
        <p:spPr>
          <a:xfrm>
            <a:off x="1693609" y="5218469"/>
            <a:ext cx="1368152" cy="48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Holandia</a:t>
            </a:r>
          </a:p>
        </p:txBody>
      </p: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411979A0-111A-4E6B-9FAC-E495A03BCAB9}"/>
              </a:ext>
            </a:extLst>
          </p:cNvPr>
          <p:cNvSpPr txBox="1">
            <a:spLocks/>
          </p:cNvSpPr>
          <p:nvPr/>
        </p:nvSpPr>
        <p:spPr>
          <a:xfrm>
            <a:off x="2886153" y="5026936"/>
            <a:ext cx="5672885" cy="157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Jeden z najwyższych w Europie wskaźnik poziomu  świadomości DAB+ (prawie 70%), intensywna kampania informacyjno- promocyjna w radio i TV od 2015 roku, raz do roku </a:t>
            </a:r>
            <a:r>
              <a:rPr lang="pl-PL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Tydzień radia cyfrowego 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73B12F7A-E679-4636-92F6-7FB6F85C63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6032" y="6981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223890-C312-4C18-823E-BFA4A6B5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DAB+ w samochodzie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E018B7-38DB-47A7-B9C0-FA35D2656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608" y="2035554"/>
            <a:ext cx="5762284" cy="2711326"/>
          </a:xfrm>
        </p:spPr>
        <p:txBody>
          <a:bodyPr>
            <a:normAutofit/>
          </a:bodyPr>
          <a:lstStyle/>
          <a:p>
            <a:endParaRPr lang="pl-PL" dirty="0">
              <a:latin typeface="+mj-lt"/>
            </a:endParaRPr>
          </a:p>
          <a:p>
            <a:r>
              <a:rPr lang="pl-PL" sz="2000" dirty="0">
                <a:latin typeface="+mj-lt"/>
              </a:rPr>
              <a:t>Prace grupy samochodowej </a:t>
            </a:r>
            <a:r>
              <a:rPr lang="pl-PL" sz="2000" dirty="0" err="1">
                <a:latin typeface="+mj-lt"/>
              </a:rPr>
              <a:t>WorldDAB</a:t>
            </a:r>
            <a:endParaRPr lang="pl-PL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Wygląd i funkcje deski rozdzielczej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Wymagania dla urządzeń odbiorczych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Warunki, odbioru, anteny zakłócenia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8590524-07B2-4D72-AA4A-0B642562BF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827" y="1296180"/>
            <a:ext cx="2441204" cy="1792511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B79D3E2-E487-4D50-9D6F-72649AEA5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70791" y="1362811"/>
            <a:ext cx="5474250" cy="179251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Słuchalność radia w samochodzie 30% -  40% łącznego czasu słuchania radia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Główne problemy;</a:t>
            </a:r>
          </a:p>
          <a:p>
            <a:pPr>
              <a:buFontTx/>
              <a:buChar char="-"/>
            </a:pPr>
            <a:r>
              <a:rPr lang="pl-PL" sz="2000" b="1" dirty="0">
                <a:latin typeface="+mj-lt"/>
              </a:rPr>
              <a:t>Pokrycie dróg sygnałem DAB+</a:t>
            </a:r>
          </a:p>
          <a:p>
            <a:pPr>
              <a:buFontTx/>
              <a:buChar char="-"/>
            </a:pPr>
            <a:r>
              <a:rPr lang="pl-PL" sz="2000" b="1" dirty="0">
                <a:latin typeface="+mj-lt"/>
              </a:rPr>
              <a:t>Wyposażenie w odbiorniki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4FA1FB1-0AE8-4E76-87D3-6FB1D4EE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9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A471A6B-3AE5-4786-827F-98ABA62C7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968FC51-E4A5-4474-AECA-DCFD70AD2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20" y="5114547"/>
            <a:ext cx="7987780" cy="118219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1D39307-1EE0-4F76-8706-297133B71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250" y="-23055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98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835</Words>
  <Application>Microsoft Office PowerPoint</Application>
  <PresentationFormat>Pokaz na ekranie (4:3)</PresentationFormat>
  <Paragraphs>143</Paragraphs>
  <Slides>15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Wingdings</vt:lpstr>
      <vt:lpstr>Motyw pakietu Office</vt:lpstr>
      <vt:lpstr>Krótko o  DAB+ w Europie i na świecie </vt:lpstr>
      <vt:lpstr>Radiofonia DAB/DAB+ na świecie </vt:lpstr>
      <vt:lpstr>Radiofonia DAB/DAB+ w Europie </vt:lpstr>
      <vt:lpstr>Przegląd DAB/DAB+ w Europie [1]</vt:lpstr>
      <vt:lpstr>Przegląd DAB/DAB+ w Europie [2]</vt:lpstr>
      <vt:lpstr>Przegląd DAB/DAB+ w Europie [3]</vt:lpstr>
      <vt:lpstr>Przegląd DAB/DAB+ w Europie [4]</vt:lpstr>
      <vt:lpstr>Przegląd DAB/DAB+ w Europie [5]</vt:lpstr>
      <vt:lpstr>Radio DAB+ w samochodzie </vt:lpstr>
      <vt:lpstr>Regulacje unijne dotyczące DAB </vt:lpstr>
      <vt:lpstr>Działania wspierające EBU </vt:lpstr>
      <vt:lpstr>Warunki sukcesu wg EBU</vt:lpstr>
      <vt:lpstr>Programy ogólnokrajowe w DAB</vt:lpstr>
      <vt:lpstr>Radio na czasie jest wieloplatformowe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Kuhn Krystyna</dc:creator>
  <cp:lastModifiedBy>Kuhn Krystyna</cp:lastModifiedBy>
  <cp:revision>138</cp:revision>
  <cp:lastPrinted>2019-05-16T13:15:19Z</cp:lastPrinted>
  <dcterms:created xsi:type="dcterms:W3CDTF">2018-09-20T13:05:11Z</dcterms:created>
  <dcterms:modified xsi:type="dcterms:W3CDTF">2019-05-17T14:08:02Z</dcterms:modified>
</cp:coreProperties>
</file>