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6" r:id="rId2"/>
    <p:sldId id="304" r:id="rId3"/>
    <p:sldId id="354" r:id="rId4"/>
    <p:sldId id="306" r:id="rId5"/>
    <p:sldId id="307" r:id="rId6"/>
    <p:sldId id="353" r:id="rId7"/>
    <p:sldId id="314" r:id="rId8"/>
    <p:sldId id="316" r:id="rId9"/>
    <p:sldId id="317" r:id="rId10"/>
    <p:sldId id="309" r:id="rId11"/>
    <p:sldId id="312" r:id="rId12"/>
    <p:sldId id="311" r:id="rId13"/>
    <p:sldId id="310" r:id="rId14"/>
    <p:sldId id="308" r:id="rId15"/>
    <p:sldId id="320" r:id="rId16"/>
    <p:sldId id="323" r:id="rId17"/>
    <p:sldId id="329" r:id="rId18"/>
    <p:sldId id="325" r:id="rId19"/>
    <p:sldId id="324" r:id="rId20"/>
    <p:sldId id="332" r:id="rId21"/>
    <p:sldId id="330" r:id="rId22"/>
    <p:sldId id="326" r:id="rId23"/>
    <p:sldId id="335" r:id="rId24"/>
    <p:sldId id="334" r:id="rId25"/>
    <p:sldId id="344" r:id="rId26"/>
    <p:sldId id="342" r:id="rId27"/>
    <p:sldId id="345" r:id="rId28"/>
    <p:sldId id="351" r:id="rId29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602" autoAdjust="0"/>
    <p:restoredTop sz="94660"/>
  </p:normalViewPr>
  <p:slideViewPr>
    <p:cSldViewPr>
      <p:cViewPr varScale="1">
        <p:scale>
          <a:sx n="117" d="100"/>
          <a:sy n="117" d="100"/>
        </p:scale>
        <p:origin x="-23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01_Prace\2014\AdHoc\udogodnienia-wykresy%2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01_Prace\2014\AdHoc\udogodnienia-wykresy%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III. Kw  SUMA</c:v>
                </c:pt>
              </c:strCache>
            </c:strRef>
          </c:tx>
          <c:invertIfNegative val="0"/>
          <c:cat>
            <c:strRef>
              <c:f>Arkusz1!$A$2:$A$23</c:f>
              <c:strCache>
                <c:ptCount val="21"/>
                <c:pt idx="0">
                  <c:v>4fun.tv</c:v>
                </c:pt>
                <c:pt idx="1">
                  <c:v>RBL.TV</c:v>
                </c:pt>
                <c:pt idx="2">
                  <c:v>TV.DISCO</c:v>
                </c:pt>
                <c:pt idx="3">
                  <c:v>ALE KINO+</c:v>
                </c:pt>
                <c:pt idx="4">
                  <c:v>CANAL + FILM</c:v>
                </c:pt>
                <c:pt idx="5">
                  <c:v>CANAL+</c:v>
                </c:pt>
                <c:pt idx="6">
                  <c:v>CANAL+ FILM 2     HD       </c:v>
                </c:pt>
                <c:pt idx="7">
                  <c:v>CANAL+FAMILY</c:v>
                </c:pt>
                <c:pt idx="8">
                  <c:v>CANAL+FAMILY 2      </c:v>
                </c:pt>
                <c:pt idx="9">
                  <c:v>CANAL+SPORT</c:v>
                </c:pt>
                <c:pt idx="10">
                  <c:v>DOMO+</c:v>
                </c:pt>
                <c:pt idx="11">
                  <c:v>KUCHNIA+</c:v>
                </c:pt>
                <c:pt idx="12">
                  <c:v>MiniMini+</c:v>
                </c:pt>
                <c:pt idx="13">
                  <c:v>PLANETE+</c:v>
                </c:pt>
                <c:pt idx="14">
                  <c:v>teleTOON+  Hyper  </c:v>
                </c:pt>
                <c:pt idx="15">
                  <c:v>KINO POLSKA</c:v>
                </c:pt>
                <c:pt idx="16">
                  <c:v>KINO POLSKA MUZYKA</c:v>
                </c:pt>
                <c:pt idx="17">
                  <c:v>Polsat   BIZNES / NEEWS PLUS+</c:v>
                </c:pt>
                <c:pt idx="18">
                  <c:v>Tele5</c:v>
                </c:pt>
                <c:pt idx="19">
                  <c:v>SUPERSTACJA</c:v>
                </c:pt>
                <c:pt idx="20">
                  <c:v>ORANGE SPORT </c:v>
                </c:pt>
              </c:strCache>
            </c:strRef>
          </c:cat>
          <c:val>
            <c:numRef>
              <c:f>Arkusz1!$B$2:$B$23</c:f>
              <c:numCache>
                <c:formatCode>0.00%</c:formatCode>
                <c:ptCount val="21"/>
                <c:pt idx="0">
                  <c:v>0.25700000000000001</c:v>
                </c:pt>
                <c:pt idx="1">
                  <c:v>4.3999999999999997E-2</c:v>
                </c:pt>
                <c:pt idx="2">
                  <c:v>0.18099999999999999</c:v>
                </c:pt>
                <c:pt idx="3">
                  <c:v>0.13300000000000001</c:v>
                </c:pt>
                <c:pt idx="4">
                  <c:v>0.20180000000000001</c:v>
                </c:pt>
                <c:pt idx="5">
                  <c:v>0.18259999999999998</c:v>
                </c:pt>
                <c:pt idx="6" formatCode="0.0%">
                  <c:v>0.13200000000000001</c:v>
                </c:pt>
                <c:pt idx="7">
                  <c:v>0.20810000000000001</c:v>
                </c:pt>
                <c:pt idx="8">
                  <c:v>0.1951</c:v>
                </c:pt>
                <c:pt idx="9">
                  <c:v>1.0500000000000001E-2</c:v>
                </c:pt>
                <c:pt idx="10">
                  <c:v>0.1356</c:v>
                </c:pt>
                <c:pt idx="11">
                  <c:v>0.16139999999999999</c:v>
                </c:pt>
                <c:pt idx="12">
                  <c:v>8.4900000000000003E-2</c:v>
                </c:pt>
                <c:pt idx="13">
                  <c:v>0.1008</c:v>
                </c:pt>
                <c:pt idx="14">
                  <c:v>0.11</c:v>
                </c:pt>
                <c:pt idx="15">
                  <c:v>4.4299999999999999E-2</c:v>
                </c:pt>
                <c:pt idx="16">
                  <c:v>0</c:v>
                </c:pt>
                <c:pt idx="17">
                  <c:v>0.10680000000000001</c:v>
                </c:pt>
                <c:pt idx="18">
                  <c:v>0.1338</c:v>
                </c:pt>
                <c:pt idx="19">
                  <c:v>0.13800000000000001</c:v>
                </c:pt>
                <c:pt idx="20">
                  <c:v>0.1245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IV Kw. SUMA</c:v>
                </c:pt>
              </c:strCache>
            </c:strRef>
          </c:tx>
          <c:invertIfNegative val="0"/>
          <c:cat>
            <c:strRef>
              <c:f>Arkusz1!$A$2:$A$23</c:f>
              <c:strCache>
                <c:ptCount val="21"/>
                <c:pt idx="0">
                  <c:v>4fun.tv</c:v>
                </c:pt>
                <c:pt idx="1">
                  <c:v>RBL.TV</c:v>
                </c:pt>
                <c:pt idx="2">
                  <c:v>TV.DISCO</c:v>
                </c:pt>
                <c:pt idx="3">
                  <c:v>ALE KINO+</c:v>
                </c:pt>
                <c:pt idx="4">
                  <c:v>CANAL + FILM</c:v>
                </c:pt>
                <c:pt idx="5">
                  <c:v>CANAL+</c:v>
                </c:pt>
                <c:pt idx="6">
                  <c:v>CANAL+ FILM 2     HD       </c:v>
                </c:pt>
                <c:pt idx="7">
                  <c:v>CANAL+FAMILY</c:v>
                </c:pt>
                <c:pt idx="8">
                  <c:v>CANAL+FAMILY 2      </c:v>
                </c:pt>
                <c:pt idx="9">
                  <c:v>CANAL+SPORT</c:v>
                </c:pt>
                <c:pt idx="10">
                  <c:v>DOMO+</c:v>
                </c:pt>
                <c:pt idx="11">
                  <c:v>KUCHNIA+</c:v>
                </c:pt>
                <c:pt idx="12">
                  <c:v>MiniMini+</c:v>
                </c:pt>
                <c:pt idx="13">
                  <c:v>PLANETE+</c:v>
                </c:pt>
                <c:pt idx="14">
                  <c:v>teleTOON+  Hyper  </c:v>
                </c:pt>
                <c:pt idx="15">
                  <c:v>KINO POLSKA</c:v>
                </c:pt>
                <c:pt idx="16">
                  <c:v>KINO POLSKA MUZYKA</c:v>
                </c:pt>
                <c:pt idx="17">
                  <c:v>Polsat   BIZNES / NEEWS PLUS+</c:v>
                </c:pt>
                <c:pt idx="18">
                  <c:v>Tele5</c:v>
                </c:pt>
                <c:pt idx="19">
                  <c:v>SUPERSTACJA</c:v>
                </c:pt>
                <c:pt idx="20">
                  <c:v>ORANGE SPORT </c:v>
                </c:pt>
              </c:strCache>
            </c:strRef>
          </c:cat>
          <c:val>
            <c:numRef>
              <c:f>Arkusz1!$C$2:$C$23</c:f>
              <c:numCache>
                <c:formatCode>0.00%</c:formatCode>
                <c:ptCount val="21"/>
                <c:pt idx="0">
                  <c:v>8.0438303393740099E-2</c:v>
                </c:pt>
                <c:pt idx="1">
                  <c:v>4.2276427941356186E-2</c:v>
                </c:pt>
                <c:pt idx="2">
                  <c:v>8.0438303393740099E-2</c:v>
                </c:pt>
                <c:pt idx="3">
                  <c:v>0.15972037852326063</c:v>
                </c:pt>
                <c:pt idx="4">
                  <c:v>0.24721242332210391</c:v>
                </c:pt>
                <c:pt idx="5">
                  <c:v>0.16529729930528267</c:v>
                </c:pt>
                <c:pt idx="6">
                  <c:v>0.19142869790758543</c:v>
                </c:pt>
                <c:pt idx="7">
                  <c:v>0.19217944615205426</c:v>
                </c:pt>
                <c:pt idx="8">
                  <c:v>0.21189297352893563</c:v>
                </c:pt>
                <c:pt idx="9">
                  <c:v>1.245439694293842E-2</c:v>
                </c:pt>
                <c:pt idx="10">
                  <c:v>0.11414660387093928</c:v>
                </c:pt>
                <c:pt idx="11">
                  <c:v>0.15590189492034148</c:v>
                </c:pt>
                <c:pt idx="12">
                  <c:v>0.12218711407125855</c:v>
                </c:pt>
                <c:pt idx="13">
                  <c:v>0.18597992409044223</c:v>
                </c:pt>
                <c:pt idx="14">
                  <c:v>0.14287735272847094</c:v>
                </c:pt>
                <c:pt idx="15">
                  <c:v>3.1281848973786497E-2</c:v>
                </c:pt>
                <c:pt idx="16">
                  <c:v>0</c:v>
                </c:pt>
                <c:pt idx="17">
                  <c:v>9.3388791716126754E-2</c:v>
                </c:pt>
                <c:pt idx="18">
                  <c:v>0.11208264518379378</c:v>
                </c:pt>
                <c:pt idx="19">
                  <c:v>0.13520274284682299</c:v>
                </c:pt>
                <c:pt idx="20">
                  <c:v>0.12332367116015928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I. kw SUMA</c:v>
                </c:pt>
              </c:strCache>
            </c:strRef>
          </c:tx>
          <c:invertIfNegative val="0"/>
          <c:cat>
            <c:strRef>
              <c:f>Arkusz1!$A$2:$A$23</c:f>
              <c:strCache>
                <c:ptCount val="21"/>
                <c:pt idx="0">
                  <c:v>4fun.tv</c:v>
                </c:pt>
                <c:pt idx="1">
                  <c:v>RBL.TV</c:v>
                </c:pt>
                <c:pt idx="2">
                  <c:v>TV.DISCO</c:v>
                </c:pt>
                <c:pt idx="3">
                  <c:v>ALE KINO+</c:v>
                </c:pt>
                <c:pt idx="4">
                  <c:v>CANAL + FILM</c:v>
                </c:pt>
                <c:pt idx="5">
                  <c:v>CANAL+</c:v>
                </c:pt>
                <c:pt idx="6">
                  <c:v>CANAL+ FILM 2     HD       </c:v>
                </c:pt>
                <c:pt idx="7">
                  <c:v>CANAL+FAMILY</c:v>
                </c:pt>
                <c:pt idx="8">
                  <c:v>CANAL+FAMILY 2      </c:v>
                </c:pt>
                <c:pt idx="9">
                  <c:v>CANAL+SPORT</c:v>
                </c:pt>
                <c:pt idx="10">
                  <c:v>DOMO+</c:v>
                </c:pt>
                <c:pt idx="11">
                  <c:v>KUCHNIA+</c:v>
                </c:pt>
                <c:pt idx="12">
                  <c:v>MiniMini+</c:v>
                </c:pt>
                <c:pt idx="13">
                  <c:v>PLANETE+</c:v>
                </c:pt>
                <c:pt idx="14">
                  <c:v>teleTOON+  Hyper  </c:v>
                </c:pt>
                <c:pt idx="15">
                  <c:v>KINO POLSKA</c:v>
                </c:pt>
                <c:pt idx="16">
                  <c:v>KINO POLSKA MUZYKA</c:v>
                </c:pt>
                <c:pt idx="17">
                  <c:v>Polsat   BIZNES / NEEWS PLUS+</c:v>
                </c:pt>
                <c:pt idx="18">
                  <c:v>Tele5</c:v>
                </c:pt>
                <c:pt idx="19">
                  <c:v>SUPERSTACJA</c:v>
                </c:pt>
                <c:pt idx="20">
                  <c:v>ORANGE SPORT </c:v>
                </c:pt>
              </c:strCache>
            </c:strRef>
          </c:cat>
          <c:val>
            <c:numRef>
              <c:f>Arkusz1!$D$2:$D$23</c:f>
              <c:numCache>
                <c:formatCode>0.00%</c:formatCode>
                <c:ptCount val="21"/>
                <c:pt idx="0" formatCode="0.0%">
                  <c:v>5.454454744141423E-2</c:v>
                </c:pt>
                <c:pt idx="1">
                  <c:v>4.0865218072453885E-2</c:v>
                </c:pt>
                <c:pt idx="2">
                  <c:v>0.1078754071258571</c:v>
                </c:pt>
                <c:pt idx="3">
                  <c:v>0.13310538124241394</c:v>
                </c:pt>
                <c:pt idx="4">
                  <c:v>0.25858953547656605</c:v>
                </c:pt>
                <c:pt idx="5">
                  <c:v>0.17641390599775045</c:v>
                </c:pt>
                <c:pt idx="6">
                  <c:v>0.16425329793225688</c:v>
                </c:pt>
                <c:pt idx="7">
                  <c:v>0.18006617948214487</c:v>
                </c:pt>
                <c:pt idx="8">
                  <c:v>0.21206058949167977</c:v>
                </c:pt>
                <c:pt idx="9">
                  <c:v>4.407496031300002E-3</c:v>
                </c:pt>
                <c:pt idx="10">
                  <c:v>0.20592845993748166</c:v>
                </c:pt>
                <c:pt idx="11">
                  <c:v>0.20674395169743148</c:v>
                </c:pt>
                <c:pt idx="12">
                  <c:v>0.18596471765653899</c:v>
                </c:pt>
                <c:pt idx="13">
                  <c:v>0.20089680008912572</c:v>
                </c:pt>
                <c:pt idx="14">
                  <c:v>0.14133425391287444</c:v>
                </c:pt>
                <c:pt idx="15">
                  <c:v>5.9735172662507456E-3</c:v>
                </c:pt>
                <c:pt idx="16">
                  <c:v>3.0000000000000001E-3</c:v>
                </c:pt>
                <c:pt idx="17">
                  <c:v>9.2474232102395498E-2</c:v>
                </c:pt>
                <c:pt idx="18">
                  <c:v>0.12255580173970138</c:v>
                </c:pt>
                <c:pt idx="19">
                  <c:v>0.14443662334183052</c:v>
                </c:pt>
                <c:pt idx="20">
                  <c:v>0.11643225759558093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II. kw SUMA</c:v>
                </c:pt>
              </c:strCache>
            </c:strRef>
          </c:tx>
          <c:invertIfNegative val="0"/>
          <c:cat>
            <c:strRef>
              <c:f>Arkusz1!$A$2:$A$23</c:f>
              <c:strCache>
                <c:ptCount val="21"/>
                <c:pt idx="0">
                  <c:v>4fun.tv</c:v>
                </c:pt>
                <c:pt idx="1">
                  <c:v>RBL.TV</c:v>
                </c:pt>
                <c:pt idx="2">
                  <c:v>TV.DISCO</c:v>
                </c:pt>
                <c:pt idx="3">
                  <c:v>ALE KINO+</c:v>
                </c:pt>
                <c:pt idx="4">
                  <c:v>CANAL + FILM</c:v>
                </c:pt>
                <c:pt idx="5">
                  <c:v>CANAL+</c:v>
                </c:pt>
                <c:pt idx="6">
                  <c:v>CANAL+ FILM 2     HD       </c:v>
                </c:pt>
                <c:pt idx="7">
                  <c:v>CANAL+FAMILY</c:v>
                </c:pt>
                <c:pt idx="8">
                  <c:v>CANAL+FAMILY 2      </c:v>
                </c:pt>
                <c:pt idx="9">
                  <c:v>CANAL+SPORT</c:v>
                </c:pt>
                <c:pt idx="10">
                  <c:v>DOMO+</c:v>
                </c:pt>
                <c:pt idx="11">
                  <c:v>KUCHNIA+</c:v>
                </c:pt>
                <c:pt idx="12">
                  <c:v>MiniMini+</c:v>
                </c:pt>
                <c:pt idx="13">
                  <c:v>PLANETE+</c:v>
                </c:pt>
                <c:pt idx="14">
                  <c:v>teleTOON+  Hyper  </c:v>
                </c:pt>
                <c:pt idx="15">
                  <c:v>KINO POLSKA</c:v>
                </c:pt>
                <c:pt idx="16">
                  <c:v>KINO POLSKA MUZYKA</c:v>
                </c:pt>
                <c:pt idx="17">
                  <c:v>Polsat   BIZNES / NEEWS PLUS+</c:v>
                </c:pt>
                <c:pt idx="18">
                  <c:v>Tele5</c:v>
                </c:pt>
                <c:pt idx="19">
                  <c:v>SUPERSTACJA</c:v>
                </c:pt>
                <c:pt idx="20">
                  <c:v>ORANGE SPORT </c:v>
                </c:pt>
              </c:strCache>
            </c:strRef>
          </c:cat>
          <c:val>
            <c:numRef>
              <c:f>Arkusz1!$E$2:$E$23</c:f>
              <c:numCache>
                <c:formatCode>0.0%</c:formatCode>
                <c:ptCount val="21"/>
                <c:pt idx="0">
                  <c:v>5.1299999999999998E-2</c:v>
                </c:pt>
                <c:pt idx="1">
                  <c:v>0.06</c:v>
                </c:pt>
                <c:pt idx="2">
                  <c:v>0.13300000000000001</c:v>
                </c:pt>
                <c:pt idx="3" formatCode="0.00%">
                  <c:v>0.13853327600834023</c:v>
                </c:pt>
                <c:pt idx="4">
                  <c:v>0.20499999999999999</c:v>
                </c:pt>
                <c:pt idx="5">
                  <c:v>0.16639999999999999</c:v>
                </c:pt>
                <c:pt idx="6">
                  <c:v>0.1769</c:v>
                </c:pt>
                <c:pt idx="7">
                  <c:v>0.1731</c:v>
                </c:pt>
                <c:pt idx="8">
                  <c:v>0.21029999999999999</c:v>
                </c:pt>
                <c:pt idx="9">
                  <c:v>1.14E-2</c:v>
                </c:pt>
                <c:pt idx="10">
                  <c:v>0.2296</c:v>
                </c:pt>
                <c:pt idx="11" formatCode="0.00%">
                  <c:v>0.14857425992674519</c:v>
                </c:pt>
                <c:pt idx="12" formatCode="0.00%">
                  <c:v>0.20722142655525741</c:v>
                </c:pt>
                <c:pt idx="13" formatCode="0.00%">
                  <c:v>0.13260499876180828</c:v>
                </c:pt>
                <c:pt idx="14">
                  <c:v>0.1386</c:v>
                </c:pt>
                <c:pt idx="15" formatCode="0.00%">
                  <c:v>2.5227270536290987E-2</c:v>
                </c:pt>
                <c:pt idx="16" formatCode="0.00%">
                  <c:v>5.4000000000000003E-3</c:v>
                </c:pt>
                <c:pt idx="17" formatCode="0.00%">
                  <c:v>0.12271754661586229</c:v>
                </c:pt>
                <c:pt idx="18" formatCode="0.00%">
                  <c:v>0.14517295199527552</c:v>
                </c:pt>
                <c:pt idx="19" formatCode="0.00%">
                  <c:v>0.1160924890836246</c:v>
                </c:pt>
                <c:pt idx="20" formatCode="0.00%">
                  <c:v>0.12552787808311414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488960"/>
        <c:axId val="86299136"/>
      </c:barChart>
      <c:barChart>
        <c:barDir val="bar"/>
        <c:grouping val="clustered"/>
        <c:varyColors val="0"/>
        <c:ser>
          <c:idx val="4"/>
          <c:order val="4"/>
          <c:tx>
            <c:strRef>
              <c:f>Arkusz1!$F$1</c:f>
              <c:strCache>
                <c:ptCount val="1"/>
                <c:pt idx="0">
                  <c:v>ustawa</c:v>
                </c:pt>
              </c:strCache>
            </c:strRef>
          </c:tx>
          <c:spPr>
            <a:solidFill>
              <a:schemeClr val="accent2">
                <a:alpha val="39000"/>
              </a:schemeClr>
            </a:solidFill>
          </c:spPr>
          <c:invertIfNegative val="0"/>
          <c:cat>
            <c:strRef>
              <c:f>Arkusz1!$A$2:$A$23</c:f>
              <c:strCache>
                <c:ptCount val="21"/>
                <c:pt idx="0">
                  <c:v>4fun.tv</c:v>
                </c:pt>
                <c:pt idx="1">
                  <c:v>RBL.TV</c:v>
                </c:pt>
                <c:pt idx="2">
                  <c:v>TV.DISCO</c:v>
                </c:pt>
                <c:pt idx="3">
                  <c:v>ALE KINO+</c:v>
                </c:pt>
                <c:pt idx="4">
                  <c:v>CANAL + FILM</c:v>
                </c:pt>
                <c:pt idx="5">
                  <c:v>CANAL+</c:v>
                </c:pt>
                <c:pt idx="6">
                  <c:v>CANAL+ FILM 2     HD       </c:v>
                </c:pt>
                <c:pt idx="7">
                  <c:v>CANAL+FAMILY</c:v>
                </c:pt>
                <c:pt idx="8">
                  <c:v>CANAL+FAMILY 2      </c:v>
                </c:pt>
                <c:pt idx="9">
                  <c:v>CANAL+SPORT</c:v>
                </c:pt>
                <c:pt idx="10">
                  <c:v>DOMO+</c:v>
                </c:pt>
                <c:pt idx="11">
                  <c:v>KUCHNIA+</c:v>
                </c:pt>
                <c:pt idx="12">
                  <c:v>MiniMini+</c:v>
                </c:pt>
                <c:pt idx="13">
                  <c:v>PLANETE+</c:v>
                </c:pt>
                <c:pt idx="14">
                  <c:v>teleTOON+  Hyper  </c:v>
                </c:pt>
                <c:pt idx="15">
                  <c:v>KINO POLSKA</c:v>
                </c:pt>
                <c:pt idx="16">
                  <c:v>KINO POLSKA MUZYKA</c:v>
                </c:pt>
                <c:pt idx="17">
                  <c:v>Polsat   BIZNES / NEEWS PLUS+</c:v>
                </c:pt>
                <c:pt idx="18">
                  <c:v>Tele5</c:v>
                </c:pt>
                <c:pt idx="19">
                  <c:v>SUPERSTACJA</c:v>
                </c:pt>
                <c:pt idx="20">
                  <c:v>ORANGE SPORT </c:v>
                </c:pt>
              </c:strCache>
            </c:strRef>
          </c:cat>
          <c:val>
            <c:numRef>
              <c:f>Arkusz1!$F$2:$F$23</c:f>
              <c:numCache>
                <c:formatCode>0%</c:formatCode>
                <c:ptCount val="21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0.1</c:v>
                </c:pt>
                <c:pt idx="10">
                  <c:v>0.1</c:v>
                </c:pt>
                <c:pt idx="11">
                  <c:v>0.1</c:v>
                </c:pt>
                <c:pt idx="12">
                  <c:v>0.1</c:v>
                </c:pt>
                <c:pt idx="13">
                  <c:v>0.1</c:v>
                </c:pt>
                <c:pt idx="14">
                  <c:v>0.1</c:v>
                </c:pt>
                <c:pt idx="15">
                  <c:v>0.1</c:v>
                </c:pt>
                <c:pt idx="16">
                  <c:v>0.1</c:v>
                </c:pt>
                <c:pt idx="17">
                  <c:v>0.1</c:v>
                </c:pt>
                <c:pt idx="18">
                  <c:v>0.1</c:v>
                </c:pt>
                <c:pt idx="19">
                  <c:v>0.1</c:v>
                </c:pt>
                <c:pt idx="20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04489472"/>
        <c:axId val="86299712"/>
      </c:barChart>
      <c:catAx>
        <c:axId val="104488960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majorTickMark val="out"/>
        <c:minorTickMark val="none"/>
        <c:tickLblPos val="nextTo"/>
        <c:crossAx val="86299136"/>
        <c:crosses val="autoZero"/>
        <c:auto val="1"/>
        <c:lblAlgn val="ctr"/>
        <c:lblOffset val="100"/>
        <c:noMultiLvlLbl val="0"/>
      </c:catAx>
      <c:valAx>
        <c:axId val="86299136"/>
        <c:scaling>
          <c:orientation val="minMax"/>
          <c:max val="0.8"/>
        </c:scaling>
        <c:delete val="0"/>
        <c:axPos val="b"/>
        <c:majorGridlines>
          <c:spPr>
            <a:ln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pl-PL"/>
                  <a:t>udział</a:t>
                </a:r>
                <a:r>
                  <a:rPr lang="pl-PL" baseline="0"/>
                  <a:t> audycji z udogodnieniami</a:t>
                </a:r>
                <a:endParaRPr lang="pl-PL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crossAx val="104488960"/>
        <c:crosses val="autoZero"/>
        <c:crossBetween val="between"/>
      </c:valAx>
      <c:valAx>
        <c:axId val="86299712"/>
        <c:scaling>
          <c:orientation val="minMax"/>
          <c:max val="0.8"/>
        </c:scaling>
        <c:delete val="1"/>
        <c:axPos val="t"/>
        <c:numFmt formatCode="0%" sourceLinked="1"/>
        <c:majorTickMark val="out"/>
        <c:minorTickMark val="none"/>
        <c:tickLblPos val="nextTo"/>
        <c:crossAx val="104489472"/>
        <c:crosses val="max"/>
        <c:crossBetween val="between"/>
      </c:valAx>
      <c:catAx>
        <c:axId val="104489472"/>
        <c:scaling>
          <c:orientation val="minMax"/>
        </c:scaling>
        <c:delete val="1"/>
        <c:axPos val="l"/>
        <c:majorTickMark val="out"/>
        <c:minorTickMark val="none"/>
        <c:tickLblPos val="nextTo"/>
        <c:crossAx val="86299712"/>
        <c:crosses val="autoZero"/>
        <c:auto val="1"/>
        <c:lblAlgn val="ctr"/>
        <c:lblOffset val="100"/>
        <c:noMultiLvlLbl val="0"/>
      </c:catAx>
      <c:spPr>
        <a:ln>
          <a:noFill/>
        </a:ln>
      </c:spPr>
    </c:plotArea>
    <c:legend>
      <c:legendPos val="r"/>
      <c:layout>
        <c:manualLayout>
          <c:xMode val="edge"/>
          <c:yMode val="edge"/>
          <c:x val="0.71455704131658104"/>
          <c:y val="3.3477357888681863E-2"/>
          <c:w val="0.15773506944444446"/>
          <c:h val="0.21351699126276685"/>
        </c:manualLayout>
      </c:layout>
      <c:overlay val="1"/>
      <c:spPr>
        <a:solidFill>
          <a:schemeClr val="bg1"/>
        </a:solidFill>
        <a:ln>
          <a:solidFill>
            <a:schemeClr val="tx1">
              <a:tint val="75000"/>
              <a:shade val="95000"/>
              <a:satMod val="105000"/>
            </a:schemeClr>
          </a:solidFill>
        </a:ln>
      </c:spPr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III. Kw  SUMA</c:v>
                </c:pt>
              </c:strCache>
            </c:strRef>
          </c:tx>
          <c:invertIfNegative val="0"/>
          <c:cat>
            <c:strRef>
              <c:f>Arkusz1!$A$24:$A$43</c:f>
              <c:strCache>
                <c:ptCount val="20"/>
                <c:pt idx="0">
                  <c:v>POLSAT 2</c:v>
                </c:pt>
                <c:pt idx="1">
                  <c:v>POLSAT CAFE</c:v>
                </c:pt>
                <c:pt idx="2">
                  <c:v>POLSAT FILM</c:v>
                </c:pt>
                <c:pt idx="3">
                  <c:v>POLSAT NEWS /  HD</c:v>
                </c:pt>
                <c:pt idx="4">
                  <c:v>POLSAT PLAY</c:v>
                </c:pt>
                <c:pt idx="5">
                  <c:v>POLSAT SPORT /  HD</c:v>
                </c:pt>
                <c:pt idx="6">
                  <c:v>POLSAT SPORT EXTRA</c:v>
                </c:pt>
                <c:pt idx="7">
                  <c:v>TVP HD</c:v>
                </c:pt>
                <c:pt idx="8">
                  <c:v>TVP INFO</c:v>
                </c:pt>
                <c:pt idx="9">
                  <c:v>TVP SPORT</c:v>
                </c:pt>
                <c:pt idx="10">
                  <c:v>Religia.tv</c:v>
                </c:pt>
                <c:pt idx="11">
                  <c:v>TVN 24</c:v>
                </c:pt>
                <c:pt idx="12">
                  <c:v>TVN METEO</c:v>
                </c:pt>
                <c:pt idx="13">
                  <c:v>TVN STYLE</c:v>
                </c:pt>
                <c:pt idx="14">
                  <c:v>TVN TURBO</c:v>
                </c:pt>
                <c:pt idx="15">
                  <c:v>TVN24 Biznes i Świat</c:v>
                </c:pt>
                <c:pt idx="16">
                  <c:v>TV  R</c:v>
                </c:pt>
                <c:pt idx="17">
                  <c:v>TV  S</c:v>
                </c:pt>
                <c:pt idx="18">
                  <c:v>Nickelodeon Polska</c:v>
                </c:pt>
                <c:pt idx="19">
                  <c:v>EDUSAT</c:v>
                </c:pt>
              </c:strCache>
            </c:strRef>
          </c:cat>
          <c:val>
            <c:numRef>
              <c:f>Arkusz1!$B$24:$B$43</c:f>
              <c:numCache>
                <c:formatCode>0.00%</c:formatCode>
                <c:ptCount val="20"/>
                <c:pt idx="0">
                  <c:v>0.1295</c:v>
                </c:pt>
                <c:pt idx="1">
                  <c:v>0.13880000000000001</c:v>
                </c:pt>
                <c:pt idx="2">
                  <c:v>0.1285</c:v>
                </c:pt>
                <c:pt idx="3">
                  <c:v>1.8499999999999999E-2</c:v>
                </c:pt>
                <c:pt idx="4">
                  <c:v>0.1308</c:v>
                </c:pt>
                <c:pt idx="5">
                  <c:v>0</c:v>
                </c:pt>
                <c:pt idx="6">
                  <c:v>0</c:v>
                </c:pt>
                <c:pt idx="7">
                  <c:v>0.70250000000000001</c:v>
                </c:pt>
                <c:pt idx="8">
                  <c:v>1.2500000000000001E-2</c:v>
                </c:pt>
                <c:pt idx="9">
                  <c:v>1.9599999999999999E-2</c:v>
                </c:pt>
                <c:pt idx="10">
                  <c:v>0.11070000000000001</c:v>
                </c:pt>
                <c:pt idx="11">
                  <c:v>0.112</c:v>
                </c:pt>
                <c:pt idx="12">
                  <c:v>0.22799999999999998</c:v>
                </c:pt>
                <c:pt idx="13">
                  <c:v>0.16799999999999998</c:v>
                </c:pt>
                <c:pt idx="14">
                  <c:v>0.18099999999999999</c:v>
                </c:pt>
                <c:pt idx="15">
                  <c:v>5.3999999999999999E-2</c:v>
                </c:pt>
                <c:pt idx="16">
                  <c:v>0.13389999999999999</c:v>
                </c:pt>
                <c:pt idx="17">
                  <c:v>0.108</c:v>
                </c:pt>
                <c:pt idx="18">
                  <c:v>3.8300000000000001E-2</c:v>
                </c:pt>
                <c:pt idx="19">
                  <c:v>0.10639999999999999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IV Kw. SUMA</c:v>
                </c:pt>
              </c:strCache>
            </c:strRef>
          </c:tx>
          <c:invertIfNegative val="0"/>
          <c:cat>
            <c:strRef>
              <c:f>Arkusz1!$A$24:$A$43</c:f>
              <c:strCache>
                <c:ptCount val="20"/>
                <c:pt idx="0">
                  <c:v>POLSAT 2</c:v>
                </c:pt>
                <c:pt idx="1">
                  <c:v>POLSAT CAFE</c:v>
                </c:pt>
                <c:pt idx="2">
                  <c:v>POLSAT FILM</c:v>
                </c:pt>
                <c:pt idx="3">
                  <c:v>POLSAT NEWS /  HD</c:v>
                </c:pt>
                <c:pt idx="4">
                  <c:v>POLSAT PLAY</c:v>
                </c:pt>
                <c:pt idx="5">
                  <c:v>POLSAT SPORT /  HD</c:v>
                </c:pt>
                <c:pt idx="6">
                  <c:v>POLSAT SPORT EXTRA</c:v>
                </c:pt>
                <c:pt idx="7">
                  <c:v>TVP HD</c:v>
                </c:pt>
                <c:pt idx="8">
                  <c:v>TVP INFO</c:v>
                </c:pt>
                <c:pt idx="9">
                  <c:v>TVP SPORT</c:v>
                </c:pt>
                <c:pt idx="10">
                  <c:v>Religia.tv</c:v>
                </c:pt>
                <c:pt idx="11">
                  <c:v>TVN 24</c:v>
                </c:pt>
                <c:pt idx="12">
                  <c:v>TVN METEO</c:v>
                </c:pt>
                <c:pt idx="13">
                  <c:v>TVN STYLE</c:v>
                </c:pt>
                <c:pt idx="14">
                  <c:v>TVN TURBO</c:v>
                </c:pt>
                <c:pt idx="15">
                  <c:v>TVN24 Biznes i Świat</c:v>
                </c:pt>
                <c:pt idx="16">
                  <c:v>TV  R</c:v>
                </c:pt>
                <c:pt idx="17">
                  <c:v>TV  S</c:v>
                </c:pt>
                <c:pt idx="18">
                  <c:v>Nickelodeon Polska</c:v>
                </c:pt>
                <c:pt idx="19">
                  <c:v>EDUSAT</c:v>
                </c:pt>
              </c:strCache>
            </c:strRef>
          </c:cat>
          <c:val>
            <c:numRef>
              <c:f>Arkusz1!$C$24:$C$43</c:f>
              <c:numCache>
                <c:formatCode>0.00%</c:formatCode>
                <c:ptCount val="20"/>
                <c:pt idx="0">
                  <c:v>0.1421720889308383</c:v>
                </c:pt>
                <c:pt idx="1">
                  <c:v>0.1339673004737221</c:v>
                </c:pt>
                <c:pt idx="2">
                  <c:v>0.13027245872909984</c:v>
                </c:pt>
                <c:pt idx="3">
                  <c:v>9.7735378102686579E-2</c:v>
                </c:pt>
                <c:pt idx="4">
                  <c:v>0.12861887957054929</c:v>
                </c:pt>
                <c:pt idx="5">
                  <c:v>2.5024615751931305E-2</c:v>
                </c:pt>
                <c:pt idx="6">
                  <c:v>2.8874014444275984E-2</c:v>
                </c:pt>
                <c:pt idx="7">
                  <c:v>0.67329299635724293</c:v>
                </c:pt>
                <c:pt idx="8">
                  <c:v>1.6929030734220678E-2</c:v>
                </c:pt>
                <c:pt idx="9">
                  <c:v>1.8371213430500917E-2</c:v>
                </c:pt>
                <c:pt idx="10">
                  <c:v>0.11409125227451919</c:v>
                </c:pt>
                <c:pt idx="11" formatCode="0.0%">
                  <c:v>0.11615724603015204</c:v>
                </c:pt>
                <c:pt idx="12" formatCode="0.0%">
                  <c:v>0.28248955157199773</c:v>
                </c:pt>
                <c:pt idx="13" formatCode="0.0%">
                  <c:v>0.16208964782360993</c:v>
                </c:pt>
                <c:pt idx="14" formatCode="0.0%">
                  <c:v>0.12797646935181045</c:v>
                </c:pt>
                <c:pt idx="15" formatCode="0.0%">
                  <c:v>0.18455469877111236</c:v>
                </c:pt>
                <c:pt idx="16">
                  <c:v>0.13102866140185868</c:v>
                </c:pt>
                <c:pt idx="17" formatCode="0.0%">
                  <c:v>0.11497959785654624</c:v>
                </c:pt>
                <c:pt idx="18">
                  <c:v>3.6476586252181219E-2</c:v>
                </c:pt>
                <c:pt idx="19">
                  <c:v>0.10622762955643408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I. kw SUMA</c:v>
                </c:pt>
              </c:strCache>
            </c:strRef>
          </c:tx>
          <c:invertIfNegative val="0"/>
          <c:cat>
            <c:strRef>
              <c:f>Arkusz1!$A$24:$A$43</c:f>
              <c:strCache>
                <c:ptCount val="20"/>
                <c:pt idx="0">
                  <c:v>POLSAT 2</c:v>
                </c:pt>
                <c:pt idx="1">
                  <c:v>POLSAT CAFE</c:v>
                </c:pt>
                <c:pt idx="2">
                  <c:v>POLSAT FILM</c:v>
                </c:pt>
                <c:pt idx="3">
                  <c:v>POLSAT NEWS /  HD</c:v>
                </c:pt>
                <c:pt idx="4">
                  <c:v>POLSAT PLAY</c:v>
                </c:pt>
                <c:pt idx="5">
                  <c:v>POLSAT SPORT /  HD</c:v>
                </c:pt>
                <c:pt idx="6">
                  <c:v>POLSAT SPORT EXTRA</c:v>
                </c:pt>
                <c:pt idx="7">
                  <c:v>TVP HD</c:v>
                </c:pt>
                <c:pt idx="8">
                  <c:v>TVP INFO</c:v>
                </c:pt>
                <c:pt idx="9">
                  <c:v>TVP SPORT</c:v>
                </c:pt>
                <c:pt idx="10">
                  <c:v>Religia.tv</c:v>
                </c:pt>
                <c:pt idx="11">
                  <c:v>TVN 24</c:v>
                </c:pt>
                <c:pt idx="12">
                  <c:v>TVN METEO</c:v>
                </c:pt>
                <c:pt idx="13">
                  <c:v>TVN STYLE</c:v>
                </c:pt>
                <c:pt idx="14">
                  <c:v>TVN TURBO</c:v>
                </c:pt>
                <c:pt idx="15">
                  <c:v>TVN24 Biznes i Świat</c:v>
                </c:pt>
                <c:pt idx="16">
                  <c:v>TV  R</c:v>
                </c:pt>
                <c:pt idx="17">
                  <c:v>TV  S</c:v>
                </c:pt>
                <c:pt idx="18">
                  <c:v>Nickelodeon Polska</c:v>
                </c:pt>
                <c:pt idx="19">
                  <c:v>EDUSAT</c:v>
                </c:pt>
              </c:strCache>
            </c:strRef>
          </c:cat>
          <c:val>
            <c:numRef>
              <c:f>Arkusz1!$D$24:$D$43</c:f>
              <c:numCache>
                <c:formatCode>0.00%</c:formatCode>
                <c:ptCount val="20"/>
                <c:pt idx="0">
                  <c:v>0.1449751652721511</c:v>
                </c:pt>
                <c:pt idx="1">
                  <c:v>0.13895520343334072</c:v>
                </c:pt>
                <c:pt idx="2">
                  <c:v>0.1268857314723992</c:v>
                </c:pt>
                <c:pt idx="3">
                  <c:v>0.10247888076344985</c:v>
                </c:pt>
                <c:pt idx="4">
                  <c:v>0.13418286513387856</c:v>
                </c:pt>
                <c:pt idx="5">
                  <c:v>5.8613958459648903E-2</c:v>
                </c:pt>
                <c:pt idx="6">
                  <c:v>7.1750824703937233E-2</c:v>
                </c:pt>
                <c:pt idx="7">
                  <c:v>0.67681542441618203</c:v>
                </c:pt>
                <c:pt idx="8">
                  <c:v>1.3945500669840096E-2</c:v>
                </c:pt>
                <c:pt idx="9">
                  <c:v>3.6846358497359018E-3</c:v>
                </c:pt>
                <c:pt idx="10">
                  <c:v>0.10159846712039149</c:v>
                </c:pt>
                <c:pt idx="11" formatCode="0.0%">
                  <c:v>9.5036270668126116E-2</c:v>
                </c:pt>
                <c:pt idx="12" formatCode="0.0%">
                  <c:v>0.17702403274564515</c:v>
                </c:pt>
                <c:pt idx="13" formatCode="0.0%">
                  <c:v>0.14890340098856578</c:v>
                </c:pt>
                <c:pt idx="14" formatCode="0.0%">
                  <c:v>0.17267010960303</c:v>
                </c:pt>
                <c:pt idx="15" formatCode="0.0%">
                  <c:v>0.10934984365824536</c:v>
                </c:pt>
                <c:pt idx="16">
                  <c:v>0.13128158609847659</c:v>
                </c:pt>
                <c:pt idx="17" formatCode="0.0%">
                  <c:v>0.11147460885636282</c:v>
                </c:pt>
                <c:pt idx="18">
                  <c:v>8.3521977967143057E-2</c:v>
                </c:pt>
                <c:pt idx="19">
                  <c:v>0.12472514473001126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II. kw SUMA</c:v>
                </c:pt>
              </c:strCache>
            </c:strRef>
          </c:tx>
          <c:invertIfNegative val="0"/>
          <c:cat>
            <c:strRef>
              <c:f>Arkusz1!$A$24:$A$43</c:f>
              <c:strCache>
                <c:ptCount val="20"/>
                <c:pt idx="0">
                  <c:v>POLSAT 2</c:v>
                </c:pt>
                <c:pt idx="1">
                  <c:v>POLSAT CAFE</c:v>
                </c:pt>
                <c:pt idx="2">
                  <c:v>POLSAT FILM</c:v>
                </c:pt>
                <c:pt idx="3">
                  <c:v>POLSAT NEWS /  HD</c:v>
                </c:pt>
                <c:pt idx="4">
                  <c:v>POLSAT PLAY</c:v>
                </c:pt>
                <c:pt idx="5">
                  <c:v>POLSAT SPORT /  HD</c:v>
                </c:pt>
                <c:pt idx="6">
                  <c:v>POLSAT SPORT EXTRA</c:v>
                </c:pt>
                <c:pt idx="7">
                  <c:v>TVP HD</c:v>
                </c:pt>
                <c:pt idx="8">
                  <c:v>TVP INFO</c:v>
                </c:pt>
                <c:pt idx="9">
                  <c:v>TVP SPORT</c:v>
                </c:pt>
                <c:pt idx="10">
                  <c:v>Religia.tv</c:v>
                </c:pt>
                <c:pt idx="11">
                  <c:v>TVN 24</c:v>
                </c:pt>
                <c:pt idx="12">
                  <c:v>TVN METEO</c:v>
                </c:pt>
                <c:pt idx="13">
                  <c:v>TVN STYLE</c:v>
                </c:pt>
                <c:pt idx="14">
                  <c:v>TVN TURBO</c:v>
                </c:pt>
                <c:pt idx="15">
                  <c:v>TVN24 Biznes i Świat</c:v>
                </c:pt>
                <c:pt idx="16">
                  <c:v>TV  R</c:v>
                </c:pt>
                <c:pt idx="17">
                  <c:v>TV  S</c:v>
                </c:pt>
                <c:pt idx="18">
                  <c:v>Nickelodeon Polska</c:v>
                </c:pt>
                <c:pt idx="19">
                  <c:v>EDUSAT</c:v>
                </c:pt>
              </c:strCache>
            </c:strRef>
          </c:cat>
          <c:val>
            <c:numRef>
              <c:f>Arkusz1!$E$24:$E$43</c:f>
              <c:numCache>
                <c:formatCode>0.0%</c:formatCode>
                <c:ptCount val="20"/>
                <c:pt idx="0">
                  <c:v>0.14979999999999999</c:v>
                </c:pt>
                <c:pt idx="1">
                  <c:v>0.1323</c:v>
                </c:pt>
                <c:pt idx="2">
                  <c:v>0.12709999999999999</c:v>
                </c:pt>
                <c:pt idx="3">
                  <c:v>0.11840000000000001</c:v>
                </c:pt>
                <c:pt idx="4">
                  <c:v>0.13550000000000001</c:v>
                </c:pt>
                <c:pt idx="5">
                  <c:v>3.4599999999999999E-2</c:v>
                </c:pt>
                <c:pt idx="6">
                  <c:v>6.5699999999999995E-2</c:v>
                </c:pt>
                <c:pt idx="7" formatCode="0.00%">
                  <c:v>0.68822956016011971</c:v>
                </c:pt>
                <c:pt idx="8">
                  <c:v>1.44E-2</c:v>
                </c:pt>
                <c:pt idx="9" formatCode="0.00%">
                  <c:v>1.7231986158256645E-2</c:v>
                </c:pt>
                <c:pt idx="10" formatCode="0.00%">
                  <c:v>0.10139450429551271</c:v>
                </c:pt>
                <c:pt idx="11" formatCode="0.00%">
                  <c:v>9.4651575114675077E-2</c:v>
                </c:pt>
                <c:pt idx="12">
                  <c:v>0.18461306654453552</c:v>
                </c:pt>
                <c:pt idx="13">
                  <c:v>0.15781731962832832</c:v>
                </c:pt>
                <c:pt idx="14">
                  <c:v>0.16999263833186262</c:v>
                </c:pt>
                <c:pt idx="15">
                  <c:v>0.10537453658857988</c:v>
                </c:pt>
                <c:pt idx="16" formatCode="0.00%">
                  <c:v>5.468281989678387E-2</c:v>
                </c:pt>
                <c:pt idx="17">
                  <c:v>9.0300000000000005E-2</c:v>
                </c:pt>
                <c:pt idx="18" formatCode="0.00%">
                  <c:v>0.14736283381632229</c:v>
                </c:pt>
                <c:pt idx="19" formatCode="0.00%">
                  <c:v>0.12669502923976625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491520"/>
        <c:axId val="86278144"/>
      </c:barChart>
      <c:barChart>
        <c:barDir val="bar"/>
        <c:grouping val="clustered"/>
        <c:varyColors val="0"/>
        <c:ser>
          <c:idx val="4"/>
          <c:order val="4"/>
          <c:tx>
            <c:strRef>
              <c:f>Arkusz1!$F$1</c:f>
              <c:strCache>
                <c:ptCount val="1"/>
                <c:pt idx="0">
                  <c:v>ustawa</c:v>
                </c:pt>
              </c:strCache>
            </c:strRef>
          </c:tx>
          <c:spPr>
            <a:solidFill>
              <a:schemeClr val="accent2">
                <a:alpha val="39000"/>
              </a:schemeClr>
            </a:solidFill>
          </c:spPr>
          <c:invertIfNegative val="0"/>
          <c:cat>
            <c:strRef>
              <c:f>Arkusz1!$A$24:$A$43</c:f>
              <c:strCache>
                <c:ptCount val="20"/>
                <c:pt idx="0">
                  <c:v>POLSAT 2</c:v>
                </c:pt>
                <c:pt idx="1">
                  <c:v>POLSAT CAFE</c:v>
                </c:pt>
                <c:pt idx="2">
                  <c:v>POLSAT FILM</c:v>
                </c:pt>
                <c:pt idx="3">
                  <c:v>POLSAT NEWS /  HD</c:v>
                </c:pt>
                <c:pt idx="4">
                  <c:v>POLSAT PLAY</c:v>
                </c:pt>
                <c:pt idx="5">
                  <c:v>POLSAT SPORT /  HD</c:v>
                </c:pt>
                <c:pt idx="6">
                  <c:v>POLSAT SPORT EXTRA</c:v>
                </c:pt>
                <c:pt idx="7">
                  <c:v>TVP HD</c:v>
                </c:pt>
                <c:pt idx="8">
                  <c:v>TVP INFO</c:v>
                </c:pt>
                <c:pt idx="9">
                  <c:v>TVP SPORT</c:v>
                </c:pt>
                <c:pt idx="10">
                  <c:v>Religia.tv</c:v>
                </c:pt>
                <c:pt idx="11">
                  <c:v>TVN 24</c:v>
                </c:pt>
                <c:pt idx="12">
                  <c:v>TVN METEO</c:v>
                </c:pt>
                <c:pt idx="13">
                  <c:v>TVN STYLE</c:v>
                </c:pt>
                <c:pt idx="14">
                  <c:v>TVN TURBO</c:v>
                </c:pt>
                <c:pt idx="15">
                  <c:v>TVN24 Biznes i Świat</c:v>
                </c:pt>
                <c:pt idx="16">
                  <c:v>TV  R</c:v>
                </c:pt>
                <c:pt idx="17">
                  <c:v>TV  S</c:v>
                </c:pt>
                <c:pt idx="18">
                  <c:v>Nickelodeon Polska</c:v>
                </c:pt>
                <c:pt idx="19">
                  <c:v>EDUSAT</c:v>
                </c:pt>
              </c:strCache>
            </c:strRef>
          </c:cat>
          <c:val>
            <c:numRef>
              <c:f>Arkusz1!$F$24:$F$43</c:f>
              <c:numCache>
                <c:formatCode>0%</c:formatCode>
                <c:ptCount val="20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0.1</c:v>
                </c:pt>
                <c:pt idx="10">
                  <c:v>0.1</c:v>
                </c:pt>
                <c:pt idx="11">
                  <c:v>0.1</c:v>
                </c:pt>
                <c:pt idx="12">
                  <c:v>0.1</c:v>
                </c:pt>
                <c:pt idx="13">
                  <c:v>0.1</c:v>
                </c:pt>
                <c:pt idx="14">
                  <c:v>0.1</c:v>
                </c:pt>
                <c:pt idx="15">
                  <c:v>0.1</c:v>
                </c:pt>
                <c:pt idx="16">
                  <c:v>0.1</c:v>
                </c:pt>
                <c:pt idx="17">
                  <c:v>0.1</c:v>
                </c:pt>
                <c:pt idx="18">
                  <c:v>0.1</c:v>
                </c:pt>
                <c:pt idx="19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04492032"/>
        <c:axId val="86278720"/>
      </c:barChart>
      <c:catAx>
        <c:axId val="104491520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majorTickMark val="out"/>
        <c:minorTickMark val="none"/>
        <c:tickLblPos val="nextTo"/>
        <c:crossAx val="86278144"/>
        <c:crosses val="autoZero"/>
        <c:auto val="1"/>
        <c:lblAlgn val="ctr"/>
        <c:lblOffset val="100"/>
        <c:noMultiLvlLbl val="0"/>
      </c:catAx>
      <c:valAx>
        <c:axId val="86278144"/>
        <c:scaling>
          <c:orientation val="minMax"/>
        </c:scaling>
        <c:delete val="0"/>
        <c:axPos val="b"/>
        <c:majorGridlines>
          <c:spPr>
            <a:ln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pl-PL"/>
                  <a:t>udział</a:t>
                </a:r>
                <a:r>
                  <a:rPr lang="pl-PL" baseline="0"/>
                  <a:t> audycji z udogodnieniami</a:t>
                </a:r>
                <a:endParaRPr lang="pl-PL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crossAx val="104491520"/>
        <c:crosses val="autoZero"/>
        <c:crossBetween val="between"/>
      </c:valAx>
      <c:valAx>
        <c:axId val="86278720"/>
        <c:scaling>
          <c:orientation val="minMax"/>
          <c:max val="0.8"/>
        </c:scaling>
        <c:delete val="1"/>
        <c:axPos val="t"/>
        <c:numFmt formatCode="0%" sourceLinked="1"/>
        <c:majorTickMark val="out"/>
        <c:minorTickMark val="none"/>
        <c:tickLblPos val="nextTo"/>
        <c:crossAx val="104492032"/>
        <c:crosses val="max"/>
        <c:crossBetween val="between"/>
      </c:valAx>
      <c:catAx>
        <c:axId val="104492032"/>
        <c:scaling>
          <c:orientation val="minMax"/>
        </c:scaling>
        <c:delete val="1"/>
        <c:axPos val="l"/>
        <c:majorTickMark val="out"/>
        <c:minorTickMark val="none"/>
        <c:tickLblPos val="nextTo"/>
        <c:crossAx val="86278720"/>
        <c:crosses val="autoZero"/>
        <c:auto val="1"/>
        <c:lblAlgn val="ctr"/>
        <c:lblOffset val="100"/>
        <c:noMultiLvlLbl val="0"/>
      </c:catAx>
      <c:spPr>
        <a:ln>
          <a:noFill/>
        </a:ln>
      </c:spPr>
    </c:plotArea>
    <c:legend>
      <c:legendPos val="r"/>
      <c:layout>
        <c:manualLayout>
          <c:xMode val="edge"/>
          <c:yMode val="edge"/>
          <c:x val="0.71455704131658104"/>
          <c:y val="3.3477357888681863E-2"/>
          <c:w val="0.15773506944444446"/>
          <c:h val="0.20148918638669774"/>
        </c:manualLayout>
      </c:layout>
      <c:overlay val="1"/>
      <c:spPr>
        <a:solidFill>
          <a:schemeClr val="bg1"/>
        </a:solidFill>
        <a:ln>
          <a:solidFill>
            <a:schemeClr val="tx1">
              <a:tint val="75000"/>
              <a:shade val="95000"/>
              <a:satMod val="105000"/>
            </a:schemeClr>
          </a:solidFill>
        </a:ln>
      </c:spPr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001770833333341"/>
          <c:y val="2.7718253968253982E-2"/>
          <c:w val="0.78769756944444469"/>
          <c:h val="0.900623054550613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Arkusz2!$O$2</c:f>
              <c:strCache>
                <c:ptCount val="1"/>
                <c:pt idx="0">
                  <c:v>III. 2013</c:v>
                </c:pt>
              </c:strCache>
            </c:strRef>
          </c:tx>
          <c:spPr>
            <a:solidFill>
              <a:srgbClr val="1F497D">
                <a:lumMod val="20000"/>
                <a:lumOff val="80000"/>
              </a:srgbClr>
            </a:solidFill>
          </c:spPr>
          <c:invertIfNegative val="0"/>
          <c:cat>
            <c:strRef>
              <c:f>Arkusz2!$N$3:$N$20</c:f>
              <c:strCache>
                <c:ptCount val="18"/>
                <c:pt idx="0">
                  <c:v>ATM ROZRYWKA TV</c:v>
                </c:pt>
                <c:pt idx="1">
                  <c:v>ESKA TV</c:v>
                </c:pt>
                <c:pt idx="2">
                  <c:v>POLO TV</c:v>
                </c:pt>
                <c:pt idx="3">
                  <c:v>TTV</c:v>
                </c:pt>
                <c:pt idx="4">
                  <c:v>POLSAT / POLSAT HD</c:v>
                </c:pt>
                <c:pt idx="5">
                  <c:v>POLSAT SPORT NEWS</c:v>
                </c:pt>
                <c:pt idx="6">
                  <c:v>TV 4</c:v>
                </c:pt>
                <c:pt idx="7">
                  <c:v>TV 6</c:v>
                </c:pt>
                <c:pt idx="8">
                  <c:v>TVP 1 / TVP1 HD</c:v>
                </c:pt>
                <c:pt idx="9">
                  <c:v>TVP 2  / TP2 HD</c:v>
                </c:pt>
                <c:pt idx="10">
                  <c:v>TVP Regionalne (średnio)</c:v>
                </c:pt>
                <c:pt idx="11">
                  <c:v>TVP HISTORIA</c:v>
                </c:pt>
                <c:pt idx="12">
                  <c:v>TVP KULTURA</c:v>
                </c:pt>
                <c:pt idx="13">
                  <c:v>TVP POLONIA</c:v>
                </c:pt>
                <c:pt idx="14">
                  <c:v>PULS  2</c:v>
                </c:pt>
                <c:pt idx="15">
                  <c:v>TV PULS</c:v>
                </c:pt>
                <c:pt idx="16">
                  <c:v>TV N /  TV N HD</c:v>
                </c:pt>
                <c:pt idx="17">
                  <c:v>TVN SIEDEM</c:v>
                </c:pt>
              </c:strCache>
            </c:strRef>
          </c:cat>
          <c:val>
            <c:numRef>
              <c:f>Arkusz2!$O$3:$O$20</c:f>
              <c:numCache>
                <c:formatCode>0%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3.7000000000000006E-3</c:v>
                </c:pt>
                <c:pt idx="10">
                  <c:v>2.5181250000000002E-2</c:v>
                </c:pt>
                <c:pt idx="11">
                  <c:v>0</c:v>
                </c:pt>
                <c:pt idx="12">
                  <c:v>1.7000000000000001E-3</c:v>
                </c:pt>
                <c:pt idx="13">
                  <c:v>0</c:v>
                </c:pt>
                <c:pt idx="14">
                  <c:v>1.9000000000000003E-2</c:v>
                </c:pt>
                <c:pt idx="15">
                  <c:v>2.01E-2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Arkusz2!$P$2</c:f>
              <c:strCache>
                <c:ptCount val="1"/>
                <c:pt idx="0">
                  <c:v>IV. 2013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strRef>
              <c:f>Arkusz2!$N$3:$N$20</c:f>
              <c:strCache>
                <c:ptCount val="18"/>
                <c:pt idx="0">
                  <c:v>ATM ROZRYWKA TV</c:v>
                </c:pt>
                <c:pt idx="1">
                  <c:v>ESKA TV</c:v>
                </c:pt>
                <c:pt idx="2">
                  <c:v>POLO TV</c:v>
                </c:pt>
                <c:pt idx="3">
                  <c:v>TTV</c:v>
                </c:pt>
                <c:pt idx="4">
                  <c:v>POLSAT / POLSAT HD</c:v>
                </c:pt>
                <c:pt idx="5">
                  <c:v>POLSAT SPORT NEWS</c:v>
                </c:pt>
                <c:pt idx="6">
                  <c:v>TV 4</c:v>
                </c:pt>
                <c:pt idx="7">
                  <c:v>TV 6</c:v>
                </c:pt>
                <c:pt idx="8">
                  <c:v>TVP 1 / TVP1 HD</c:v>
                </c:pt>
                <c:pt idx="9">
                  <c:v>TVP 2  / TP2 HD</c:v>
                </c:pt>
                <c:pt idx="10">
                  <c:v>TVP Regionalne (średnio)</c:v>
                </c:pt>
                <c:pt idx="11">
                  <c:v>TVP HISTORIA</c:v>
                </c:pt>
                <c:pt idx="12">
                  <c:v>TVP KULTURA</c:v>
                </c:pt>
                <c:pt idx="13">
                  <c:v>TVP POLONIA</c:v>
                </c:pt>
                <c:pt idx="14">
                  <c:v>PULS  2</c:v>
                </c:pt>
                <c:pt idx="15">
                  <c:v>TV PULS</c:v>
                </c:pt>
                <c:pt idx="16">
                  <c:v>TV N /  TV N HD</c:v>
                </c:pt>
                <c:pt idx="17">
                  <c:v>TVN SIEDEM</c:v>
                </c:pt>
              </c:strCache>
            </c:strRef>
          </c:cat>
          <c:val>
            <c:numRef>
              <c:f>Arkusz2!$P$3:$P$20</c:f>
              <c:numCache>
                <c:formatCode>0%</c:formatCode>
                <c:ptCount val="18"/>
                <c:pt idx="0">
                  <c:v>2.6018325449794748E-3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2.0991822253971476E-4</c:v>
                </c:pt>
                <c:pt idx="5">
                  <c:v>4.2728885621366779E-2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1.1384100443821462E-2</c:v>
                </c:pt>
                <c:pt idx="10">
                  <c:v>4.2028131168275418E-2</c:v>
                </c:pt>
                <c:pt idx="11">
                  <c:v>1.2999999999999997E-3</c:v>
                </c:pt>
                <c:pt idx="12">
                  <c:v>3.0334719857371562E-3</c:v>
                </c:pt>
                <c:pt idx="13">
                  <c:v>0</c:v>
                </c:pt>
                <c:pt idx="14">
                  <c:v>2.1497620464009538E-2</c:v>
                </c:pt>
                <c:pt idx="15">
                  <c:v>1.8287578062202443E-2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ser>
          <c:idx val="2"/>
          <c:order val="2"/>
          <c:tx>
            <c:strRef>
              <c:f>Arkusz2!$Q$2</c:f>
              <c:strCache>
                <c:ptCount val="1"/>
                <c:pt idx="0">
                  <c:v>I. 2014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Arkusz2!$N$3:$N$20</c:f>
              <c:strCache>
                <c:ptCount val="18"/>
                <c:pt idx="0">
                  <c:v>ATM ROZRYWKA TV</c:v>
                </c:pt>
                <c:pt idx="1">
                  <c:v>ESKA TV</c:v>
                </c:pt>
                <c:pt idx="2">
                  <c:v>POLO TV</c:v>
                </c:pt>
                <c:pt idx="3">
                  <c:v>TTV</c:v>
                </c:pt>
                <c:pt idx="4">
                  <c:v>POLSAT / POLSAT HD</c:v>
                </c:pt>
                <c:pt idx="5">
                  <c:v>POLSAT SPORT NEWS</c:v>
                </c:pt>
                <c:pt idx="6">
                  <c:v>TV 4</c:v>
                </c:pt>
                <c:pt idx="7">
                  <c:v>TV 6</c:v>
                </c:pt>
                <c:pt idx="8">
                  <c:v>TVP 1 / TVP1 HD</c:v>
                </c:pt>
                <c:pt idx="9">
                  <c:v>TVP 2  / TP2 HD</c:v>
                </c:pt>
                <c:pt idx="10">
                  <c:v>TVP Regionalne (średnio)</c:v>
                </c:pt>
                <c:pt idx="11">
                  <c:v>TVP HISTORIA</c:v>
                </c:pt>
                <c:pt idx="12">
                  <c:v>TVP KULTURA</c:v>
                </c:pt>
                <c:pt idx="13">
                  <c:v>TVP POLONIA</c:v>
                </c:pt>
                <c:pt idx="14">
                  <c:v>PULS  2</c:v>
                </c:pt>
                <c:pt idx="15">
                  <c:v>TV PULS</c:v>
                </c:pt>
                <c:pt idx="16">
                  <c:v>TV N /  TV N HD</c:v>
                </c:pt>
                <c:pt idx="17">
                  <c:v>TVN SIEDEM</c:v>
                </c:pt>
              </c:strCache>
            </c:strRef>
          </c:cat>
          <c:val>
            <c:numRef>
              <c:f>Arkusz2!$Q$3:$Q$20</c:f>
              <c:numCache>
                <c:formatCode>0%</c:formatCode>
                <c:ptCount val="18"/>
                <c:pt idx="0">
                  <c:v>7.3429062342549164E-3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5.9823619304826079E-4</c:v>
                </c:pt>
                <c:pt idx="5">
                  <c:v>0.10810000000000002</c:v>
                </c:pt>
                <c:pt idx="6">
                  <c:v>3.8855070586711583E-4</c:v>
                </c:pt>
                <c:pt idx="7">
                  <c:v>0</c:v>
                </c:pt>
                <c:pt idx="8">
                  <c:v>0</c:v>
                </c:pt>
                <c:pt idx="9">
                  <c:v>1.2229525453710229E-2</c:v>
                </c:pt>
                <c:pt idx="10">
                  <c:v>4.7781168451586808E-2</c:v>
                </c:pt>
                <c:pt idx="11">
                  <c:v>1.3703441579490867E-3</c:v>
                </c:pt>
                <c:pt idx="12">
                  <c:v>3.1668433158443332E-3</c:v>
                </c:pt>
                <c:pt idx="13">
                  <c:v>0</c:v>
                </c:pt>
                <c:pt idx="14">
                  <c:v>1.7937707382017495E-2</c:v>
                </c:pt>
                <c:pt idx="15">
                  <c:v>1.097135666158492E-2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ser>
          <c:idx val="3"/>
          <c:order val="3"/>
          <c:tx>
            <c:strRef>
              <c:f>Arkusz2!$R$2</c:f>
              <c:strCache>
                <c:ptCount val="1"/>
                <c:pt idx="0">
                  <c:v>II. 2014</c:v>
                </c:pt>
              </c:strCache>
            </c:strRef>
          </c:tx>
          <c:spPr>
            <a:solidFill>
              <a:srgbClr val="3379CD"/>
            </a:solidFill>
          </c:spPr>
          <c:invertIfNegative val="0"/>
          <c:cat>
            <c:strRef>
              <c:f>Arkusz2!$N$3:$N$20</c:f>
              <c:strCache>
                <c:ptCount val="18"/>
                <c:pt idx="0">
                  <c:v>ATM ROZRYWKA TV</c:v>
                </c:pt>
                <c:pt idx="1">
                  <c:v>ESKA TV</c:v>
                </c:pt>
                <c:pt idx="2">
                  <c:v>POLO TV</c:v>
                </c:pt>
                <c:pt idx="3">
                  <c:v>TTV</c:v>
                </c:pt>
                <c:pt idx="4">
                  <c:v>POLSAT / POLSAT HD</c:v>
                </c:pt>
                <c:pt idx="5">
                  <c:v>POLSAT SPORT NEWS</c:v>
                </c:pt>
                <c:pt idx="6">
                  <c:v>TV 4</c:v>
                </c:pt>
                <c:pt idx="7">
                  <c:v>TV 6</c:v>
                </c:pt>
                <c:pt idx="8">
                  <c:v>TVP 1 / TVP1 HD</c:v>
                </c:pt>
                <c:pt idx="9">
                  <c:v>TVP 2  / TP2 HD</c:v>
                </c:pt>
                <c:pt idx="10">
                  <c:v>TVP Regionalne (średnio)</c:v>
                </c:pt>
                <c:pt idx="11">
                  <c:v>TVP HISTORIA</c:v>
                </c:pt>
                <c:pt idx="12">
                  <c:v>TVP KULTURA</c:v>
                </c:pt>
                <c:pt idx="13">
                  <c:v>TVP POLONIA</c:v>
                </c:pt>
                <c:pt idx="14">
                  <c:v>PULS  2</c:v>
                </c:pt>
                <c:pt idx="15">
                  <c:v>TV PULS</c:v>
                </c:pt>
                <c:pt idx="16">
                  <c:v>TV N /  TV N HD</c:v>
                </c:pt>
                <c:pt idx="17">
                  <c:v>TVN SIEDEM</c:v>
                </c:pt>
              </c:strCache>
            </c:strRef>
          </c:cat>
          <c:val>
            <c:numRef>
              <c:f>Arkusz2!$R$3:$R$20</c:f>
              <c:numCache>
                <c:formatCode>0%</c:formatCode>
                <c:ptCount val="18"/>
                <c:pt idx="0">
                  <c:v>5.9000000000000007E-3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8.0800000000000025E-2</c:v>
                </c:pt>
                <c:pt idx="6">
                  <c:v>1.6500000000000004E-2</c:v>
                </c:pt>
                <c:pt idx="7">
                  <c:v>0</c:v>
                </c:pt>
                <c:pt idx="8">
                  <c:v>0</c:v>
                </c:pt>
                <c:pt idx="9">
                  <c:v>1.0400000000000001E-2</c:v>
                </c:pt>
                <c:pt idx="10">
                  <c:v>4.7412500000000017E-2</c:v>
                </c:pt>
                <c:pt idx="11">
                  <c:v>0</c:v>
                </c:pt>
                <c:pt idx="12">
                  <c:v>3.0000000000000003E-4</c:v>
                </c:pt>
                <c:pt idx="13">
                  <c:v>0</c:v>
                </c:pt>
                <c:pt idx="14">
                  <c:v>3.5600000000000007E-2</c:v>
                </c:pt>
                <c:pt idx="15">
                  <c:v>1.0300000000000002E-2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100148224"/>
        <c:axId val="86281600"/>
      </c:barChart>
      <c:catAx>
        <c:axId val="100148224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majorTickMark val="out"/>
        <c:minorTickMark val="none"/>
        <c:tickLblPos val="nextTo"/>
        <c:crossAx val="86281600"/>
        <c:crosses val="autoZero"/>
        <c:auto val="1"/>
        <c:lblAlgn val="ctr"/>
        <c:lblOffset val="100"/>
        <c:noMultiLvlLbl val="0"/>
      </c:catAx>
      <c:valAx>
        <c:axId val="86281600"/>
        <c:scaling>
          <c:orientation val="minMax"/>
        </c:scaling>
        <c:delete val="0"/>
        <c:axPos val="b"/>
        <c:majorGridlines>
          <c:spPr>
            <a:ln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b="0"/>
                </a:pPr>
                <a:r>
                  <a:rPr lang="pl-PL" b="0"/>
                  <a:t>udział</a:t>
                </a:r>
                <a:r>
                  <a:rPr lang="pl-PL" b="0" baseline="0"/>
                  <a:t> </a:t>
                </a:r>
                <a:r>
                  <a:rPr lang="en-US" b="0"/>
                  <a:t>audycji z </a:t>
                </a:r>
                <a:r>
                  <a:rPr lang="pl-PL" b="0"/>
                  <a:t>językiem migowym</a:t>
                </a:r>
                <a:endParaRPr lang="en-US" b="0"/>
              </a:p>
            </c:rich>
          </c:tx>
          <c:layout>
            <c:manualLayout>
              <c:xMode val="edge"/>
              <c:yMode val="edge"/>
              <c:x val="0.4517555555555553"/>
              <c:y val="0.9570284741434355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crossAx val="100148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316795470010689"/>
          <c:y val="4.9455291005291016E-2"/>
          <c:w val="0.17230327111888791"/>
          <c:h val="0.19454854019069107"/>
        </c:manualLayout>
      </c:layout>
      <c:overlay val="1"/>
      <c:spPr>
        <a:solidFill>
          <a:sysClr val="window" lastClr="FFFFFF"/>
        </a:solidFill>
        <a:ln>
          <a:solidFill>
            <a:sysClr val="windowText" lastClr="000000">
              <a:tint val="75000"/>
              <a:shade val="95000"/>
              <a:satMod val="105000"/>
            </a:sysClr>
          </a:solidFill>
        </a:ln>
      </c:spPr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001770833333341"/>
          <c:y val="2.7718253968253982E-2"/>
          <c:w val="0.78328784722222178"/>
          <c:h val="0.892843939393939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Arkusz2!$C$2</c:f>
              <c:strCache>
                <c:ptCount val="1"/>
                <c:pt idx="0">
                  <c:v>III. 2013</c:v>
                </c:pt>
              </c:strCache>
            </c:strRef>
          </c:tx>
          <c:spPr>
            <a:solidFill>
              <a:srgbClr val="1F497D">
                <a:lumMod val="20000"/>
                <a:lumOff val="80000"/>
              </a:srgbClr>
            </a:solidFill>
          </c:spPr>
          <c:invertIfNegative val="0"/>
          <c:cat>
            <c:strRef>
              <c:f>Arkusz2!$B$3:$B$20</c:f>
              <c:strCache>
                <c:ptCount val="18"/>
                <c:pt idx="0">
                  <c:v>ATM ROZRYWKA TV</c:v>
                </c:pt>
                <c:pt idx="1">
                  <c:v>ESKA TV</c:v>
                </c:pt>
                <c:pt idx="2">
                  <c:v>POLO TV</c:v>
                </c:pt>
                <c:pt idx="3">
                  <c:v>TTV</c:v>
                </c:pt>
                <c:pt idx="4">
                  <c:v>POLSAT / POLSAT HD</c:v>
                </c:pt>
                <c:pt idx="5">
                  <c:v>POLSAT SPORT NEWS</c:v>
                </c:pt>
                <c:pt idx="6">
                  <c:v>TV 4</c:v>
                </c:pt>
                <c:pt idx="7">
                  <c:v>TV 6</c:v>
                </c:pt>
                <c:pt idx="8">
                  <c:v>TVP 1 / TVP1 HD</c:v>
                </c:pt>
                <c:pt idx="9">
                  <c:v>TVP 2  / TP2 HD</c:v>
                </c:pt>
                <c:pt idx="10">
                  <c:v>TVP Regionalne (średnio)</c:v>
                </c:pt>
                <c:pt idx="11">
                  <c:v>TVP HISTORIA</c:v>
                </c:pt>
                <c:pt idx="12">
                  <c:v>TVP KULTURA</c:v>
                </c:pt>
                <c:pt idx="13">
                  <c:v>TVP POLONIA</c:v>
                </c:pt>
                <c:pt idx="14">
                  <c:v>PULS  2</c:v>
                </c:pt>
                <c:pt idx="15">
                  <c:v>TV PULS</c:v>
                </c:pt>
                <c:pt idx="16">
                  <c:v>TV N /  TV N HD</c:v>
                </c:pt>
                <c:pt idx="17">
                  <c:v>TVN SIEDEM</c:v>
                </c:pt>
              </c:strCache>
            </c:strRef>
          </c:cat>
          <c:val>
            <c:numRef>
              <c:f>Arkusz2!$C$3:$C$20</c:f>
              <c:numCache>
                <c:formatCode>0%</c:formatCode>
                <c:ptCount val="18"/>
                <c:pt idx="0">
                  <c:v>2.7700000000000002E-2</c:v>
                </c:pt>
                <c:pt idx="1">
                  <c:v>0</c:v>
                </c:pt>
                <c:pt idx="2">
                  <c:v>0</c:v>
                </c:pt>
                <c:pt idx="3">
                  <c:v>9.7000000000000003E-2</c:v>
                </c:pt>
                <c:pt idx="4">
                  <c:v>2.5200000000000004E-2</c:v>
                </c:pt>
                <c:pt idx="5">
                  <c:v>0</c:v>
                </c:pt>
                <c:pt idx="6">
                  <c:v>1.4500000000000001E-2</c:v>
                </c:pt>
                <c:pt idx="7">
                  <c:v>8.0000000000000019E-3</c:v>
                </c:pt>
                <c:pt idx="8">
                  <c:v>1.2300000000000002E-2</c:v>
                </c:pt>
                <c:pt idx="9">
                  <c:v>1.2900000000000002E-2</c:v>
                </c:pt>
                <c:pt idx="10">
                  <c:v>0</c:v>
                </c:pt>
                <c:pt idx="11">
                  <c:v>4.1999999999999997E-3</c:v>
                </c:pt>
                <c:pt idx="12">
                  <c:v>9.4000000000000021E-3</c:v>
                </c:pt>
                <c:pt idx="13">
                  <c:v>1.8499999999999999E-2</c:v>
                </c:pt>
                <c:pt idx="14">
                  <c:v>4.2700000000000009E-2</c:v>
                </c:pt>
                <c:pt idx="15">
                  <c:v>5.7900000000000007E-2</c:v>
                </c:pt>
                <c:pt idx="16">
                  <c:v>2.3E-2</c:v>
                </c:pt>
                <c:pt idx="17">
                  <c:v>4.3000000000000003E-2</c:v>
                </c:pt>
              </c:numCache>
            </c:numRef>
          </c:val>
        </c:ser>
        <c:ser>
          <c:idx val="1"/>
          <c:order val="1"/>
          <c:tx>
            <c:strRef>
              <c:f>Arkusz2!$D$2</c:f>
              <c:strCache>
                <c:ptCount val="1"/>
                <c:pt idx="0">
                  <c:v>IV. 2013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strRef>
              <c:f>Arkusz2!$B$3:$B$20</c:f>
              <c:strCache>
                <c:ptCount val="18"/>
                <c:pt idx="0">
                  <c:v>ATM ROZRYWKA TV</c:v>
                </c:pt>
                <c:pt idx="1">
                  <c:v>ESKA TV</c:v>
                </c:pt>
                <c:pt idx="2">
                  <c:v>POLO TV</c:v>
                </c:pt>
                <c:pt idx="3">
                  <c:v>TTV</c:v>
                </c:pt>
                <c:pt idx="4">
                  <c:v>POLSAT / POLSAT HD</c:v>
                </c:pt>
                <c:pt idx="5">
                  <c:v>POLSAT SPORT NEWS</c:v>
                </c:pt>
                <c:pt idx="6">
                  <c:v>TV 4</c:v>
                </c:pt>
                <c:pt idx="7">
                  <c:v>TV 6</c:v>
                </c:pt>
                <c:pt idx="8">
                  <c:v>TVP 1 / TVP1 HD</c:v>
                </c:pt>
                <c:pt idx="9">
                  <c:v>TVP 2  / TP2 HD</c:v>
                </c:pt>
                <c:pt idx="10">
                  <c:v>TVP Regionalne (średnio)</c:v>
                </c:pt>
                <c:pt idx="11">
                  <c:v>TVP HISTORIA</c:v>
                </c:pt>
                <c:pt idx="12">
                  <c:v>TVP KULTURA</c:v>
                </c:pt>
                <c:pt idx="13">
                  <c:v>TVP POLONIA</c:v>
                </c:pt>
                <c:pt idx="14">
                  <c:v>PULS  2</c:v>
                </c:pt>
                <c:pt idx="15">
                  <c:v>TV PULS</c:v>
                </c:pt>
                <c:pt idx="16">
                  <c:v>TV N /  TV N HD</c:v>
                </c:pt>
                <c:pt idx="17">
                  <c:v>TVN SIEDEM</c:v>
                </c:pt>
              </c:strCache>
            </c:strRef>
          </c:cat>
          <c:val>
            <c:numRef>
              <c:f>Arkusz2!$D$3:$D$20</c:f>
              <c:numCache>
                <c:formatCode>0%</c:formatCode>
                <c:ptCount val="18"/>
                <c:pt idx="0">
                  <c:v>5.0328784526892649E-2</c:v>
                </c:pt>
                <c:pt idx="1">
                  <c:v>0</c:v>
                </c:pt>
                <c:pt idx="2">
                  <c:v>0</c:v>
                </c:pt>
                <c:pt idx="3">
                  <c:v>0.11409073262284106</c:v>
                </c:pt>
                <c:pt idx="4">
                  <c:v>3.0435120718085677E-2</c:v>
                </c:pt>
                <c:pt idx="5">
                  <c:v>0</c:v>
                </c:pt>
                <c:pt idx="6">
                  <c:v>1.4400000000000001E-2</c:v>
                </c:pt>
                <c:pt idx="7">
                  <c:v>4.8000000000000004E-3</c:v>
                </c:pt>
                <c:pt idx="8">
                  <c:v>2.4073659987992772E-2</c:v>
                </c:pt>
                <c:pt idx="9">
                  <c:v>1.9719744926629822E-2</c:v>
                </c:pt>
                <c:pt idx="10">
                  <c:v>0</c:v>
                </c:pt>
                <c:pt idx="11">
                  <c:v>9.6000000000000026E-3</c:v>
                </c:pt>
                <c:pt idx="12">
                  <c:v>1.3494296879984626E-2</c:v>
                </c:pt>
                <c:pt idx="13">
                  <c:v>1.6080279838980603E-2</c:v>
                </c:pt>
                <c:pt idx="14">
                  <c:v>4.1227939718421591E-2</c:v>
                </c:pt>
                <c:pt idx="15">
                  <c:v>7.052324862425037E-2</c:v>
                </c:pt>
                <c:pt idx="16">
                  <c:v>4.3999999999999997E-2</c:v>
                </c:pt>
                <c:pt idx="17">
                  <c:v>4.8100502398197499E-2</c:v>
                </c:pt>
              </c:numCache>
            </c:numRef>
          </c:val>
        </c:ser>
        <c:ser>
          <c:idx val="2"/>
          <c:order val="2"/>
          <c:tx>
            <c:strRef>
              <c:f>Arkusz2!$E$2</c:f>
              <c:strCache>
                <c:ptCount val="1"/>
                <c:pt idx="0">
                  <c:v>I. 2014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Arkusz2!$B$3:$B$20</c:f>
              <c:strCache>
                <c:ptCount val="18"/>
                <c:pt idx="0">
                  <c:v>ATM ROZRYWKA TV</c:v>
                </c:pt>
                <c:pt idx="1">
                  <c:v>ESKA TV</c:v>
                </c:pt>
                <c:pt idx="2">
                  <c:v>POLO TV</c:v>
                </c:pt>
                <c:pt idx="3">
                  <c:v>TTV</c:v>
                </c:pt>
                <c:pt idx="4">
                  <c:v>POLSAT / POLSAT HD</c:v>
                </c:pt>
                <c:pt idx="5">
                  <c:v>POLSAT SPORT NEWS</c:v>
                </c:pt>
                <c:pt idx="6">
                  <c:v>TV 4</c:v>
                </c:pt>
                <c:pt idx="7">
                  <c:v>TV 6</c:v>
                </c:pt>
                <c:pt idx="8">
                  <c:v>TVP 1 / TVP1 HD</c:v>
                </c:pt>
                <c:pt idx="9">
                  <c:v>TVP 2  / TP2 HD</c:v>
                </c:pt>
                <c:pt idx="10">
                  <c:v>TVP Regionalne (średnio)</c:v>
                </c:pt>
                <c:pt idx="11">
                  <c:v>TVP HISTORIA</c:v>
                </c:pt>
                <c:pt idx="12">
                  <c:v>TVP KULTURA</c:v>
                </c:pt>
                <c:pt idx="13">
                  <c:v>TVP POLONIA</c:v>
                </c:pt>
                <c:pt idx="14">
                  <c:v>PULS  2</c:v>
                </c:pt>
                <c:pt idx="15">
                  <c:v>TV PULS</c:v>
                </c:pt>
                <c:pt idx="16">
                  <c:v>TV N /  TV N HD</c:v>
                </c:pt>
                <c:pt idx="17">
                  <c:v>TVN SIEDEM</c:v>
                </c:pt>
              </c:strCache>
            </c:strRef>
          </c:cat>
          <c:val>
            <c:numRef>
              <c:f>Arkusz2!$E$3:$E$20</c:f>
              <c:numCache>
                <c:formatCode>0%</c:formatCode>
                <c:ptCount val="18"/>
                <c:pt idx="0">
                  <c:v>1.2807180300969464E-2</c:v>
                </c:pt>
                <c:pt idx="1">
                  <c:v>0</c:v>
                </c:pt>
                <c:pt idx="2">
                  <c:v>0</c:v>
                </c:pt>
                <c:pt idx="3">
                  <c:v>9.5800000000000024E-2</c:v>
                </c:pt>
                <c:pt idx="4">
                  <c:v>2.1616171207891458E-2</c:v>
                </c:pt>
                <c:pt idx="5">
                  <c:v>0</c:v>
                </c:pt>
                <c:pt idx="6">
                  <c:v>5.6392534444768844E-3</c:v>
                </c:pt>
                <c:pt idx="7">
                  <c:v>4.9266614657640616E-3</c:v>
                </c:pt>
                <c:pt idx="8">
                  <c:v>1.9774279586872303E-2</c:v>
                </c:pt>
                <c:pt idx="9">
                  <c:v>1.3958383014327332E-2</c:v>
                </c:pt>
                <c:pt idx="10">
                  <c:v>6.9085085723250106E-5</c:v>
                </c:pt>
                <c:pt idx="11">
                  <c:v>6.3429184720437005E-3</c:v>
                </c:pt>
                <c:pt idx="12">
                  <c:v>1.2446950272889997E-2</c:v>
                </c:pt>
                <c:pt idx="13">
                  <c:v>1.3440522245890178E-2</c:v>
                </c:pt>
                <c:pt idx="14">
                  <c:v>5.1942464828679112E-2</c:v>
                </c:pt>
                <c:pt idx="15">
                  <c:v>5.7102182003328346E-2</c:v>
                </c:pt>
                <c:pt idx="16">
                  <c:v>5.8507625620800113E-2</c:v>
                </c:pt>
                <c:pt idx="17">
                  <c:v>8.032593676656688E-2</c:v>
                </c:pt>
              </c:numCache>
            </c:numRef>
          </c:val>
        </c:ser>
        <c:ser>
          <c:idx val="3"/>
          <c:order val="3"/>
          <c:tx>
            <c:strRef>
              <c:f>Arkusz2!$F$2</c:f>
              <c:strCache>
                <c:ptCount val="1"/>
                <c:pt idx="0">
                  <c:v>II. 2014</c:v>
                </c:pt>
              </c:strCache>
            </c:strRef>
          </c:tx>
          <c:spPr>
            <a:solidFill>
              <a:srgbClr val="3379CD"/>
            </a:solidFill>
          </c:spPr>
          <c:invertIfNegative val="0"/>
          <c:cat>
            <c:strRef>
              <c:f>Arkusz2!$B$3:$B$20</c:f>
              <c:strCache>
                <c:ptCount val="18"/>
                <c:pt idx="0">
                  <c:v>ATM ROZRYWKA TV</c:v>
                </c:pt>
                <c:pt idx="1">
                  <c:v>ESKA TV</c:v>
                </c:pt>
                <c:pt idx="2">
                  <c:v>POLO TV</c:v>
                </c:pt>
                <c:pt idx="3">
                  <c:v>TTV</c:v>
                </c:pt>
                <c:pt idx="4">
                  <c:v>POLSAT / POLSAT HD</c:v>
                </c:pt>
                <c:pt idx="5">
                  <c:v>POLSAT SPORT NEWS</c:v>
                </c:pt>
                <c:pt idx="6">
                  <c:v>TV 4</c:v>
                </c:pt>
                <c:pt idx="7">
                  <c:v>TV 6</c:v>
                </c:pt>
                <c:pt idx="8">
                  <c:v>TVP 1 / TVP1 HD</c:v>
                </c:pt>
                <c:pt idx="9">
                  <c:v>TVP 2  / TP2 HD</c:v>
                </c:pt>
                <c:pt idx="10">
                  <c:v>TVP Regionalne (średnio)</c:v>
                </c:pt>
                <c:pt idx="11">
                  <c:v>TVP HISTORIA</c:v>
                </c:pt>
                <c:pt idx="12">
                  <c:v>TVP KULTURA</c:v>
                </c:pt>
                <c:pt idx="13">
                  <c:v>TVP POLONIA</c:v>
                </c:pt>
                <c:pt idx="14">
                  <c:v>PULS  2</c:v>
                </c:pt>
                <c:pt idx="15">
                  <c:v>TV PULS</c:v>
                </c:pt>
                <c:pt idx="16">
                  <c:v>TV N /  TV N HD</c:v>
                </c:pt>
                <c:pt idx="17">
                  <c:v>TVN SIEDEM</c:v>
                </c:pt>
              </c:strCache>
            </c:strRef>
          </c:cat>
          <c:val>
            <c:numRef>
              <c:f>Arkusz2!$F$3:$F$20</c:f>
              <c:numCache>
                <c:formatCode>0%</c:formatCode>
                <c:ptCount val="18"/>
                <c:pt idx="0">
                  <c:v>3.7700000000000004E-2</c:v>
                </c:pt>
                <c:pt idx="1">
                  <c:v>0</c:v>
                </c:pt>
                <c:pt idx="2">
                  <c:v>0</c:v>
                </c:pt>
                <c:pt idx="3">
                  <c:v>7.5500000000000012E-2</c:v>
                </c:pt>
                <c:pt idx="4">
                  <c:v>1.9900000000000004E-2</c:v>
                </c:pt>
                <c:pt idx="5">
                  <c:v>0</c:v>
                </c:pt>
                <c:pt idx="6">
                  <c:v>6.9000000000000008E-3</c:v>
                </c:pt>
                <c:pt idx="7">
                  <c:v>6.1000000000000004E-3</c:v>
                </c:pt>
                <c:pt idx="8">
                  <c:v>2.5399999999999999E-2</c:v>
                </c:pt>
                <c:pt idx="9">
                  <c:v>2.3299999999999998E-2</c:v>
                </c:pt>
                <c:pt idx="10">
                  <c:v>0</c:v>
                </c:pt>
                <c:pt idx="11">
                  <c:v>2.3199999999999995E-2</c:v>
                </c:pt>
                <c:pt idx="12">
                  <c:v>3.9000000000000003E-3</c:v>
                </c:pt>
                <c:pt idx="13">
                  <c:v>9.7000000000000003E-3</c:v>
                </c:pt>
                <c:pt idx="14">
                  <c:v>5.1400000000000001E-2</c:v>
                </c:pt>
                <c:pt idx="15">
                  <c:v>4.6699999999999998E-2</c:v>
                </c:pt>
                <c:pt idx="16">
                  <c:v>6.5000000000000002E-2</c:v>
                </c:pt>
                <c:pt idx="17">
                  <c:v>9.0000000000000011E-2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104492544"/>
        <c:axId val="86284480"/>
      </c:barChart>
      <c:catAx>
        <c:axId val="104492544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majorTickMark val="out"/>
        <c:minorTickMark val="none"/>
        <c:tickLblPos val="nextTo"/>
        <c:crossAx val="86284480"/>
        <c:crosses val="autoZero"/>
        <c:auto val="1"/>
        <c:lblAlgn val="ctr"/>
        <c:lblOffset val="100"/>
        <c:noMultiLvlLbl val="0"/>
      </c:catAx>
      <c:valAx>
        <c:axId val="86284480"/>
        <c:scaling>
          <c:orientation val="minMax"/>
          <c:max val="0.12000000000000002"/>
        </c:scaling>
        <c:delete val="0"/>
        <c:axPos val="b"/>
        <c:majorGridlines>
          <c:spPr>
            <a:ln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b="0"/>
                </a:pPr>
                <a:r>
                  <a:rPr lang="pl-PL" b="0"/>
                  <a:t>udział</a:t>
                </a:r>
                <a:r>
                  <a:rPr lang="pl-PL" b="0" baseline="0"/>
                  <a:t> </a:t>
                </a:r>
                <a:r>
                  <a:rPr lang="en-US" b="0"/>
                  <a:t>audycji z </a:t>
                </a:r>
                <a:r>
                  <a:rPr lang="pl-PL" b="0"/>
                  <a:t>audiodeskrypcją</a:t>
                </a:r>
                <a:endParaRPr lang="en-US" b="0"/>
              </a:p>
            </c:rich>
          </c:tx>
          <c:layout>
            <c:manualLayout>
              <c:xMode val="edge"/>
              <c:yMode val="edge"/>
              <c:x val="0.45793472222222231"/>
              <c:y val="0.95407891414141455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crossAx val="104492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904284533877709"/>
          <c:y val="5.0419841269841281E-2"/>
          <c:w val="0.16700507922620783"/>
          <c:h val="0.16086681158233881"/>
        </c:manualLayout>
      </c:layout>
      <c:overlay val="1"/>
      <c:spPr>
        <a:solidFill>
          <a:sysClr val="window" lastClr="FFFFFF"/>
        </a:solidFill>
        <a:ln>
          <a:solidFill>
            <a:sysClr val="windowText" lastClr="000000">
              <a:tint val="75000"/>
              <a:shade val="95000"/>
              <a:satMod val="105000"/>
            </a:sysClr>
          </a:solidFill>
        </a:ln>
      </c:spPr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59A94-AE8F-4E5D-862E-67BF436F453E}" type="datetimeFigureOut">
              <a:rPr lang="pl-PL" smtClean="0"/>
              <a:t>2015-06-22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23F14-44AF-4024-A535-6C7069E5F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1226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E298-CF53-4042-BA25-2D0CF6392363}" type="datetimeFigureOut">
              <a:rPr lang="pl-PL" smtClean="0"/>
              <a:t>2015-06-22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EFB5-E6EF-49D1-BF34-2F2ACC950D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087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E298-CF53-4042-BA25-2D0CF6392363}" type="datetimeFigureOut">
              <a:rPr lang="pl-PL" smtClean="0"/>
              <a:t>2015-06-22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EFB5-E6EF-49D1-BF34-2F2ACC950D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770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E298-CF53-4042-BA25-2D0CF6392363}" type="datetimeFigureOut">
              <a:rPr lang="pl-PL" smtClean="0"/>
              <a:t>2015-06-22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EFB5-E6EF-49D1-BF34-2F2ACC950D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1732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E298-CF53-4042-BA25-2D0CF6392363}" type="datetimeFigureOut">
              <a:rPr lang="pl-PL" smtClean="0"/>
              <a:t>2015-06-22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EFB5-E6EF-49D1-BF34-2F2ACC950D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797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E298-CF53-4042-BA25-2D0CF6392363}" type="datetimeFigureOut">
              <a:rPr lang="pl-PL" smtClean="0"/>
              <a:t>2015-06-22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EFB5-E6EF-49D1-BF34-2F2ACC950D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684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E298-CF53-4042-BA25-2D0CF6392363}" type="datetimeFigureOut">
              <a:rPr lang="pl-PL" smtClean="0"/>
              <a:t>2015-06-22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EFB5-E6EF-49D1-BF34-2F2ACC950D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727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E298-CF53-4042-BA25-2D0CF6392363}" type="datetimeFigureOut">
              <a:rPr lang="pl-PL" smtClean="0"/>
              <a:t>2015-06-22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EFB5-E6EF-49D1-BF34-2F2ACC950D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4267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E298-CF53-4042-BA25-2D0CF6392363}" type="datetimeFigureOut">
              <a:rPr lang="pl-PL" smtClean="0"/>
              <a:t>2015-06-22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EFB5-E6EF-49D1-BF34-2F2ACC950D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195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E298-CF53-4042-BA25-2D0CF6392363}" type="datetimeFigureOut">
              <a:rPr lang="pl-PL" smtClean="0"/>
              <a:t>2015-06-22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EFB5-E6EF-49D1-BF34-2F2ACC950D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5630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E298-CF53-4042-BA25-2D0CF6392363}" type="datetimeFigureOut">
              <a:rPr lang="pl-PL" smtClean="0"/>
              <a:t>2015-06-22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EFB5-E6EF-49D1-BF34-2F2ACC950D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4793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E298-CF53-4042-BA25-2D0CF6392363}" type="datetimeFigureOut">
              <a:rPr lang="pl-PL" smtClean="0"/>
              <a:t>2015-06-22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EFB5-E6EF-49D1-BF34-2F2ACC950D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643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0E298-CF53-4042-BA25-2D0CF6392363}" type="datetimeFigureOut">
              <a:rPr lang="pl-PL" smtClean="0"/>
              <a:t>2015-06-22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AEFB5-E6EF-49D1-BF34-2F2ACC950D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768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1628800"/>
            <a:ext cx="7200800" cy="208823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Audycje dla niewidomych i niesłyszących </a:t>
            </a: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udostępnianie </a:t>
            </a: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  <a:t>w  programach telewizyjnych w </a:t>
            </a: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Polsce</a:t>
            </a:r>
            <a:b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pl-P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416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4525963"/>
          </a:xfrm>
        </p:spPr>
        <p:txBody>
          <a:bodyPr>
            <a:normAutofit fontScale="92500"/>
          </a:bodyPr>
          <a:lstStyle/>
          <a:p>
            <a:r>
              <a:rPr lang="pl-PL" sz="2000" dirty="0"/>
              <a:t>art. 18 a ust. 1 urt (z </a:t>
            </a:r>
            <a:r>
              <a:rPr lang="pl-PL" sz="2000" dirty="0" smtClean="0"/>
              <a:t>pominięciem programów z „ulgą”) </a:t>
            </a:r>
            <a:r>
              <a:rPr lang="pl-PL" sz="2000" dirty="0"/>
              <a:t>zobowiązuje nadawców </a:t>
            </a:r>
            <a:r>
              <a:rPr lang="pl-PL" sz="2000" dirty="0" smtClean="0"/>
              <a:t>do </a:t>
            </a:r>
            <a:r>
              <a:rPr lang="pl-PL" sz="2000" dirty="0"/>
              <a:t>przeznaczania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co najmniej 10% kwartalnego czasu nadawania</a:t>
            </a:r>
            <a:r>
              <a:rPr lang="pl-PL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dirty="0" smtClean="0"/>
              <a:t>na </a:t>
            </a:r>
            <a:r>
              <a:rPr lang="pl-PL" sz="2000" dirty="0"/>
              <a:t>audycje udostępnione osobom z upośledzonym  wzrokiem lub </a:t>
            </a:r>
            <a:r>
              <a:rPr lang="pl-PL" sz="2000" dirty="0" smtClean="0"/>
              <a:t>słuchem </a:t>
            </a:r>
          </a:p>
          <a:p>
            <a:endParaRPr lang="pl-PL" sz="2000" dirty="0" smtClean="0"/>
          </a:p>
          <a:p>
            <a:r>
              <a:rPr lang="pl-PL" sz="2000" dirty="0"/>
              <a:t>Sposób liczenia sumy czasu </a:t>
            </a:r>
            <a:r>
              <a:rPr lang="pl-PL" sz="2000" dirty="0" smtClean="0"/>
              <a:t>udostępnionych audycji w </a:t>
            </a:r>
            <a:r>
              <a:rPr lang="pl-PL" sz="2000" dirty="0"/>
              <a:t>programie:</a:t>
            </a:r>
          </a:p>
          <a:p>
            <a:pPr lvl="1"/>
            <a:r>
              <a:rPr lang="pl-PL" sz="2000" dirty="0"/>
              <a:t>Wliczany jest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całkowity czas trwania audycji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wyposażonej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 którekolwiek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z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udogodnienień</a:t>
            </a:r>
          </a:p>
          <a:p>
            <a:pPr lvl="1"/>
            <a:r>
              <a:rPr lang="pl-PL" sz="2000" dirty="0"/>
              <a:t>Czas trwania audycji wyposażonej w </a:t>
            </a:r>
            <a:r>
              <a:rPr lang="pl-PL" sz="2000" dirty="0" smtClean="0"/>
              <a:t>więcej niż jedno udogodnienie </a:t>
            </a:r>
            <a:br>
              <a:rPr lang="pl-PL" sz="2000" dirty="0" smtClean="0"/>
            </a:b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liczony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jest tylko jednokrotnie </a:t>
            </a:r>
            <a:endParaRPr lang="pl-PL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pl-PL" sz="2000" dirty="0"/>
          </a:p>
          <a:p>
            <a:r>
              <a:rPr lang="pl-PL" sz="2000" dirty="0" smtClean="0"/>
              <a:t>art</a:t>
            </a:r>
            <a:r>
              <a:rPr lang="pl-PL" sz="2000" dirty="0"/>
              <a:t>. 47g.  urt </a:t>
            </a:r>
            <a:r>
              <a:rPr lang="pl-PL" sz="2000" dirty="0" smtClean="0"/>
              <a:t>w sposób podobny jak </a:t>
            </a:r>
            <a:r>
              <a:rPr lang="pl-PL" sz="2000" dirty="0"/>
              <a:t>dyrektywie (2010/13/UE) zobowiązuje dostawców audiowizualnych medialnych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usług na żądanie do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stopniowego zapewniania dostępności</a:t>
            </a:r>
            <a:r>
              <a:rPr lang="pl-PL" sz="2000" u="sng" dirty="0"/>
              <a:t> </a:t>
            </a:r>
            <a:r>
              <a:rPr lang="pl-PL" sz="2000" dirty="0"/>
              <a:t>audycji osobom  </a:t>
            </a:r>
            <a:r>
              <a:rPr lang="pl-PL" sz="2000" dirty="0" smtClean="0"/>
              <a:t>niewidomym i </a:t>
            </a:r>
            <a:r>
              <a:rPr lang="pl-PL" sz="2000" dirty="0"/>
              <a:t>niesłyszącym</a:t>
            </a: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Wymagania ilościowe</a:t>
            </a:r>
            <a:endParaRPr lang="pl-PL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57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Wymagania ilościowe</a:t>
            </a:r>
            <a:b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400" b="1" i="1" dirty="0" smtClean="0">
                <a:solidFill>
                  <a:schemeClr val="accent1">
                    <a:lumMod val="75000"/>
                  </a:schemeClr>
                </a:solidFill>
              </a:rPr>
              <a:t>ulgi</a:t>
            </a:r>
            <a:endParaRPr lang="pl-PL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Rozporządzanie</a:t>
            </a:r>
            <a:r>
              <a:rPr lang="pl-PL" sz="2000" dirty="0"/>
              <a:t> KRRiT z 28 maja 2013 r. </a:t>
            </a:r>
            <a:r>
              <a:rPr lang="pl-PL" sz="2000" dirty="0" smtClean="0"/>
              <a:t>ustanawia </a:t>
            </a:r>
            <a:r>
              <a:rPr lang="pl-PL" sz="2000" dirty="0"/>
              <a:t>„ulgi” w wymaganym </a:t>
            </a:r>
            <a:r>
              <a:rPr lang="pl-PL" sz="2000" dirty="0" smtClean="0"/>
              <a:t>obecnie 10</a:t>
            </a:r>
            <a:r>
              <a:rPr lang="pl-PL" sz="2000" dirty="0"/>
              <a:t>% udziale audycji udostępnianych osobom niewidomym lub </a:t>
            </a:r>
            <a:r>
              <a:rPr lang="pl-PL" sz="2000" dirty="0" smtClean="0"/>
              <a:t>niesłyszącym w programach :</a:t>
            </a:r>
            <a:endParaRPr lang="pl-PL" sz="2000" dirty="0"/>
          </a:p>
          <a:p>
            <a:pPr lvl="1"/>
            <a:r>
              <a:rPr lang="pl-PL" sz="2000" dirty="0"/>
              <a:t>o profilu muzycznym (1%)</a:t>
            </a:r>
          </a:p>
          <a:p>
            <a:pPr lvl="1"/>
            <a:r>
              <a:rPr lang="pl-PL" sz="2000" dirty="0"/>
              <a:t>o ograniczonym czasie nadawania  (1% lub 5%)</a:t>
            </a:r>
          </a:p>
          <a:p>
            <a:pPr lvl="1"/>
            <a:r>
              <a:rPr lang="pl-PL" sz="2000" dirty="0"/>
              <a:t>o ograniczonym zasięgu technicznym sieci (1% lub 5</a:t>
            </a:r>
            <a:r>
              <a:rPr lang="pl-PL" sz="2000" dirty="0" smtClean="0"/>
              <a:t>%)</a:t>
            </a:r>
          </a:p>
          <a:p>
            <a:pPr lvl="1"/>
            <a:endParaRPr lang="pl-PL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pl-PL" sz="2000" dirty="0"/>
              <a:t>Audycje w </a:t>
            </a:r>
            <a:r>
              <a:rPr lang="pl-PL" sz="2000" dirty="0" smtClean="0"/>
              <a:t>programach z ulgami powinny </a:t>
            </a:r>
            <a:r>
              <a:rPr lang="pl-PL" sz="2000" dirty="0"/>
              <a:t>być rozpowszechniane w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godzinach 6.00 – 23.00 </a:t>
            </a:r>
            <a:endParaRPr lang="pl-PL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pl-PL" sz="20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Rozporządzenie praktycznie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nie obejmuje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żadnego programu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nadawcy publicznego TVP S.A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424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Wymagania </a:t>
            </a:r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ilościowe </a:t>
            </a:r>
            <a:b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b="1" i="1" dirty="0" smtClean="0">
                <a:solidFill>
                  <a:schemeClr val="accent1">
                    <a:lumMod val="75000"/>
                  </a:schemeClr>
                </a:solidFill>
              </a:rPr>
              <a:t>samoregulacja</a:t>
            </a:r>
            <a:endParaRPr lang="pl-PL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sz="2000" dirty="0"/>
              <a:t>W </a:t>
            </a:r>
            <a:r>
              <a:rPr lang="pl-PL" sz="2000" dirty="0" smtClean="0"/>
              <a:t> </a:t>
            </a:r>
            <a:r>
              <a:rPr lang="pl-PL" sz="2000" dirty="0" smtClean="0"/>
              <a:t>2013 </a:t>
            </a:r>
            <a:r>
              <a:rPr lang="pl-PL" sz="2000" dirty="0"/>
              <a:t>r. grupa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6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polskich nadawców o największym udziale w rynku telewizyjnym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 i nadawca publiczny TVP S.A</a:t>
            </a:r>
            <a:r>
              <a:rPr lang="pl-PL" sz="2000" dirty="0" smtClean="0"/>
              <a:t>.</a:t>
            </a:r>
            <a:r>
              <a:rPr lang="pl-PL" sz="2000" dirty="0"/>
              <a:t> </a:t>
            </a:r>
            <a:r>
              <a:rPr lang="pl-PL" sz="2000" dirty="0" smtClean="0"/>
              <a:t>dobrowolnie, ustalili zobowiązanie do: </a:t>
            </a:r>
          </a:p>
          <a:p>
            <a:pPr marL="0" lvl="0" indent="0">
              <a:buNone/>
            </a:pPr>
            <a:endParaRPr lang="pl-PL" sz="2000" dirty="0" smtClean="0"/>
          </a:p>
          <a:p>
            <a:pPr lvl="1"/>
            <a:r>
              <a:rPr lang="pl-PL" sz="2000" dirty="0" smtClean="0"/>
              <a:t>udziału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audiodeskrypcji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na poziomie od 6 do 11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godzin kwartalnie  </a:t>
            </a:r>
            <a:r>
              <a:rPr lang="pl-PL" sz="2000" dirty="0" smtClean="0"/>
              <a:t>w wybranych 14 ogólnopolskich programach</a:t>
            </a:r>
          </a:p>
          <a:p>
            <a:pPr lvl="1"/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Informowania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widzów o udogodnieniach </a:t>
            </a:r>
            <a:r>
              <a:rPr lang="pl-PL" sz="2000" dirty="0"/>
              <a:t>w </a:t>
            </a:r>
            <a:r>
              <a:rPr lang="pl-PL" sz="2000" dirty="0" smtClean="0"/>
              <a:t>telewizyjnych ogłoszeniach </a:t>
            </a:r>
            <a:r>
              <a:rPr lang="pl-PL" sz="2000" dirty="0"/>
              <a:t>nadawcy,  w EPG, prasie, intrenecie, na stronach </a:t>
            </a:r>
            <a:r>
              <a:rPr lang="pl-PL" sz="2000" dirty="0" smtClean="0"/>
              <a:t>WWW</a:t>
            </a:r>
          </a:p>
          <a:p>
            <a:pPr lvl="1"/>
            <a:endParaRPr lang="pl-PL" sz="2000" dirty="0" smtClean="0"/>
          </a:p>
          <a:p>
            <a:pPr marL="360363" lvl="1" indent="-360363">
              <a:buFont typeface="Arial" panose="020B0604020202020204" pitchFamily="34" charset="0"/>
              <a:buChar char="•"/>
            </a:pPr>
            <a:r>
              <a:rPr lang="pl-PL" sz="2000" dirty="0" smtClean="0"/>
              <a:t>W </a:t>
            </a:r>
            <a:r>
              <a:rPr lang="pl-PL" sz="2000" dirty="0"/>
              <a:t>oczekiwaniu na </a:t>
            </a:r>
            <a:r>
              <a:rPr lang="pl-PL" sz="2000" dirty="0" smtClean="0"/>
              <a:t>nowelizację </a:t>
            </a:r>
            <a:r>
              <a:rPr lang="pl-PL" sz="2000" dirty="0"/>
              <a:t>urt, </a:t>
            </a:r>
            <a:r>
              <a:rPr lang="pl-PL" sz="2000" dirty="0" smtClean="0"/>
              <a:t>nadawcy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nie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przystąpili  do spodziewanej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aktualizacji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wymiaru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zobowiązań </a:t>
            </a:r>
            <a:r>
              <a:rPr lang="pl-PL" sz="2000" dirty="0"/>
              <a:t>oraz </a:t>
            </a:r>
            <a:r>
              <a:rPr lang="pl-PL" sz="2000" dirty="0" smtClean="0"/>
              <a:t>rozszerzenia grupy „porozumienia” o nowo przybyłych </a:t>
            </a:r>
            <a:r>
              <a:rPr lang="pl-PL" sz="2000" dirty="0"/>
              <a:t>w </a:t>
            </a:r>
            <a:r>
              <a:rPr lang="pl-PL" sz="2000" dirty="0" smtClean="0"/>
              <a:t>DVB-T </a:t>
            </a:r>
            <a:r>
              <a:rPr lang="pl-PL" sz="2000" dirty="0"/>
              <a:t>programów </a:t>
            </a:r>
            <a:r>
              <a:rPr lang="pl-PL" sz="2000" dirty="0" smtClean="0"/>
              <a:t>i ich nadawców</a:t>
            </a:r>
            <a:endParaRPr lang="pl-PL" sz="20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738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Wymagania </a:t>
            </a:r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ilościowe</a:t>
            </a:r>
            <a:b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400" b="1" i="1" dirty="0">
                <a:solidFill>
                  <a:schemeClr val="accent1">
                    <a:lumMod val="75000"/>
                  </a:schemeClr>
                </a:solidFill>
              </a:rPr>
              <a:t>podstawy </a:t>
            </a:r>
            <a:r>
              <a:rPr lang="pl-PL" sz="2400" b="1" i="1" dirty="0" smtClean="0">
                <a:solidFill>
                  <a:schemeClr val="accent1">
                    <a:lumMod val="75000"/>
                  </a:schemeClr>
                </a:solidFill>
              </a:rPr>
              <a:t>kontroli</a:t>
            </a:r>
            <a:endParaRPr lang="pl-PL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l-PL" sz="2000" dirty="0" smtClean="0"/>
          </a:p>
          <a:p>
            <a:pPr lvl="0"/>
            <a:endParaRPr lang="pl-PL" sz="2000" dirty="0" smtClean="0"/>
          </a:p>
          <a:p>
            <a:pPr lvl="0"/>
            <a:r>
              <a:rPr lang="pl-PL" sz="2000" dirty="0" smtClean="0"/>
              <a:t>Kontrola prowadzona jest w oparciu o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art.6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ust.2 pkt 4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urt </a:t>
            </a:r>
            <a:r>
              <a:rPr lang="pl-PL" sz="2000" dirty="0" smtClean="0"/>
              <a:t> -uprawnienie KRRiT do kontroli </a:t>
            </a:r>
            <a:r>
              <a:rPr lang="pl-PL" sz="2000" dirty="0"/>
              <a:t>działalności dostawców usług medialnych </a:t>
            </a:r>
            <a:r>
              <a:rPr lang="pl-PL" sz="2000" dirty="0" smtClean="0"/>
              <a:t>  </a:t>
            </a:r>
          </a:p>
          <a:p>
            <a:pPr lvl="0"/>
            <a:endParaRPr lang="pl-PL" sz="2000" dirty="0" smtClean="0"/>
          </a:p>
          <a:p>
            <a:pPr lvl="0"/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„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przy okazji” gromadzenia danych o ilości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ustawowo nakazanych udogodnień,  KRRiT monitoruje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stopień realizacji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„porozumienia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”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nadawców, który ma charakter samoregulacji  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95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199" y="116632"/>
            <a:ext cx="8229600" cy="936104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Praktyka </a:t>
            </a:r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realizacji wymagań</a:t>
            </a:r>
            <a:endParaRPr lang="pl-PL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0363" y="1052736"/>
            <a:ext cx="8363272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Narzucony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przez regulatora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jednolity wzór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formularza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 sprawozdawczego i sposobu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prowadzenia wyliczeń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280920" cy="490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218" y="6453335"/>
            <a:ext cx="2143125" cy="4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623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Praktyka realizacji wymagań</a:t>
            </a:r>
            <a:endParaRPr lang="pl-PL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sz="2000" dirty="0" smtClean="0"/>
              <a:t>Kontrola </a:t>
            </a:r>
            <a:r>
              <a:rPr lang="pl-PL" sz="2000" dirty="0"/>
              <a:t>wypełniania obowiązku </a:t>
            </a:r>
            <a:r>
              <a:rPr lang="pl-PL" sz="2000" dirty="0" smtClean="0"/>
              <a:t>sprowadza się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do ilościowej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oceny realizacji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wymaganych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10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%</a:t>
            </a:r>
          </a:p>
          <a:p>
            <a:pPr marL="0" lvl="0" indent="0">
              <a:buNone/>
            </a:pPr>
            <a:endParaRPr lang="pl-PL" sz="2000" dirty="0" smtClean="0"/>
          </a:p>
          <a:p>
            <a:pPr lvl="0"/>
            <a:r>
              <a:rPr lang="pl-PL" sz="2000" dirty="0" smtClean="0"/>
              <a:t>KRRiT weryfikuje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jedynie jaskrawe przypadki złej jakości usług</a:t>
            </a:r>
            <a:r>
              <a:rPr lang="pl-PL" sz="2000" dirty="0" smtClean="0"/>
              <a:t>, szczególnie gdy informacje o małej ich przydatności nadpływają od niewidomych lub niesłyszących </a:t>
            </a:r>
          </a:p>
          <a:p>
            <a:pPr marL="0" lvl="0" indent="0">
              <a:buNone/>
            </a:pPr>
            <a:endParaRPr lang="pl-PL" sz="2000" dirty="0" smtClean="0"/>
          </a:p>
          <a:p>
            <a:r>
              <a:rPr lang="pl-PL" sz="2000" dirty="0" smtClean="0"/>
              <a:t>Ocena </a:t>
            </a:r>
            <a:r>
              <a:rPr lang="pl-PL" sz="2000" dirty="0"/>
              <a:t>wielkości udziału udostępnionych w programach </a:t>
            </a:r>
            <a:r>
              <a:rPr lang="pl-PL" sz="2000" dirty="0" smtClean="0"/>
              <a:t>audycji wykazała, </a:t>
            </a:r>
            <a:r>
              <a:rPr lang="pl-PL" sz="2000" dirty="0"/>
              <a:t>że obowiązek z nawiązką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zrealizowano w 77 programach</a:t>
            </a:r>
            <a:r>
              <a:rPr lang="pl-PL" sz="2000" dirty="0"/>
              <a:t>, z czego 37 to programy ogólnodostępne rozpowszechniane w naziemnej DVB-T. </a:t>
            </a:r>
          </a:p>
          <a:p>
            <a:pPr lvl="0"/>
            <a:endParaRPr lang="pl-PL" sz="2000" dirty="0" smtClean="0"/>
          </a:p>
          <a:p>
            <a:endParaRPr lang="pl-PL" sz="2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5021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Praktyka realizacji </a:t>
            </a:r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wymagań</a:t>
            </a:r>
            <a:b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b="1" i="1" dirty="0" smtClean="0">
                <a:solidFill>
                  <a:schemeClr val="accent1">
                    <a:lumMod val="75000"/>
                  </a:schemeClr>
                </a:solidFill>
              </a:rPr>
              <a:t>Telewizja Publiczna (TVP S.A)</a:t>
            </a:r>
            <a:endParaRPr lang="pl-PL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400600"/>
          </a:xfrm>
        </p:spPr>
        <p:txBody>
          <a:bodyPr>
            <a:noAutofit/>
          </a:bodyPr>
          <a:lstStyle/>
          <a:p>
            <a:pPr lvl="0"/>
            <a:r>
              <a:rPr lang="pl-PL" sz="2000" dirty="0" smtClean="0"/>
              <a:t>Nadawca publiczny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nie otrzymuje środków celowych </a:t>
            </a:r>
            <a:r>
              <a:rPr lang="pl-PL" sz="2000" dirty="0" smtClean="0"/>
              <a:t>na przystosowywanie  lub zakupy gotowych audycji </a:t>
            </a:r>
            <a:r>
              <a:rPr lang="pl-PL" sz="2000" dirty="0"/>
              <a:t>dostosowanych </a:t>
            </a:r>
            <a:r>
              <a:rPr lang="pl-PL" sz="2000" dirty="0" smtClean="0"/>
              <a:t>do oczekiwań niewidomych lub niesłyszących</a:t>
            </a:r>
          </a:p>
          <a:p>
            <a:pPr marL="0" lvl="0" indent="0">
              <a:buNone/>
            </a:pPr>
            <a:endParaRPr lang="pl-PL" sz="2000" dirty="0"/>
          </a:p>
          <a:p>
            <a:pPr lvl="0"/>
            <a:r>
              <a:rPr lang="pl-PL" sz="2000" dirty="0" smtClean="0"/>
              <a:t>W </a:t>
            </a:r>
            <a:r>
              <a:rPr lang="pl-PL" sz="2000" dirty="0"/>
              <a:t>ośrodku  </a:t>
            </a:r>
            <a:r>
              <a:rPr lang="pl-PL" sz="2000" dirty="0" err="1"/>
              <a:t>iTVP</a:t>
            </a:r>
            <a:r>
              <a:rPr lang="pl-PL" sz="2000" dirty="0"/>
              <a:t>-HD nadawcy publicznego TVP S.A. </a:t>
            </a:r>
            <a:r>
              <a:rPr lang="pl-PL" sz="2000" dirty="0" smtClean="0"/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powołano Sekcję ds. Oferty Programowej dla Niepełnosprawnych</a:t>
            </a:r>
            <a:r>
              <a:rPr lang="pl-PL" sz="2000" dirty="0"/>
              <a:t>, co ułatwia osiąganie </a:t>
            </a:r>
            <a:r>
              <a:rPr lang="pl-PL" sz="2000" dirty="0" smtClean="0"/>
              <a:t>stosunkowo dobrych efektów  </a:t>
            </a:r>
          </a:p>
          <a:p>
            <a:pPr marL="0" lvl="0" indent="0">
              <a:buNone/>
            </a:pPr>
            <a:endParaRPr lang="pl-PL" sz="2000" dirty="0" smtClean="0"/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Każdy z 12 ogólnopolskich programów nadawcy publicznego TVP S.A.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średnio dostarcza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więcej udostępnionych audycji niż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przeciętny program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nadawcy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komercyjnego</a:t>
            </a:r>
          </a:p>
          <a:p>
            <a:pPr marL="0" indent="0">
              <a:buNone/>
            </a:pPr>
            <a:endParaRPr lang="pl-PL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l-PL" sz="2000" dirty="0">
                <a:solidFill>
                  <a:srgbClr val="FF0000"/>
                </a:solidFill>
              </a:rPr>
              <a:t>Problem udziału wymaganego </a:t>
            </a:r>
            <a:r>
              <a:rPr lang="pl-PL" sz="2000" dirty="0" smtClean="0">
                <a:solidFill>
                  <a:srgbClr val="FF0000"/>
                </a:solidFill>
              </a:rPr>
              <a:t>„10</a:t>
            </a:r>
            <a:r>
              <a:rPr lang="pl-PL" sz="2000" dirty="0">
                <a:solidFill>
                  <a:srgbClr val="FF0000"/>
                </a:solidFill>
              </a:rPr>
              <a:t>% </a:t>
            </a:r>
            <a:r>
              <a:rPr lang="pl-PL" sz="2000" dirty="0" smtClean="0">
                <a:solidFill>
                  <a:srgbClr val="FF0000"/>
                </a:solidFill>
              </a:rPr>
              <a:t>minimum” </a:t>
            </a:r>
            <a:r>
              <a:rPr lang="pl-PL" sz="2000" dirty="0">
                <a:solidFill>
                  <a:srgbClr val="FF0000"/>
                </a:solidFill>
              </a:rPr>
              <a:t>występuję </a:t>
            </a:r>
            <a:r>
              <a:rPr lang="pl-PL" sz="2000" dirty="0" smtClean="0">
                <a:solidFill>
                  <a:srgbClr val="FF0000"/>
                </a:solidFill>
              </a:rPr>
              <a:t>w 15 regionalnych programach TVP </a:t>
            </a:r>
            <a:r>
              <a:rPr lang="pl-PL" sz="2000" dirty="0">
                <a:solidFill>
                  <a:srgbClr val="FF0000"/>
                </a:solidFill>
              </a:rPr>
              <a:t>S.A.  </a:t>
            </a:r>
            <a:endParaRPr lang="pl-PL" sz="2000" dirty="0" smtClean="0">
              <a:solidFill>
                <a:srgbClr val="FF0000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8771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Praktyka realizacji </a:t>
            </a:r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wymagań</a:t>
            </a:r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b="1" i="1" dirty="0" smtClean="0">
                <a:solidFill>
                  <a:schemeClr val="accent1">
                    <a:lumMod val="75000"/>
                  </a:schemeClr>
                </a:solidFill>
              </a:rPr>
              <a:t>udogodnienia w emisji satelitarnej  [1]</a:t>
            </a:r>
            <a:endParaRPr lang="pl-PL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572759"/>
              </p:ext>
            </p:extLst>
          </p:nvPr>
        </p:nvGraphicFramePr>
        <p:xfrm>
          <a:off x="395536" y="1412776"/>
          <a:ext cx="8435280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601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Praktyka realizacji wymagań</a:t>
            </a:r>
            <a:b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b="1" i="1" dirty="0">
                <a:solidFill>
                  <a:schemeClr val="accent1">
                    <a:lumMod val="75000"/>
                  </a:schemeClr>
                </a:solidFill>
              </a:rPr>
              <a:t>udogodnienia w emisji satelitarnej  </a:t>
            </a:r>
            <a:r>
              <a:rPr lang="pl-PL" sz="2000" b="1" i="1" dirty="0" smtClean="0">
                <a:solidFill>
                  <a:schemeClr val="accent1">
                    <a:lumMod val="75000"/>
                  </a:schemeClr>
                </a:solidFill>
              </a:rPr>
              <a:t>[2]</a:t>
            </a:r>
            <a:endParaRPr lang="pl-PL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923571"/>
              </p:ext>
            </p:extLst>
          </p:nvPr>
        </p:nvGraphicFramePr>
        <p:xfrm>
          <a:off x="251520" y="1556792"/>
          <a:ext cx="8579296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5880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  <a:t>Praktyka realizacji </a:t>
            </a:r>
            <a:r>
              <a:rPr lang="pl-PL" sz="3600" b="1" dirty="0" smtClean="0">
                <a:solidFill>
                  <a:schemeClr val="accent1">
                    <a:lumMod val="75000"/>
                  </a:schemeClr>
                </a:solidFill>
              </a:rPr>
              <a:t>wymagań</a:t>
            </a:r>
            <a:br>
              <a:rPr lang="pl-PL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200" b="1" i="1" dirty="0" smtClean="0">
                <a:solidFill>
                  <a:schemeClr val="accent1">
                    <a:lumMod val="75000"/>
                  </a:schemeClr>
                </a:solidFill>
              </a:rPr>
              <a:t>język migowy</a:t>
            </a:r>
            <a:endParaRPr lang="pl-PL" sz="2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000" dirty="0" smtClean="0"/>
          </a:p>
          <a:p>
            <a:r>
              <a:rPr lang="pl-PL" sz="2000" dirty="0" smtClean="0"/>
              <a:t>Średni </a:t>
            </a:r>
            <a:r>
              <a:rPr lang="pl-PL" sz="2000" dirty="0"/>
              <a:t>udział czasu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audycji z tłumaczeniami na język migowy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 ostatnim kwartale wyniósł 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1,98%, </a:t>
            </a:r>
            <a:endParaRPr lang="pl-PL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pl-PL" sz="2000" dirty="0" smtClean="0"/>
          </a:p>
          <a:p>
            <a:r>
              <a:rPr lang="pl-PL" sz="2000" dirty="0" smtClean="0"/>
              <a:t>Uzyskana </a:t>
            </a:r>
            <a:r>
              <a:rPr lang="pl-PL" sz="2000" dirty="0"/>
              <a:t>wyżej </a:t>
            </a:r>
            <a:r>
              <a:rPr lang="pl-PL" sz="2000" dirty="0" smtClean="0"/>
              <a:t>wielkość </a:t>
            </a:r>
            <a:r>
              <a:rPr lang="pl-PL" sz="2000" dirty="0"/>
              <a:t>jest </a:t>
            </a:r>
            <a:r>
              <a:rPr lang="pl-PL" sz="2000" dirty="0" smtClean="0"/>
              <a:t>zgodna </a:t>
            </a:r>
            <a:r>
              <a:rPr lang="pl-PL" sz="2000" dirty="0"/>
              <a:t>z tendencją występującą w innych krajach </a:t>
            </a:r>
            <a:r>
              <a:rPr lang="pl-PL" sz="2000" dirty="0" smtClean="0"/>
              <a:t>tj.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audycje z językiem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migowym stanowią ok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. 10% czasu audycji z napisami </a:t>
            </a:r>
            <a:endParaRPr lang="pl-PL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pl-PL" sz="2000" dirty="0" smtClean="0"/>
          </a:p>
          <a:p>
            <a:r>
              <a:rPr lang="pl-PL" sz="2000" dirty="0" smtClean="0"/>
              <a:t>Dwie wersje języków </a:t>
            </a:r>
            <a:r>
              <a:rPr lang="pl-PL" sz="2000" dirty="0"/>
              <a:t>migania </a:t>
            </a:r>
            <a:r>
              <a:rPr lang="pl-PL" sz="2000" dirty="0" smtClean="0"/>
              <a:t>i postulowany </a:t>
            </a:r>
            <a:r>
              <a:rPr lang="pl-PL" sz="2000" dirty="0"/>
              <a:t>udział </a:t>
            </a:r>
            <a:r>
              <a:rPr lang="pl-PL" sz="2000" dirty="0" smtClean="0"/>
              <a:t>przez niesłyszących : </a:t>
            </a:r>
          </a:p>
          <a:p>
            <a:pPr lvl="1"/>
            <a:r>
              <a:rPr lang="pl-PL" sz="2000" dirty="0" smtClean="0"/>
              <a:t>50</a:t>
            </a:r>
            <a:r>
              <a:rPr lang="pl-PL" sz="2000" dirty="0"/>
              <a:t>% w języku PJM  </a:t>
            </a:r>
            <a:endParaRPr lang="pl-PL" sz="2000" dirty="0" smtClean="0"/>
          </a:p>
          <a:p>
            <a:pPr lvl="1"/>
            <a:r>
              <a:rPr lang="pl-PL" sz="2000" dirty="0" smtClean="0"/>
              <a:t>50</a:t>
            </a:r>
            <a:r>
              <a:rPr lang="pl-PL" sz="2000" dirty="0"/>
              <a:t>%  w języku SJM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130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Rozmiar rynku telewizji w Polsce</a:t>
            </a:r>
            <a:endParaRPr lang="pl-PL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4784"/>
            <a:ext cx="7992888" cy="4752528"/>
          </a:xfrm>
        </p:spPr>
        <p:txBody>
          <a:bodyPr>
            <a:noAutofit/>
          </a:bodyPr>
          <a:lstStyle/>
          <a:p>
            <a:pPr lvl="0"/>
            <a:endParaRPr lang="pl-PL" sz="2800" dirty="0" smtClean="0"/>
          </a:p>
          <a:p>
            <a:pPr lvl="0"/>
            <a:r>
              <a:rPr lang="pl-PL" sz="2000" dirty="0" smtClean="0"/>
              <a:t>Liczba </a:t>
            </a:r>
            <a:r>
              <a:rPr lang="pl-PL" sz="2000" dirty="0"/>
              <a:t>mieszkańców  </a:t>
            </a:r>
            <a:r>
              <a:rPr lang="pl-PL" sz="2000" dirty="0" smtClean="0"/>
              <a:t>ok.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38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mln 484 tys</a:t>
            </a:r>
            <a:r>
              <a:rPr lang="pl-PL" sz="2000" dirty="0"/>
              <a:t>. osób</a:t>
            </a:r>
            <a:r>
              <a:rPr lang="pl-PL" sz="2000" dirty="0" smtClean="0"/>
              <a:t>.</a:t>
            </a:r>
          </a:p>
          <a:p>
            <a:pPr marL="0" lvl="0" indent="0">
              <a:buNone/>
            </a:pPr>
            <a:endParaRPr lang="pl-PL" sz="2000" dirty="0"/>
          </a:p>
          <a:p>
            <a:r>
              <a:rPr lang="pl-PL" sz="2000" dirty="0" smtClean="0"/>
              <a:t> Blisko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130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polskojęzycznych programów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telewizyjnych</a:t>
            </a:r>
            <a:r>
              <a:rPr lang="pl-PL" sz="2000" dirty="0" smtClean="0"/>
              <a:t>, o udziale  </a:t>
            </a:r>
            <a:r>
              <a:rPr lang="pl-PL" sz="2000" dirty="0"/>
              <a:t>SHR= 0,01% </a:t>
            </a:r>
            <a:r>
              <a:rPr lang="pl-PL" sz="2000" dirty="0" smtClean="0"/>
              <a:t>lub więcej </a:t>
            </a:r>
          </a:p>
          <a:p>
            <a:endParaRPr lang="pl-PL" sz="2000" dirty="0"/>
          </a:p>
          <a:p>
            <a:pPr lvl="0"/>
            <a:r>
              <a:rPr lang="pl-PL" sz="2000" dirty="0"/>
              <a:t>na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91 programów koncesjonowanych w Polsce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dirty="0" smtClean="0"/>
              <a:t>SHR </a:t>
            </a:r>
            <a:r>
              <a:rPr lang="pl-PL" sz="2000" dirty="0"/>
              <a:t>=0,01 i więcej posiada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68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programów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l-PL" sz="2000" dirty="0" smtClean="0"/>
          </a:p>
          <a:p>
            <a:pPr marL="0" lvl="0" indent="0">
              <a:buNone/>
            </a:pPr>
            <a:endParaRPr lang="pl-PL" sz="2000" dirty="0"/>
          </a:p>
          <a:p>
            <a:pPr lvl="0"/>
            <a:endParaRPr lang="pl-PL" sz="2000" dirty="0" smtClean="0"/>
          </a:p>
          <a:p>
            <a:pPr lvl="0"/>
            <a:endParaRPr lang="pl-PL" sz="2000" dirty="0"/>
          </a:p>
          <a:p>
            <a:pPr lvl="0"/>
            <a:endParaRPr lang="pl-PL" sz="2000" dirty="0" smtClean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182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accent1">
                    <a:lumMod val="75000"/>
                  </a:schemeClr>
                </a:solidFill>
              </a:rPr>
              <a:t>Praktyka realizacji </a:t>
            </a:r>
            <a:r>
              <a:rPr lang="pl-PL" sz="3600" b="1" dirty="0" smtClean="0">
                <a:solidFill>
                  <a:schemeClr val="accent1">
                    <a:lumMod val="75000"/>
                  </a:schemeClr>
                </a:solidFill>
              </a:rPr>
              <a:t>wymagań</a:t>
            </a:r>
            <a:br>
              <a:rPr lang="pl-PL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200" b="1" i="1" dirty="0" smtClean="0">
                <a:solidFill>
                  <a:schemeClr val="accent1">
                    <a:lumMod val="75000"/>
                  </a:schemeClr>
                </a:solidFill>
              </a:rPr>
              <a:t>język migowy [emisja naziemna]</a:t>
            </a:r>
            <a:endParaRPr lang="pl-PL" sz="2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382749"/>
              </p:ext>
            </p:extLst>
          </p:nvPr>
        </p:nvGraphicFramePr>
        <p:xfrm>
          <a:off x="457200" y="1600200"/>
          <a:ext cx="8291264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1514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Praktyka realizacji wymagań</a:t>
            </a:r>
            <a:b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b="1" i="1" dirty="0" smtClean="0">
                <a:solidFill>
                  <a:schemeClr val="accent1">
                    <a:lumMod val="75000"/>
                  </a:schemeClr>
                </a:solidFill>
              </a:rPr>
              <a:t>audycje  z napisami</a:t>
            </a:r>
            <a:endParaRPr lang="pl-PL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Audycje i filmy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z napisami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chętnie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są udostępniane przez nadawców</a:t>
            </a:r>
            <a:r>
              <a:rPr lang="pl-PL" sz="2000" dirty="0"/>
              <a:t>, co </a:t>
            </a:r>
            <a:r>
              <a:rPr lang="pl-PL" sz="2000" dirty="0" smtClean="0"/>
              <a:t>pokrywa </a:t>
            </a:r>
            <a:r>
              <a:rPr lang="pl-PL" sz="2000" dirty="0"/>
              <a:t>się z tendencją występującą w innych </a:t>
            </a:r>
            <a:r>
              <a:rPr lang="pl-PL" sz="2000" dirty="0" smtClean="0"/>
              <a:t>krajach</a:t>
            </a:r>
          </a:p>
          <a:p>
            <a:pPr marL="0" indent="0">
              <a:buNone/>
            </a:pPr>
            <a:endParaRPr lang="pl-PL" sz="2000" dirty="0"/>
          </a:p>
          <a:p>
            <a:r>
              <a:rPr lang="pl-PL" sz="2000" dirty="0"/>
              <a:t>Napisy są formą udostępniania najbardziej preferowaną przez </a:t>
            </a:r>
            <a:r>
              <a:rPr lang="pl-PL" sz="2000" dirty="0" smtClean="0"/>
              <a:t>niesłyszących, </a:t>
            </a:r>
            <a:r>
              <a:rPr lang="pl-PL" sz="2000" dirty="0"/>
              <a:t>choć zaznaczają, że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 ich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środowisku istnieje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problem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analfabetyzmu </a:t>
            </a:r>
          </a:p>
          <a:p>
            <a:pPr marL="0" indent="0">
              <a:buNone/>
            </a:pPr>
            <a:endParaRPr lang="pl-PL" sz="2000" dirty="0"/>
          </a:p>
          <a:p>
            <a:r>
              <a:rPr lang="pl-PL" sz="2000" dirty="0" smtClean="0"/>
              <a:t>Mimo </a:t>
            </a:r>
            <a:r>
              <a:rPr lang="pl-PL" sz="2000" dirty="0"/>
              <a:t>tego, że język polski jest fleksyjny, to wg. zapewnień </a:t>
            </a:r>
            <a:r>
              <a:rPr lang="pl-PL" sz="2000" dirty="0" smtClean="0"/>
              <a:t>TVP S.A oraz Polsko-Japońskiej Wyższej Szkoły Technik Komputerowych próby automatycznego przekładu języka mówionego na pisany zaczynają </a:t>
            </a:r>
            <a:r>
              <a:rPr lang="pl-PL" sz="2000" dirty="0"/>
              <a:t>przynosić interesujące </a:t>
            </a:r>
            <a:r>
              <a:rPr lang="pl-PL" sz="2000" dirty="0" smtClean="0"/>
              <a:t>efekty </a:t>
            </a:r>
            <a:endParaRPr lang="pl-PL" sz="2000" dirty="0"/>
          </a:p>
          <a:p>
            <a:endParaRPr lang="pl-PL" sz="20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986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Praktyka realizacji wymagań</a:t>
            </a:r>
            <a:b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b="1" i="1" dirty="0" smtClean="0">
                <a:solidFill>
                  <a:schemeClr val="accent1">
                    <a:lumMod val="75000"/>
                  </a:schemeClr>
                </a:solidFill>
              </a:rPr>
              <a:t>audycje  z napisami</a:t>
            </a:r>
            <a:endParaRPr lang="pl-PL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208911" cy="538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702" y="623731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3054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000" dirty="0" smtClean="0"/>
          </a:p>
          <a:p>
            <a:r>
              <a:rPr lang="pl-PL" sz="2000" dirty="0" smtClean="0"/>
              <a:t>W badanym 2013 – 2014 r. okresie </a:t>
            </a:r>
            <a:r>
              <a:rPr lang="pl-PL" sz="2000" dirty="0"/>
              <a:t>na 85 programów satelitarnych i naziemnych,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audiodeskrypcję zastosowano w 26 programach i wynosiła od 6 do 182 godzin</a:t>
            </a:r>
            <a:r>
              <a:rPr lang="pl-PL" sz="2000" dirty="0"/>
              <a:t> </a:t>
            </a:r>
            <a:r>
              <a:rPr lang="pl-PL" sz="2000" dirty="0" smtClean="0"/>
              <a:t>kwartalnie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Audiodeskrypcja jest najbardziej złożonym zadaniem pod względem produkcyjnym i twórczym</a:t>
            </a:r>
          </a:p>
          <a:p>
            <a:endParaRPr lang="pl-PL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l-PL" sz="2000" dirty="0" smtClean="0"/>
              <a:t>Pożądane jest 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skodyfikowanie i ujednolicenie zaleceń </a:t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/>
              <a:t> do tworzenia i emitowania audiodeskrypcji</a:t>
            </a:r>
          </a:p>
          <a:p>
            <a:endParaRPr lang="pl-PL" sz="2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Praktyka realizacji wymagań</a:t>
            </a:r>
            <a:b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b="1" i="1" dirty="0" smtClean="0">
                <a:solidFill>
                  <a:schemeClr val="accent1">
                    <a:lumMod val="75000"/>
                  </a:schemeClr>
                </a:solidFill>
              </a:rPr>
              <a:t>audiodeskrypcja </a:t>
            </a:r>
            <a:endParaRPr lang="pl-PL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702" y="623731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2343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Praktyka realizacji wymagań</a:t>
            </a:r>
            <a:b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b="1" i="1" dirty="0" smtClean="0">
                <a:solidFill>
                  <a:schemeClr val="accent1">
                    <a:lumMod val="75000"/>
                  </a:schemeClr>
                </a:solidFill>
              </a:rPr>
              <a:t>audiodeskrypcja </a:t>
            </a:r>
            <a:endParaRPr lang="pl-PL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Symbol zastępczy zawartości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4442625"/>
              </p:ext>
            </p:extLst>
          </p:nvPr>
        </p:nvGraphicFramePr>
        <p:xfrm>
          <a:off x="395536" y="1556792"/>
          <a:ext cx="8424936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702" y="623731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8962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112568"/>
          </a:xfrm>
        </p:spPr>
        <p:txBody>
          <a:bodyPr>
            <a:noAutofit/>
          </a:bodyPr>
          <a:lstStyle/>
          <a:p>
            <a:r>
              <a:rPr lang="pl-PL" sz="2000" dirty="0" smtClean="0"/>
              <a:t>Dla </a:t>
            </a:r>
            <a:r>
              <a:rPr lang="pl-PL" sz="2000" dirty="0"/>
              <a:t>wypełniania </a:t>
            </a:r>
            <a:r>
              <a:rPr lang="pl-PL" sz="2000" dirty="0" smtClean="0"/>
              <a:t>planowanych 50</a:t>
            </a:r>
            <a:r>
              <a:rPr lang="pl-PL" sz="2000" dirty="0"/>
              <a:t>%  </a:t>
            </a:r>
            <a:r>
              <a:rPr lang="pl-PL" sz="2000" dirty="0" smtClean="0"/>
              <a:t>obowiązkowych </a:t>
            </a:r>
            <a:r>
              <a:rPr lang="pl-PL" sz="2000" dirty="0"/>
              <a:t>udogod</a:t>
            </a:r>
            <a:r>
              <a:rPr lang="pl-PL" sz="2000" dirty="0" smtClean="0"/>
              <a:t>nień w </a:t>
            </a:r>
            <a:r>
              <a:rPr lang="pl-PL" sz="2000" dirty="0"/>
              <a:t>programach telewizyjnych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niezbędne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jest  powstanie samodzielnej gałęzi gospodarki medialnej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- usług dla nadawców 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udostępniane </a:t>
            </a:r>
            <a:r>
              <a:rPr lang="pl-PL" sz="2000" dirty="0"/>
              <a:t>audycje są kierowane do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osób o różnym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stopniu umiejętności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posługiwania się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nowoczesnymi urządzeniami,</a:t>
            </a:r>
            <a:r>
              <a:rPr lang="pl-PL" sz="2000" dirty="0" smtClean="0"/>
              <a:t> w tym  telewizorami. Wymaga to edukacji nie tylko niepełnosprawnych użytkowników</a:t>
            </a:r>
          </a:p>
          <a:p>
            <a:pPr marL="0" indent="0">
              <a:buNone/>
            </a:pPr>
            <a:endParaRPr lang="pl-PL" sz="2000" dirty="0"/>
          </a:p>
          <a:p>
            <a:pPr lvl="0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Wiedza o ostatecznej skuteczności dotarcia udogodnień do odbiorców </a:t>
            </a:r>
            <a:r>
              <a:rPr lang="pl-PL" sz="2000" dirty="0" smtClean="0"/>
              <a:t>może nie </a:t>
            </a:r>
            <a:r>
              <a:rPr lang="pl-PL" sz="2000" dirty="0"/>
              <a:t>być </a:t>
            </a:r>
            <a:r>
              <a:rPr lang="pl-PL" sz="2000" dirty="0" smtClean="0"/>
              <a:t>pełna </a:t>
            </a:r>
            <a:r>
              <a:rPr lang="pl-PL" sz="2000" dirty="0"/>
              <a:t>ze względu na wielość platform dystrybucji i </a:t>
            </a:r>
            <a:r>
              <a:rPr lang="pl-PL" sz="2000" dirty="0" smtClean="0"/>
              <a:t>trudności </a:t>
            </a:r>
            <a:r>
              <a:rPr lang="pl-PL" sz="2000" dirty="0"/>
              <a:t>ich </a:t>
            </a:r>
            <a:r>
              <a:rPr lang="pl-PL" sz="2000" dirty="0" smtClean="0"/>
              <a:t>kontroli</a:t>
            </a:r>
          </a:p>
          <a:p>
            <a:pPr marL="0" lvl="0" indent="0">
              <a:buNone/>
            </a:pPr>
            <a:endParaRPr lang="pl-PL" sz="2000" dirty="0" smtClean="0"/>
          </a:p>
          <a:p>
            <a:r>
              <a:rPr lang="pl-PL" sz="2000" dirty="0" smtClean="0"/>
              <a:t>Tylko współpraca pomiędzy nadawcami, dystrybutorami a niewidomymi lub niesłyszącymi jest w stanie zapewnić właściwą jakość udogodnień, czego nie są w stanie zagwarantować  wyłącznie regulacje prawne.</a:t>
            </a:r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Praktyka realizacji wymagań</a:t>
            </a:r>
            <a:b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b="1" i="1" dirty="0" smtClean="0">
                <a:solidFill>
                  <a:schemeClr val="accent1">
                    <a:lumMod val="75000"/>
                  </a:schemeClr>
                </a:solidFill>
              </a:rPr>
              <a:t>wnioski </a:t>
            </a:r>
            <a:endParaRPr lang="pl-PL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702" y="623731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6282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340768"/>
            <a:ext cx="8712968" cy="5213176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pl-PL" sz="2000" dirty="0"/>
              <a:t>Nadawcy szybko uczą się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formalnie spełniać obowiązki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nie zawsze mając na uwadze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przydatność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udostępnianych audycji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457200" lvl="1" indent="0">
              <a:buNone/>
            </a:pPr>
            <a:endParaRPr lang="pl-PL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zęsto realizują ilościowe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wymogi ustawy 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poprzez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rozpowszechnianie audycji z udogodnieniami w porze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nocnej</a:t>
            </a:r>
          </a:p>
          <a:p>
            <a:pPr marL="457200" lvl="1" indent="0">
              <a:buNone/>
            </a:pP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stosują napisy w audycjach z niezwykle ubogą warstwą dźwiękową, </a:t>
            </a:r>
            <a:r>
              <a:rPr lang="pl-PL" sz="2000" dirty="0" smtClean="0"/>
              <a:t>ograniczająca się do pojedynczych słów czy muzyki ilustracyjnej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pl-PL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 smtClean="0"/>
              <a:t>stosują audiodeskrypcję </a:t>
            </a:r>
            <a:r>
              <a:rPr lang="pl-PL" sz="2000" dirty="0"/>
              <a:t>w programach telewizyjnych </a:t>
            </a:r>
            <a:r>
              <a:rPr lang="pl-PL" sz="2000" dirty="0" smtClean="0"/>
              <a:t>w </a:t>
            </a:r>
            <a:r>
              <a:rPr lang="pl-PL" sz="2000" dirty="0"/>
              <a:t>gatunku : 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debata, tok show czy serwis informacyjny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co niewidomi traktują jako nieprzydatne</a:t>
            </a:r>
          </a:p>
          <a:p>
            <a:pPr marL="457200" lvl="1" indent="0">
              <a:buNone/>
            </a:pPr>
            <a:endParaRPr lang="pl-PL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 smtClean="0"/>
              <a:t>częste </a:t>
            </a:r>
            <a:r>
              <a:rPr lang="pl-PL" sz="2000" dirty="0"/>
              <a:t>powtarzanie </a:t>
            </a:r>
            <a:r>
              <a:rPr lang="pl-PL" sz="2000" dirty="0" smtClean="0"/>
              <a:t>udostępnionych audycji </a:t>
            </a:r>
            <a:r>
              <a:rPr lang="pl-PL" sz="2000" dirty="0"/>
              <a:t>jest akceptowane przez samych niepełnosprawnych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pl-PL" sz="2000" dirty="0"/>
          </a:p>
          <a:p>
            <a:pPr lvl="1"/>
            <a:endParaRPr lang="pl-PL" sz="2400" dirty="0"/>
          </a:p>
          <a:p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Praktyka realizacji wymagań</a:t>
            </a:r>
            <a:b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b="1" i="1" dirty="0" smtClean="0">
                <a:solidFill>
                  <a:schemeClr val="accent1">
                    <a:lumMod val="75000"/>
                  </a:schemeClr>
                </a:solidFill>
              </a:rPr>
              <a:t>wnioski </a:t>
            </a:r>
            <a:endParaRPr lang="pl-PL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702" y="623731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6958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285184"/>
          </a:xfrm>
        </p:spPr>
        <p:txBody>
          <a:bodyPr>
            <a:noAutofit/>
          </a:bodyPr>
          <a:lstStyle/>
          <a:p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Omawiana „materia” wymyka się stosowaniu „twardych” zasad regulacyjnych</a:t>
            </a:r>
          </a:p>
          <a:p>
            <a:pPr marL="0" indent="0">
              <a:buNone/>
            </a:pPr>
            <a:r>
              <a:rPr lang="pl-PL" sz="2000" dirty="0" smtClean="0"/>
              <a:t> </a:t>
            </a:r>
          </a:p>
          <a:p>
            <a:r>
              <a:rPr lang="pl-PL" sz="2000" dirty="0" smtClean="0"/>
              <a:t>Dlatego wskazane i przydatne byłoby elastyczne i refleksyjne podejście do egzekwowania obowiązków, co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(choć tylko w pewnym sensie!) </a:t>
            </a:r>
            <a:r>
              <a:rPr lang="pl-PL" sz="2000" dirty="0" smtClean="0"/>
              <a:t>pozostaje w sprzeczności z kodeksowymi zasadami działania </a:t>
            </a:r>
            <a:r>
              <a:rPr lang="pl-PL" sz="2000" dirty="0"/>
              <a:t>administracji </a:t>
            </a:r>
            <a:endParaRPr lang="pl-PL" sz="2000" dirty="0" smtClean="0"/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Bez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zmian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 mentalności i nastawieniu, bez większego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altruizm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 społeczeństwie </a:t>
            </a:r>
            <a:r>
              <a:rPr lang="pl-PL" sz="2000" dirty="0" smtClean="0"/>
              <a:t>potrzeba </a:t>
            </a:r>
            <a:r>
              <a:rPr lang="pl-PL" sz="2000" dirty="0"/>
              <a:t>udostępniania audycji niewidomym i niesłyszącym nigdy nie będzie trafiać na podatny grunt społeczny, biznesowy </a:t>
            </a:r>
            <a:endParaRPr lang="pl-PL" sz="2000" dirty="0" smtClean="0"/>
          </a:p>
          <a:p>
            <a:pPr marL="0" indent="0">
              <a:buNone/>
            </a:pPr>
            <a:endParaRPr lang="pl-PL" sz="2000" dirty="0"/>
          </a:p>
          <a:p>
            <a:r>
              <a:rPr lang="pl-PL" sz="2000" dirty="0" smtClean="0"/>
              <a:t>Dlatego sądzimy (niestety!) </a:t>
            </a:r>
            <a:r>
              <a:rPr lang="pl-PL" sz="2000" dirty="0"/>
              <a:t>że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 bliskiej 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i średniej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perspektywie nie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będzie można w Polsce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zrezygnować ze stosowania metod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przymusu administracyjnego </a:t>
            </a:r>
          </a:p>
          <a:p>
            <a:endParaRPr lang="pl-PL" sz="24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Praktyka realizacji wymagań</a:t>
            </a:r>
            <a:b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b="1" i="1" dirty="0" smtClean="0">
                <a:solidFill>
                  <a:schemeClr val="accent1">
                    <a:lumMod val="75000"/>
                  </a:schemeClr>
                </a:solidFill>
              </a:rPr>
              <a:t>uwarunkowania kulturowe</a:t>
            </a:r>
            <a:endParaRPr lang="pl-PL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702" y="623731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19551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925144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endParaRPr lang="pl-PL" sz="4000" b="1" dirty="0" smtClean="0"/>
          </a:p>
          <a:p>
            <a:pPr marL="0" lvl="0" indent="0" algn="ctr">
              <a:buNone/>
            </a:pPr>
            <a:r>
              <a:rPr lang="pl-PL" sz="4000" b="1" dirty="0" smtClean="0">
                <a:solidFill>
                  <a:schemeClr val="accent1">
                    <a:lumMod val="75000"/>
                  </a:schemeClr>
                </a:solidFill>
              </a:rPr>
              <a:t>Dziękuję za uwagę</a:t>
            </a:r>
          </a:p>
          <a:p>
            <a:pPr marL="0" lvl="0" indent="0" algn="ctr">
              <a:buNone/>
            </a:pPr>
            <a:endParaRPr lang="pl-PL" sz="4000" dirty="0" smtClean="0"/>
          </a:p>
          <a:p>
            <a:pPr marL="0" lvl="0" indent="0" algn="r">
              <a:buNone/>
            </a:pPr>
            <a:r>
              <a:rPr lang="pl-PL" sz="2800" dirty="0" smtClean="0"/>
              <a:t>.</a:t>
            </a:r>
          </a:p>
          <a:p>
            <a:pPr marL="0" lvl="0" indent="0" algn="r">
              <a:buNone/>
            </a:pP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Departament Monitoringu</a:t>
            </a:r>
          </a:p>
          <a:p>
            <a:pPr marL="0" lvl="0" indent="0" algn="r">
              <a:buNone/>
            </a:pP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Biura Krajowej Rady Radiofonii i Telewizji</a:t>
            </a:r>
          </a:p>
          <a:p>
            <a:pPr marL="0" lvl="0" indent="0" algn="r">
              <a:buNone/>
            </a:pP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lvl="0" indent="0" algn="r">
              <a:buNone/>
            </a:pPr>
            <a:r>
              <a:rPr lang="pl-PL" sz="2000" i="1" dirty="0" smtClean="0"/>
              <a:t>Warszawa </a:t>
            </a:r>
            <a:r>
              <a:rPr lang="pl-PL" sz="2000" i="1" dirty="0"/>
              <a:t>czerwiec 2015 r</a:t>
            </a:r>
            <a:r>
              <a:rPr lang="pl-PL" sz="2000" i="1" dirty="0" smtClean="0"/>
              <a:t> </a:t>
            </a:r>
          </a:p>
          <a:p>
            <a:pPr marL="0" lvl="0" indent="0" algn="r">
              <a:buNone/>
            </a:pPr>
            <a:r>
              <a:rPr lang="pl-PL" sz="2000" i="1" dirty="0" smtClean="0"/>
              <a:t>Opracował </a:t>
            </a:r>
          </a:p>
          <a:p>
            <a:pPr marL="0" lvl="0" indent="0" algn="r">
              <a:buNone/>
            </a:pPr>
            <a:r>
              <a:rPr lang="pl-PL" sz="2000" b="1" i="1" dirty="0" smtClean="0"/>
              <a:t>Ryszard Okoń</a:t>
            </a:r>
          </a:p>
          <a:p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55366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Rynek telewizji w Polsce</a:t>
            </a:r>
            <a:endParaRPr lang="pl-PL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896" cy="4765713"/>
          </a:xfrm>
        </p:spPr>
        <p:txBody>
          <a:bodyPr>
            <a:noAutofit/>
          </a:bodyPr>
          <a:lstStyle/>
          <a:p>
            <a:r>
              <a:rPr lang="pl-PL" sz="2000" dirty="0" smtClean="0"/>
              <a:t>Udział  </a:t>
            </a:r>
            <a:r>
              <a:rPr lang="pl-PL" sz="2000" dirty="0"/>
              <a:t>SHR </a:t>
            </a:r>
            <a:r>
              <a:rPr lang="pl-PL" sz="2000" dirty="0" smtClean="0"/>
              <a:t>widzów oglądających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68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programów</a:t>
            </a:r>
            <a:r>
              <a:rPr lang="pl-PL" sz="2000" b="1" dirty="0" smtClean="0"/>
              <a:t> </a:t>
            </a:r>
            <a:r>
              <a:rPr lang="pl-PL" sz="2000" dirty="0" smtClean="0"/>
              <a:t>z </a:t>
            </a:r>
            <a:r>
              <a:rPr lang="pl-PL" sz="2000" dirty="0"/>
              <a:t>koncesją </a:t>
            </a:r>
            <a:r>
              <a:rPr lang="pl-PL" sz="2000" dirty="0" smtClean="0"/>
              <a:t>polską wynosi </a:t>
            </a:r>
            <a:r>
              <a:rPr lang="pl-PL" sz="2000" dirty="0"/>
              <a:t>ok</a:t>
            </a:r>
            <a:r>
              <a:rPr lang="pl-PL" sz="2000" dirty="0" smtClean="0"/>
              <a:t>.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85%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pl-PL" sz="2000" dirty="0" smtClean="0"/>
          </a:p>
          <a:p>
            <a:pPr lvl="0"/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12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programów publicznej telewizji TVP S.A.,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(o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ogólnopolskim zasięgu technicznym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rozpowszechniania) posiada ok. 31% w udziale SHR </a:t>
            </a:r>
          </a:p>
          <a:p>
            <a:pPr marL="0" lvl="0" indent="0">
              <a:buNone/>
            </a:pPr>
            <a:endParaRPr lang="pl-PL" sz="2000" b="1" dirty="0" smtClean="0"/>
          </a:p>
          <a:p>
            <a:pPr lvl="0"/>
            <a:r>
              <a:rPr lang="pl-PL" sz="2000" dirty="0" smtClean="0"/>
              <a:t>Z naziemnej telewizji DVB-T </a:t>
            </a:r>
            <a:r>
              <a:rPr lang="pl-PL" sz="2000" dirty="0"/>
              <a:t>po uruchomieniu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3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bezpłatnych multipleksów znowu korzysta ok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41% odbiorców (w tym 11%  korzysta również z kabla bądź satelity) odbiorców </a:t>
            </a:r>
            <a:r>
              <a:rPr lang="pl-PL" sz="2000" dirty="0" smtClean="0"/>
              <a:t>w stosunku do odbiorców  pozostałej, płatnej TV ; kablowej i satelitarnej</a:t>
            </a:r>
            <a:endParaRPr lang="pl-PL" sz="2000" dirty="0"/>
          </a:p>
          <a:p>
            <a:pPr marL="0" indent="0">
              <a:buNone/>
            </a:pPr>
            <a:endParaRPr lang="pl-PL" sz="24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724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Społeczne przesłanki </a:t>
            </a:r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stosowania </a:t>
            </a:r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udogodnień</a:t>
            </a:r>
            <a:endParaRPr lang="pl-PL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l-PL" sz="1800" dirty="0" smtClean="0"/>
          </a:p>
          <a:p>
            <a:pPr lvl="0"/>
            <a:r>
              <a:rPr lang="pl-PL" sz="2000" dirty="0" smtClean="0"/>
              <a:t>Liczba </a:t>
            </a:r>
            <a:r>
              <a:rPr lang="pl-PL" sz="2000" dirty="0"/>
              <a:t>osób całkowicie niewidomych lub niesłyszących przekracza </a:t>
            </a:r>
            <a:endParaRPr lang="pl-PL" sz="2000" dirty="0" smtClean="0"/>
          </a:p>
          <a:p>
            <a:pPr marL="0" lvl="0" indent="0">
              <a:buNone/>
            </a:pPr>
            <a:r>
              <a:rPr lang="pl-PL" sz="2000" dirty="0"/>
              <a:t> </a:t>
            </a:r>
            <a:r>
              <a:rPr lang="pl-PL" sz="2000" dirty="0" smtClean="0"/>
              <a:t>     ok</a:t>
            </a:r>
            <a:r>
              <a:rPr lang="pl-PL" sz="2000" dirty="0"/>
              <a:t>.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200 tys.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osób</a:t>
            </a:r>
          </a:p>
          <a:p>
            <a:pPr marL="0" lvl="0" indent="0">
              <a:buNone/>
            </a:pPr>
            <a:endParaRPr lang="pl-PL" sz="2000" dirty="0"/>
          </a:p>
          <a:p>
            <a:pPr lvl="0"/>
            <a:r>
              <a:rPr lang="pl-PL" sz="2000" dirty="0"/>
              <a:t>Liczba osób z dysfunkcjonalnym wzrokiem lub słuchem jest szacowana na ok</a:t>
            </a:r>
            <a:r>
              <a:rPr lang="pl-PL" sz="20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2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mln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lvl="0" indent="0">
              <a:buNone/>
            </a:pPr>
            <a:endParaRPr lang="pl-PL" sz="2000" dirty="0"/>
          </a:p>
          <a:p>
            <a:pPr lvl="0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Łączna liczba osób zainteresowanych lub dostrzegających korzyści z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ułatwień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 dostępie do zawartości przekazów audiowizualnych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może wynosić więcej niż 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2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mln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3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Ramy  prawne EU</a:t>
            </a:r>
            <a:endParaRPr lang="pl-PL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700808"/>
            <a:ext cx="7488832" cy="420933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Dyrektywa Parlamentu Europejskiego </a:t>
            </a:r>
          </a:p>
          <a:p>
            <a:pPr marL="0" lvl="0" indent="0">
              <a:buNone/>
            </a:pPr>
            <a:endParaRPr lang="pl-PL" sz="2400" dirty="0" smtClean="0"/>
          </a:p>
          <a:p>
            <a:pPr lvl="0"/>
            <a:r>
              <a:rPr lang="pl-PL" sz="2000" dirty="0" smtClean="0"/>
              <a:t>Art</a:t>
            </a:r>
            <a:r>
              <a:rPr lang="pl-PL" sz="2000" dirty="0"/>
              <a:t>. 7 dyrektywy (2010/13/UE) </a:t>
            </a:r>
            <a:r>
              <a:rPr lang="pl-PL" sz="2000" dirty="0" smtClean="0"/>
              <a:t>z </a:t>
            </a:r>
            <a:r>
              <a:rPr lang="pl-PL" sz="2000" dirty="0"/>
              <a:t>dnia 10 marca 2010 r. stanowi:  </a:t>
            </a:r>
            <a:endParaRPr lang="pl-PL" sz="2000" dirty="0" smtClean="0"/>
          </a:p>
          <a:p>
            <a:pPr marL="0" lvl="0" indent="0">
              <a:buNone/>
            </a:pPr>
            <a:r>
              <a:rPr lang="pl-PL" sz="2000" dirty="0" smtClean="0"/>
              <a:t> </a:t>
            </a:r>
          </a:p>
          <a:p>
            <a:pPr marL="457200" lvl="1" indent="0">
              <a:buNone/>
            </a:pPr>
            <a:r>
              <a:rPr lang="pl-PL" sz="2000" dirty="0" smtClean="0"/>
              <a:t>„</a:t>
            </a:r>
            <a:r>
              <a:rPr lang="pl-PL" sz="2000" dirty="0"/>
              <a:t>Państwa członkowskie zachęcają dostawców usług medialnych podlegających ich jurysdykcji do zapewniania, by świadczone przez nich usługi stawały się stopniowo dostępne dla osób z upośledzeniem wzroku lub słuchu </a:t>
            </a:r>
            <a:r>
              <a:rPr lang="pl-PL" sz="2000" dirty="0" smtClean="0"/>
              <a:t>”</a:t>
            </a:r>
            <a:endParaRPr lang="pl-PL" sz="20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413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Ramy prawne PL</a:t>
            </a:r>
            <a:endParaRPr lang="pl-PL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518457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art. 18 a ust. 1 ustawy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i rozporządzenie ;</a:t>
            </a:r>
          </a:p>
          <a:p>
            <a:pPr marL="0" lvl="0" indent="0">
              <a:buNone/>
            </a:pPr>
            <a:endParaRPr lang="pl-PL" sz="2000" dirty="0"/>
          </a:p>
          <a:p>
            <a:pPr marL="547688" lvl="1" indent="-457200">
              <a:buFontTx/>
              <a:buChar char="-"/>
            </a:pPr>
            <a:r>
              <a:rPr lang="pl-PL" sz="2000" dirty="0" smtClean="0"/>
              <a:t>zobowiązuje </a:t>
            </a:r>
            <a:r>
              <a:rPr lang="pl-PL" sz="2000" dirty="0"/>
              <a:t>nadawców do nadawania we wszystkich programach telewizyjnych </a:t>
            </a:r>
            <a:r>
              <a:rPr lang="pl-PL" sz="2000" dirty="0" smtClean="0"/>
              <a:t>w </a:t>
            </a:r>
            <a:r>
              <a:rPr lang="pl-PL" sz="2000" b="1" dirty="0" smtClean="0"/>
              <a:t>10% czasu </a:t>
            </a:r>
            <a:r>
              <a:rPr lang="pl-PL" sz="2000" dirty="0" smtClean="0"/>
              <a:t>- audycji </a:t>
            </a:r>
            <a:r>
              <a:rPr lang="pl-PL" sz="2000" dirty="0"/>
              <a:t>udostępnionych </a:t>
            </a:r>
            <a:r>
              <a:rPr lang="pl-PL" sz="2000" dirty="0" smtClean="0"/>
              <a:t>osobom </a:t>
            </a:r>
            <a:r>
              <a:rPr lang="pl-PL" sz="2000" dirty="0"/>
              <a:t>niewidomym i </a:t>
            </a:r>
            <a:r>
              <a:rPr lang="pl-PL" sz="2000" dirty="0" smtClean="0"/>
              <a:t>niesłyszącym z </a:t>
            </a:r>
            <a:r>
              <a:rPr lang="pl-PL" sz="2000" dirty="0"/>
              <a:t>pomocą </a:t>
            </a:r>
            <a:r>
              <a:rPr lang="pl-PL" sz="2000" dirty="0" smtClean="0"/>
              <a:t>dodatkowych środków przekazu </a:t>
            </a:r>
            <a:r>
              <a:rPr lang="pl-PL" sz="2000" dirty="0"/>
              <a:t>:  napisy dla niesłyszących, tłumaczenia na język migowy i </a:t>
            </a:r>
            <a:r>
              <a:rPr lang="pl-PL" sz="2000" dirty="0" err="1" smtClean="0"/>
              <a:t>audiodeskrypcja</a:t>
            </a:r>
            <a:endParaRPr lang="pl-PL" sz="2000" dirty="0" smtClean="0"/>
          </a:p>
          <a:p>
            <a:pPr marL="547688" lvl="1" indent="-457200">
              <a:buFontTx/>
              <a:buChar char="-"/>
            </a:pPr>
            <a:endParaRPr lang="pl-PL" sz="2000" dirty="0" smtClean="0"/>
          </a:p>
          <a:p>
            <a:pPr marL="547688" lvl="1" indent="-457200">
              <a:buFontTx/>
              <a:buChar char="-"/>
            </a:pPr>
            <a:r>
              <a:rPr lang="pl-PL" sz="2000" dirty="0"/>
              <a:t>wyłącza z kwartalnego rozliczenia obowiązku czas reklam i </a:t>
            </a:r>
            <a:r>
              <a:rPr lang="pl-PL" sz="2000" dirty="0" smtClean="0"/>
              <a:t>telesprzedaży</a:t>
            </a:r>
          </a:p>
          <a:p>
            <a:pPr marL="547688" lvl="1" indent="-457200">
              <a:buFontTx/>
              <a:buChar char="-"/>
            </a:pPr>
            <a:endParaRPr lang="pl-PL" sz="2000" dirty="0"/>
          </a:p>
          <a:p>
            <a:pPr marL="547688" lvl="1" indent="-457200">
              <a:buFontTx/>
              <a:buChar char="-"/>
            </a:pPr>
            <a:r>
              <a:rPr lang="pl-PL" sz="2000" dirty="0" smtClean="0"/>
              <a:t>zmniejsza </a:t>
            </a:r>
            <a:r>
              <a:rPr lang="pl-PL" sz="2000" dirty="0"/>
              <a:t>ten obowiązek w przypadku programów</a:t>
            </a:r>
            <a:r>
              <a:rPr lang="pl-PL" sz="2000" dirty="0" smtClean="0"/>
              <a:t>:</a:t>
            </a:r>
            <a:endParaRPr lang="pl-PL" sz="20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pl-PL" sz="2000" dirty="0"/>
              <a:t>o małym zasięgu technicznego rozpowszechniania,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pl-PL" sz="2000" dirty="0"/>
              <a:t>opartych o audycje obiektywnie trudne do udostępniania niesłyszącym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pl-PL" sz="2000" dirty="0"/>
              <a:t>znikomego dobowego wymiaru czasu nadawania programu</a:t>
            </a:r>
          </a:p>
          <a:p>
            <a:pPr lvl="0"/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89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Ramy prawne</a:t>
            </a:r>
            <a:endParaRPr lang="pl-PL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5252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pl-PL" sz="2000" dirty="0" smtClean="0"/>
          </a:p>
          <a:p>
            <a:pPr marL="457200" lvl="1" indent="0">
              <a:buNone/>
            </a:pPr>
            <a:r>
              <a:rPr lang="pl-PL" sz="2000" dirty="0" smtClean="0"/>
              <a:t>art.21 </a:t>
            </a:r>
            <a:r>
              <a:rPr lang="pl-PL" sz="2000" dirty="0"/>
              <a:t>ust.1a. pkt </a:t>
            </a:r>
            <a:r>
              <a:rPr lang="pl-PL" sz="2000" dirty="0" smtClean="0"/>
              <a:t>10  urt; </a:t>
            </a:r>
          </a:p>
          <a:p>
            <a:pPr lvl="2"/>
            <a:r>
              <a:rPr lang="pl-PL" sz="2000" dirty="0" smtClean="0"/>
              <a:t>Publiczna </a:t>
            </a:r>
            <a:r>
              <a:rPr lang="pl-PL" sz="2000" dirty="0"/>
              <a:t>radiofonia i telewizja ma zapewnić dostępność </a:t>
            </a:r>
            <a:r>
              <a:rPr lang="pl-PL" sz="2000" u="sng" dirty="0" smtClean="0"/>
              <a:t>innych </a:t>
            </a:r>
            <a:r>
              <a:rPr lang="pl-PL" sz="2000" u="sng" dirty="0"/>
              <a:t>usług </a:t>
            </a:r>
            <a:r>
              <a:rPr lang="pl-PL" sz="2000" dirty="0"/>
              <a:t>osobom niewidomym oraz  niesłyszącym </a:t>
            </a:r>
            <a:endParaRPr lang="pl-PL" sz="2000" dirty="0" smtClean="0"/>
          </a:p>
          <a:p>
            <a:pPr lvl="2"/>
            <a:endParaRPr lang="pl-PL" sz="2000" dirty="0" smtClean="0"/>
          </a:p>
          <a:p>
            <a:pPr marL="457200" lvl="1" indent="0">
              <a:buNone/>
            </a:pPr>
            <a:r>
              <a:rPr lang="pl-PL" sz="2000" dirty="0"/>
              <a:t>a</a:t>
            </a:r>
            <a:r>
              <a:rPr lang="pl-PL" sz="2000" dirty="0" smtClean="0"/>
              <a:t>rt</a:t>
            </a:r>
            <a:r>
              <a:rPr lang="pl-PL" sz="2000" dirty="0"/>
              <a:t>. 4. </a:t>
            </a:r>
            <a:r>
              <a:rPr lang="pl-PL" sz="2000" dirty="0" smtClean="0"/>
              <a:t>ust.28</a:t>
            </a:r>
            <a:r>
              <a:rPr lang="pl-PL" sz="2000" dirty="0"/>
              <a:t> </a:t>
            </a:r>
            <a:r>
              <a:rPr lang="pl-PL" sz="2000" dirty="0" smtClean="0"/>
              <a:t> urt;</a:t>
            </a:r>
          </a:p>
          <a:p>
            <a:pPr lvl="2"/>
            <a:r>
              <a:rPr lang="pl-PL" sz="2000" dirty="0" smtClean="0"/>
              <a:t>określa czym </a:t>
            </a:r>
            <a:r>
              <a:rPr lang="pl-PL" sz="2000" dirty="0"/>
              <a:t>jest </a:t>
            </a:r>
            <a:r>
              <a:rPr lang="pl-PL" sz="2000" dirty="0" smtClean="0"/>
              <a:t>audiodeskrypcja</a:t>
            </a:r>
            <a:r>
              <a:rPr lang="pl-PL" sz="2000" b="1" dirty="0" smtClean="0"/>
              <a:t>, </a:t>
            </a:r>
            <a:r>
              <a:rPr lang="pl-PL" sz="2000" dirty="0" smtClean="0"/>
              <a:t>nie określa czym jest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właściwie wykonane przez nadawcę udostępnienie  </a:t>
            </a:r>
          </a:p>
          <a:p>
            <a:pPr lvl="3"/>
            <a:r>
              <a:rPr lang="pl-PL" dirty="0" smtClean="0"/>
              <a:t>w audycji z napisami </a:t>
            </a:r>
            <a:r>
              <a:rPr lang="pl-PL" dirty="0"/>
              <a:t>dla niesłyszących, </a:t>
            </a:r>
            <a:endParaRPr lang="pl-PL" dirty="0" smtClean="0"/>
          </a:p>
          <a:p>
            <a:pPr lvl="3"/>
            <a:r>
              <a:rPr lang="pl-PL" dirty="0" smtClean="0"/>
              <a:t>w audycji z tłumaczeniem </a:t>
            </a:r>
            <a:r>
              <a:rPr lang="pl-PL" dirty="0"/>
              <a:t>na język migowy, </a:t>
            </a:r>
          </a:p>
          <a:p>
            <a:pPr marL="895350" lvl="2" indent="0">
              <a:buNone/>
            </a:pP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co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przysporzyło kłopotów, szczególnie w początkach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wdrażania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obowiązku stosowania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udogodnień.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51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Otoczenie prawne </a:t>
            </a:r>
            <a:b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400" b="1" i="1" dirty="0" smtClean="0">
                <a:solidFill>
                  <a:schemeClr val="accent1">
                    <a:lumMod val="75000"/>
                  </a:schemeClr>
                </a:solidFill>
              </a:rPr>
              <a:t>utrudnienia w stosowaniu regulacji</a:t>
            </a:r>
            <a:endParaRPr lang="pl-PL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628800"/>
            <a:ext cx="7344816" cy="453650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l-PL" sz="2000" dirty="0" smtClean="0"/>
              <a:t>Trudności  w </a:t>
            </a:r>
            <a:r>
              <a:rPr lang="pl-PL" sz="2000" dirty="0"/>
              <a:t>regulacji </a:t>
            </a:r>
            <a:r>
              <a:rPr lang="pl-PL" sz="2000" dirty="0" smtClean="0"/>
              <a:t>prawnej </a:t>
            </a:r>
            <a:r>
              <a:rPr lang="pl-PL" sz="2000" dirty="0"/>
              <a:t>lub przynajmniej </a:t>
            </a:r>
            <a:r>
              <a:rPr lang="pl-PL" sz="2000" dirty="0" smtClean="0"/>
              <a:t>ramowo uzgodnionych </a:t>
            </a:r>
            <a:r>
              <a:rPr lang="pl-PL" sz="2000" dirty="0"/>
              <a:t>z nadawcami definicji gatunków audycji oraz kryteriów ich </a:t>
            </a:r>
            <a:r>
              <a:rPr lang="pl-PL" sz="2000" dirty="0" smtClean="0"/>
              <a:t>kwalifikowania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/>
              <a:t>prawo </a:t>
            </a:r>
            <a:r>
              <a:rPr lang="pl-PL" sz="2000" dirty="0" smtClean="0"/>
              <a:t>polskie na </a:t>
            </a:r>
            <a:r>
              <a:rPr lang="pl-PL" sz="2000" dirty="0"/>
              <a:t>operatorów  sieci </a:t>
            </a:r>
            <a:r>
              <a:rPr lang="pl-PL" sz="2000" dirty="0" smtClean="0"/>
              <a:t>dystrybucyjnych, nie </a:t>
            </a:r>
            <a:r>
              <a:rPr lang="pl-PL" sz="2000" dirty="0"/>
              <a:t>nakłada </a:t>
            </a:r>
            <a:r>
              <a:rPr lang="pl-PL" sz="2000" dirty="0" smtClean="0"/>
              <a:t>obowiązku </a:t>
            </a:r>
            <a:r>
              <a:rPr lang="pl-PL" sz="2000" dirty="0"/>
              <a:t>rozprowadzania </a:t>
            </a:r>
            <a:r>
              <a:rPr lang="pl-PL" sz="2000" dirty="0" smtClean="0"/>
              <a:t>wraz </a:t>
            </a:r>
            <a:r>
              <a:rPr lang="pl-PL" sz="2000" dirty="0"/>
              <a:t>z </a:t>
            </a:r>
            <a:r>
              <a:rPr lang="pl-PL" sz="2000" dirty="0" smtClean="0"/>
              <a:t>audycją dodatkowych informacji - zapewnienie udogodnień w audycji:</a:t>
            </a:r>
          </a:p>
          <a:p>
            <a:pPr lvl="1"/>
            <a:r>
              <a:rPr lang="pl-PL" sz="2000" dirty="0"/>
              <a:t>d</a:t>
            </a:r>
            <a:r>
              <a:rPr lang="pl-PL" sz="2000" dirty="0" smtClean="0"/>
              <a:t>la niewidomych =   użycie dodatkowej „ścieżka audio” </a:t>
            </a:r>
          </a:p>
          <a:p>
            <a:pPr lvl="1"/>
            <a:r>
              <a:rPr lang="pl-PL" sz="2000" dirty="0"/>
              <a:t>d</a:t>
            </a:r>
            <a:r>
              <a:rPr lang="pl-PL" sz="2000" dirty="0" smtClean="0"/>
              <a:t>la niesłyszących = specjalnej „ścieżki napisów DVB” lub teletekstu   </a:t>
            </a:r>
          </a:p>
          <a:p>
            <a:pPr marL="457200" lvl="1" indent="0">
              <a:buNone/>
            </a:pP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Obsługa tego problemu pozostawiona jest relacji cywilnoprawnych pomiędzy nadawcą i operatorem sieci rozsiewczej 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65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</a:rPr>
              <a:t>Otoczenie </a:t>
            </a:r>
            <a: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  <a:t>prawne </a:t>
            </a:r>
            <a:br>
              <a:rPr lang="pl-PL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400" b="1" i="1" dirty="0" smtClean="0">
                <a:solidFill>
                  <a:schemeClr val="accent1">
                    <a:lumMod val="75000"/>
                  </a:schemeClr>
                </a:solidFill>
              </a:rPr>
              <a:t>utrudnienia w stosowaniu regulacji</a:t>
            </a:r>
            <a:endParaRPr lang="pl-PL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28800"/>
            <a:ext cx="8136904" cy="4680520"/>
          </a:xfrm>
        </p:spPr>
        <p:txBody>
          <a:bodyPr>
            <a:normAutofit/>
          </a:bodyPr>
          <a:lstStyle/>
          <a:p>
            <a:endParaRPr lang="pl-PL" sz="2000" dirty="0" smtClean="0"/>
          </a:p>
          <a:p>
            <a:r>
              <a:rPr lang="pl-PL" sz="2000" dirty="0" smtClean="0"/>
              <a:t>Regulacje polskie nie uwzględniają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technologicznych przeszkód </a:t>
            </a:r>
            <a:r>
              <a:rPr lang="pl-PL" sz="2000" dirty="0" smtClean="0"/>
              <a:t>jakie tworzy niekompatybilność </a:t>
            </a:r>
            <a:r>
              <a:rPr lang="pl-PL" sz="2000" dirty="0"/>
              <a:t>analogowych i cyfrowych </a:t>
            </a:r>
            <a:r>
              <a:rPr lang="pl-PL" sz="2000" dirty="0" smtClean="0"/>
              <a:t>emisji sygnałów oferty telewizyjnej, </a:t>
            </a:r>
            <a:r>
              <a:rPr lang="pl-PL" sz="2000" dirty="0"/>
              <a:t>występujących </a:t>
            </a:r>
            <a:r>
              <a:rPr lang="pl-PL" sz="2000" dirty="0" smtClean="0"/>
              <a:t>w </a:t>
            </a:r>
            <a:r>
              <a:rPr lang="pl-PL" sz="2000" dirty="0"/>
              <a:t>sieciach </a:t>
            </a:r>
            <a:r>
              <a:rPr lang="pl-PL" sz="2000" dirty="0" smtClean="0"/>
              <a:t>kablowych CAT–TV </a:t>
            </a:r>
            <a:r>
              <a:rPr lang="pl-PL" sz="2000" dirty="0"/>
              <a:t>i </a:t>
            </a:r>
            <a:r>
              <a:rPr lang="pl-PL" sz="2000" dirty="0" smtClean="0"/>
              <a:t>DVB-C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 </a:t>
            </a:r>
          </a:p>
          <a:p>
            <a:r>
              <a:rPr lang="pl-PL" sz="2000" dirty="0" smtClean="0"/>
              <a:t>Przeszkodą w dystrybucji audycji z udogodnieniami jest zbyt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mała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podaż przepustowości</a:t>
            </a:r>
            <a:r>
              <a:rPr lang="pl-PL" sz="2000" dirty="0" smtClean="0"/>
              <a:t> </a:t>
            </a:r>
            <a:r>
              <a:rPr lang="pl-PL" sz="2000" dirty="0"/>
              <a:t>transponderów </a:t>
            </a:r>
            <a:r>
              <a:rPr lang="pl-PL" sz="2000" dirty="0" smtClean="0"/>
              <a:t>satelitów geostacjonarnych oferowanych dla transmisji DVB-S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zaniechania operatorów i brak kompatybilności platform dystrybucji  wpływają na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rzeczywisty wymiar </a:t>
            </a:r>
            <a:r>
              <a:rPr lang="pl-PL" sz="2000" dirty="0" smtClean="0"/>
              <a:t>dostępności  audycji</a:t>
            </a:r>
            <a:endParaRPr lang="pl-PL" sz="20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126" y="6250497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85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3005</TotalTime>
  <Words>1422</Words>
  <Application>Microsoft Office PowerPoint</Application>
  <PresentationFormat>Pokaz na ekranie (4:3)</PresentationFormat>
  <Paragraphs>181</Paragraphs>
  <Slides>28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29" baseType="lpstr">
      <vt:lpstr>Motyw pakietu Office</vt:lpstr>
      <vt:lpstr>Audycje dla niewidomych i niesłyszących udostępnianie  w  programach telewizyjnych w Polsce </vt:lpstr>
      <vt:lpstr>Rozmiar rynku telewizji w Polsce</vt:lpstr>
      <vt:lpstr>Rynek telewizji w Polsce</vt:lpstr>
      <vt:lpstr>Społeczne przesłanki stosowania udogodnień</vt:lpstr>
      <vt:lpstr>Ramy  prawne EU</vt:lpstr>
      <vt:lpstr>Ramy prawne PL</vt:lpstr>
      <vt:lpstr>Ramy prawne</vt:lpstr>
      <vt:lpstr>Otoczenie prawne  utrudnienia w stosowaniu regulacji</vt:lpstr>
      <vt:lpstr>Otoczenie prawne  utrudnienia w stosowaniu regulacji</vt:lpstr>
      <vt:lpstr>Wymagania ilościowe</vt:lpstr>
      <vt:lpstr>Wymagania ilościowe ulgi</vt:lpstr>
      <vt:lpstr>Wymagania ilościowe  samoregulacja</vt:lpstr>
      <vt:lpstr>Wymagania ilościowe podstawy kontroli</vt:lpstr>
      <vt:lpstr>Praktyka realizacji wymagań</vt:lpstr>
      <vt:lpstr>Praktyka realizacji wymagań</vt:lpstr>
      <vt:lpstr>Praktyka realizacji wymagań Telewizja Publiczna (TVP S.A)</vt:lpstr>
      <vt:lpstr>Praktyka realizacji wymagań udogodnienia w emisji satelitarnej  [1]</vt:lpstr>
      <vt:lpstr>Praktyka realizacji wymagań udogodnienia w emisji satelitarnej  [2]</vt:lpstr>
      <vt:lpstr>Praktyka realizacji wymagań język migowy</vt:lpstr>
      <vt:lpstr>Praktyka realizacji wymagań język migowy [emisja naziemna]</vt:lpstr>
      <vt:lpstr>Praktyka realizacji wymagań audycje  z napisami</vt:lpstr>
      <vt:lpstr>Praktyka realizacji wymagań audycje  z napisami</vt:lpstr>
      <vt:lpstr>Praktyka realizacji wymagań audiodeskrypcja </vt:lpstr>
      <vt:lpstr>Praktyka realizacji wymagań audiodeskrypcja </vt:lpstr>
      <vt:lpstr>Praktyka realizacji wymagań wnioski </vt:lpstr>
      <vt:lpstr>Praktyka realizacji wymagań wnioski </vt:lpstr>
      <vt:lpstr>Praktyka realizacji wymagań uwarunkowania kulturowe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Audycje telewizyjne udostępniane osobom niepełnosprawnym z powodu dysfunkcji narządu wzroku lub dysfunkcji narządu słuchu.</dc:title>
  <dc:creator>G.A.</dc:creator>
  <cp:lastModifiedBy>Wojciechowska Izabela</cp:lastModifiedBy>
  <cp:revision>267</cp:revision>
  <cp:lastPrinted>2014-09-24T12:13:36Z</cp:lastPrinted>
  <dcterms:created xsi:type="dcterms:W3CDTF">2014-09-22T12:48:15Z</dcterms:created>
  <dcterms:modified xsi:type="dcterms:W3CDTF">2015-06-22T11:05:58Z</dcterms:modified>
</cp:coreProperties>
</file>